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diagrams/colors11.xml" ContentType="application/vnd.openxmlformats-officedocument.drawingml.diagramColors+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diagrams/data2.xml" ContentType="application/vnd.openxmlformats-officedocument.drawingml.diagramData+xml"/>
  <Override PartName="/ppt/notesSlides/notesSlide15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diagrams/colors4.xml" ContentType="application/vnd.openxmlformats-officedocument.drawingml.diagramColors+xml"/>
  <Override PartName="/ppt/notesSlides/notesSlide135.xml" ContentType="application/vnd.openxmlformats-officedocument.presentationml.notesSlide+xml"/>
  <Override PartName="/ppt/diagrams/drawing10.xml" ContentType="application/vnd.ms-office.drawingml.diagramDrawing+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diagrams/quickStyle3.xml" ContentType="application/vnd.openxmlformats-officedocument.drawingml.diagramStyl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diagrams/layout6.xml" ContentType="application/vnd.openxmlformats-officedocument.drawingml.diagramLayout+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diagrams/drawing8.xml" ContentType="application/vnd.ms-office.drawingml.diagramDrawing+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slides/slide278.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diagrams/colors1.xml" ContentType="application/vnd.openxmlformats-officedocument.drawingml.diagramColors+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54.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diagrams/layout3.xml" ContentType="application/vnd.openxmlformats-officedocument.drawingml.diagramLayout+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notesSlides/notesSlide126.xml" ContentType="application/vnd.openxmlformats-officedocument.presentationml.notesSlide+xml"/>
  <Override PartName="/ppt/diagrams/layout11.xml" ContentType="application/vnd.openxmlformats-officedocument.drawingml.diagramLayout+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diagrams/data9.xml" ContentType="application/vnd.openxmlformats-officedocument.drawingml.diagramData+xml"/>
  <Override PartName="/ppt/slides/slide168.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slides/slide307.xml" ContentType="application/vnd.openxmlformats-officedocument.presentationml.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diagrams/drawing2.xml" ContentType="application/vnd.ms-office.drawingml.diagramDrawing+xml"/>
  <Override PartName="/ppt/notesSlides/notesSlide123.xml" ContentType="application/vnd.openxmlformats-officedocument.presentationml.notesSlide+xml"/>
  <Override PartName="/ppt/notesSlides/notesSlide170.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diagrams/quickStyle2.xml" ContentType="application/vnd.openxmlformats-officedocument.drawingml.diagramStyl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diagrams/colors8.xml" ContentType="application/vnd.openxmlformats-officedocument.drawingml.diagramColors+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notesSlides/notesSlide128.xml" ContentType="application/vnd.openxmlformats-officedocument.presentationml.notesSlide+xml"/>
  <Override PartName="/ppt/diagrams/drawing7.xml" ContentType="application/vnd.ms-office.drawingml.diagramDrawing+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diagrams/quickStyle7.xml" ContentType="application/vnd.openxmlformats-officedocument.drawingml.diagramStyl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Default Extension="gif" ContentType="image/gif"/>
  <Override PartName="/ppt/diagrams/layout2.xml" ContentType="application/vnd.openxmlformats-officedocument.drawingml.diagramLayout+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notesSlides/notesSlide147.xml" ContentType="application/vnd.openxmlformats-officedocument.presentationml.notesSlide+xml"/>
  <Override PartName="/ppt/diagrams/quickStyle10.xml" ContentType="application/vnd.openxmlformats-officedocument.drawingml.diagramStyle+xml"/>
  <Override PartName="/ppt/diagrams/drawing11.xml" ContentType="application/vnd.ms-office.drawingml.diagramDrawing+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diagrams/drawing4.xml" ContentType="application/vnd.ms-office.drawingml.diagramDrawing+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diagrams/quickStyle4.xml" ContentType="application/vnd.openxmlformats-officedocument.drawingml.diagramStyl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notesSlides/notesSlide50.xml" ContentType="application/vnd.openxmlformats-officedocument.presentationml.notesSlide+xml"/>
  <Override PartName="/ppt/diagrams/drawing9.xml" ContentType="application/vnd.ms-office.drawingml.diagramDrawing+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diagrams/quickStyle9.xml" ContentType="application/vnd.openxmlformats-officedocument.drawingml.diagramStyl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notesSlides/notesSlide88.xml" ContentType="application/vnd.openxmlformats-officedocument.presentationml.notesSlide+xml"/>
  <Override PartName="/ppt/diagrams/colors2.xml" ContentType="application/vnd.openxmlformats-officedocument.drawingml.diagramColors+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diagrams/drawing1.xml" ContentType="application/vnd.ms-office.drawingml.diagramDrawing+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notesSlides/notesSlide55.xml" ContentType="application/vnd.openxmlformats-officedocument.presentationml.notesSlide+xml"/>
  <Override PartName="/ppt/diagrams/quickStyle1.xml" ContentType="application/vnd.openxmlformats-officedocument.drawingml.diagramStyl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diagrams/layout4.xml" ContentType="application/vnd.openxmlformats-officedocument.drawingml.diagramLayout+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149.xml" ContentType="application/vnd.openxmlformats-officedocument.presentationml.notesSlide+xml"/>
  <Override PartName="/ppt/diagrams/colors7.xml" ContentType="application/vnd.openxmlformats-officedocument.drawingml.diagramColors+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diagrams/drawing6.xml" ContentType="application/vnd.ms-office.drawingml.diagramDrawing+xml"/>
  <Override PartName="/ppt/notesSlides/notesSlide174.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notesSlides/notesSlide116.xml" ContentType="application/vnd.openxmlformats-officedocument.presentationml.notesSlide+xml"/>
  <Override PartName="/ppt/diagrams/quickStyle6.xml" ContentType="application/vnd.openxmlformats-officedocument.drawingml.diagramStyl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slides/slide308.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Override PartName="/ppt/notesSlides/notesSlide146.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diagrams/drawing3.xml" ContentType="application/vnd.ms-office.drawingml.diagramDrawing+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notesSlides/notesSlide118.xml" ContentType="application/vnd.openxmlformats-officedocument.presentationml.notesSlide+xml"/>
  <Override PartName="/ppt/diagrams/quickStyle8.xml" ContentType="application/vnd.openxmlformats-officedocument.drawingml.diagramStyl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Default Extension="wmf" ContentType="image/x-wmf"/>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notesSlides/notesSlide159.xml" ContentType="application/vnd.openxmlformats-officedocument.presentationml.notesSlide+xml"/>
  <Override PartName="/ppt/notesSlides/notesSlide137.xml" ContentType="application/vnd.openxmlformats-officedocument.presentationml.notesSlide+xml"/>
  <Override PartName="/ppt/diagrams/colors6.xml" ContentType="application/vnd.openxmlformats-officedocument.drawingml.diagramColors+xml"/>
  <Override PartName="/ppt/diagrams/quickStyle11.xml" ContentType="application/vnd.openxmlformats-officedocument.drawingml.diagramStyl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diagrams/quickStyle5.xml" ContentType="application/vnd.openxmlformats-officedocument.drawingml.diagramStyl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notesSlides/notesSlide140.xml" ContentType="application/vnd.openxmlformats-officedocument.presentationml.notesSlide+xml"/>
  <Override PartName="/ppt/diagrams/colors10.xml" ContentType="application/vnd.openxmlformats-officedocument.drawingml.diagramColors+xml"/>
  <Override PartName="/ppt/slides/slide24.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diagrams/layout8.xml" ContentType="application/vnd.openxmlformats-officedocument.drawingml.diagramLayout+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notesSlides/notesSlide178.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13"/>
  </p:notesMasterIdLst>
  <p:handoutMasterIdLst>
    <p:handoutMasterId r:id="rId314"/>
  </p:handoutMasterIdLst>
  <p:sldIdLst>
    <p:sldId id="380" r:id="rId2"/>
    <p:sldId id="709" r:id="rId3"/>
    <p:sldId id="381" r:id="rId4"/>
    <p:sldId id="382" r:id="rId5"/>
    <p:sldId id="710" r:id="rId6"/>
    <p:sldId id="711" r:id="rId7"/>
    <p:sldId id="383" r:id="rId8"/>
    <p:sldId id="384" r:id="rId9"/>
    <p:sldId id="385" r:id="rId10"/>
    <p:sldId id="386" r:id="rId11"/>
    <p:sldId id="387" r:id="rId12"/>
    <p:sldId id="388" r:id="rId13"/>
    <p:sldId id="389" r:id="rId14"/>
    <p:sldId id="390" r:id="rId15"/>
    <p:sldId id="391" r:id="rId16"/>
    <p:sldId id="392" r:id="rId17"/>
    <p:sldId id="393" r:id="rId18"/>
    <p:sldId id="394" r:id="rId19"/>
    <p:sldId id="395" r:id="rId20"/>
    <p:sldId id="396" r:id="rId21"/>
    <p:sldId id="397" r:id="rId22"/>
    <p:sldId id="398" r:id="rId23"/>
    <p:sldId id="399" r:id="rId24"/>
    <p:sldId id="400" r:id="rId25"/>
    <p:sldId id="401" r:id="rId26"/>
    <p:sldId id="402" r:id="rId27"/>
    <p:sldId id="403" r:id="rId28"/>
    <p:sldId id="404" r:id="rId29"/>
    <p:sldId id="405" r:id="rId30"/>
    <p:sldId id="406" r:id="rId31"/>
    <p:sldId id="407" r:id="rId32"/>
    <p:sldId id="408" r:id="rId33"/>
    <p:sldId id="409" r:id="rId34"/>
    <p:sldId id="410" r:id="rId35"/>
    <p:sldId id="413" r:id="rId36"/>
    <p:sldId id="414" r:id="rId37"/>
    <p:sldId id="415" r:id="rId38"/>
    <p:sldId id="416" r:id="rId39"/>
    <p:sldId id="417" r:id="rId40"/>
    <p:sldId id="418" r:id="rId41"/>
    <p:sldId id="419" r:id="rId42"/>
    <p:sldId id="420" r:id="rId43"/>
    <p:sldId id="421" r:id="rId44"/>
    <p:sldId id="422" r:id="rId45"/>
    <p:sldId id="423" r:id="rId46"/>
    <p:sldId id="424" r:id="rId47"/>
    <p:sldId id="425" r:id="rId48"/>
    <p:sldId id="426" r:id="rId49"/>
    <p:sldId id="427" r:id="rId50"/>
    <p:sldId id="428" r:id="rId51"/>
    <p:sldId id="429" r:id="rId52"/>
    <p:sldId id="430" r:id="rId53"/>
    <p:sldId id="431" r:id="rId54"/>
    <p:sldId id="432" r:id="rId55"/>
    <p:sldId id="433" r:id="rId56"/>
    <p:sldId id="434" r:id="rId57"/>
    <p:sldId id="435" r:id="rId58"/>
    <p:sldId id="438" r:id="rId59"/>
    <p:sldId id="439" r:id="rId60"/>
    <p:sldId id="440" r:id="rId61"/>
    <p:sldId id="441" r:id="rId62"/>
    <p:sldId id="442" r:id="rId63"/>
    <p:sldId id="443" r:id="rId64"/>
    <p:sldId id="444" r:id="rId65"/>
    <p:sldId id="445" r:id="rId66"/>
    <p:sldId id="446" r:id="rId67"/>
    <p:sldId id="447" r:id="rId68"/>
    <p:sldId id="448" r:id="rId69"/>
    <p:sldId id="449" r:id="rId70"/>
    <p:sldId id="450" r:id="rId71"/>
    <p:sldId id="451" r:id="rId72"/>
    <p:sldId id="452" r:id="rId73"/>
    <p:sldId id="453" r:id="rId74"/>
    <p:sldId id="454" r:id="rId75"/>
    <p:sldId id="455" r:id="rId76"/>
    <p:sldId id="456" r:id="rId77"/>
    <p:sldId id="458" r:id="rId78"/>
    <p:sldId id="459" r:id="rId79"/>
    <p:sldId id="460" r:id="rId80"/>
    <p:sldId id="461" r:id="rId81"/>
    <p:sldId id="462" r:id="rId82"/>
    <p:sldId id="463" r:id="rId83"/>
    <p:sldId id="464" r:id="rId84"/>
    <p:sldId id="465" r:id="rId85"/>
    <p:sldId id="466" r:id="rId86"/>
    <p:sldId id="467" r:id="rId87"/>
    <p:sldId id="468" r:id="rId88"/>
    <p:sldId id="469" r:id="rId89"/>
    <p:sldId id="470" r:id="rId90"/>
    <p:sldId id="471" r:id="rId91"/>
    <p:sldId id="474" r:id="rId92"/>
    <p:sldId id="475" r:id="rId93"/>
    <p:sldId id="476" r:id="rId94"/>
    <p:sldId id="477" r:id="rId95"/>
    <p:sldId id="478" r:id="rId96"/>
    <p:sldId id="479" r:id="rId97"/>
    <p:sldId id="480" r:id="rId98"/>
    <p:sldId id="481" r:id="rId99"/>
    <p:sldId id="482" r:id="rId100"/>
    <p:sldId id="483" r:id="rId101"/>
    <p:sldId id="484" r:id="rId102"/>
    <p:sldId id="485" r:id="rId103"/>
    <p:sldId id="486" r:id="rId104"/>
    <p:sldId id="487" r:id="rId105"/>
    <p:sldId id="488" r:id="rId106"/>
    <p:sldId id="489" r:id="rId107"/>
    <p:sldId id="490" r:id="rId108"/>
    <p:sldId id="491" r:id="rId109"/>
    <p:sldId id="494" r:id="rId110"/>
    <p:sldId id="495" r:id="rId111"/>
    <p:sldId id="496" r:id="rId112"/>
    <p:sldId id="497" r:id="rId113"/>
    <p:sldId id="498" r:id="rId114"/>
    <p:sldId id="499" r:id="rId115"/>
    <p:sldId id="500" r:id="rId116"/>
    <p:sldId id="501" r:id="rId117"/>
    <p:sldId id="502" r:id="rId118"/>
    <p:sldId id="503" r:id="rId119"/>
    <p:sldId id="504" r:id="rId120"/>
    <p:sldId id="505" r:id="rId121"/>
    <p:sldId id="506" r:id="rId122"/>
    <p:sldId id="507" r:id="rId123"/>
    <p:sldId id="508" r:id="rId124"/>
    <p:sldId id="509" r:id="rId125"/>
    <p:sldId id="510" r:id="rId126"/>
    <p:sldId id="511" r:id="rId127"/>
    <p:sldId id="512" r:id="rId128"/>
    <p:sldId id="513" r:id="rId129"/>
    <p:sldId id="514" r:id="rId130"/>
    <p:sldId id="515" r:id="rId131"/>
    <p:sldId id="516" r:id="rId132"/>
    <p:sldId id="517" r:id="rId133"/>
    <p:sldId id="518" r:id="rId134"/>
    <p:sldId id="519" r:id="rId135"/>
    <p:sldId id="520" r:id="rId136"/>
    <p:sldId id="521" r:id="rId137"/>
    <p:sldId id="522" r:id="rId138"/>
    <p:sldId id="523" r:id="rId139"/>
    <p:sldId id="524" r:id="rId140"/>
    <p:sldId id="525" r:id="rId141"/>
    <p:sldId id="526" r:id="rId142"/>
    <p:sldId id="527" r:id="rId143"/>
    <p:sldId id="528" r:id="rId144"/>
    <p:sldId id="529" r:id="rId145"/>
    <p:sldId id="530" r:id="rId146"/>
    <p:sldId id="531" r:id="rId147"/>
    <p:sldId id="534" r:id="rId148"/>
    <p:sldId id="535" r:id="rId149"/>
    <p:sldId id="536" r:id="rId150"/>
    <p:sldId id="537" r:id="rId151"/>
    <p:sldId id="538" r:id="rId152"/>
    <p:sldId id="539" r:id="rId153"/>
    <p:sldId id="540" r:id="rId154"/>
    <p:sldId id="541" r:id="rId155"/>
    <p:sldId id="542" r:id="rId156"/>
    <p:sldId id="543" r:id="rId157"/>
    <p:sldId id="544" r:id="rId158"/>
    <p:sldId id="545" r:id="rId159"/>
    <p:sldId id="546" r:id="rId160"/>
    <p:sldId id="547" r:id="rId161"/>
    <p:sldId id="548" r:id="rId162"/>
    <p:sldId id="549" r:id="rId163"/>
    <p:sldId id="550" r:id="rId164"/>
    <p:sldId id="551" r:id="rId165"/>
    <p:sldId id="552" r:id="rId166"/>
    <p:sldId id="553" r:id="rId167"/>
    <p:sldId id="554" r:id="rId168"/>
    <p:sldId id="555" r:id="rId169"/>
    <p:sldId id="556" r:id="rId170"/>
    <p:sldId id="557" r:id="rId171"/>
    <p:sldId id="558" r:id="rId172"/>
    <p:sldId id="559" r:id="rId173"/>
    <p:sldId id="560" r:id="rId174"/>
    <p:sldId id="561" r:id="rId175"/>
    <p:sldId id="562" r:id="rId176"/>
    <p:sldId id="563" r:id="rId177"/>
    <p:sldId id="564" r:id="rId178"/>
    <p:sldId id="565" r:id="rId179"/>
    <p:sldId id="566" r:id="rId180"/>
    <p:sldId id="567" r:id="rId181"/>
    <p:sldId id="568" r:id="rId182"/>
    <p:sldId id="569" r:id="rId183"/>
    <p:sldId id="570" r:id="rId184"/>
    <p:sldId id="571" r:id="rId185"/>
    <p:sldId id="574" r:id="rId186"/>
    <p:sldId id="575" r:id="rId187"/>
    <p:sldId id="576" r:id="rId188"/>
    <p:sldId id="577" r:id="rId189"/>
    <p:sldId id="578" r:id="rId190"/>
    <p:sldId id="579" r:id="rId191"/>
    <p:sldId id="580" r:id="rId192"/>
    <p:sldId id="581" r:id="rId193"/>
    <p:sldId id="582" r:id="rId194"/>
    <p:sldId id="583" r:id="rId195"/>
    <p:sldId id="586" r:id="rId196"/>
    <p:sldId id="587" r:id="rId197"/>
    <p:sldId id="588" r:id="rId198"/>
    <p:sldId id="589" r:id="rId199"/>
    <p:sldId id="590" r:id="rId200"/>
    <p:sldId id="591" r:id="rId201"/>
    <p:sldId id="592" r:id="rId202"/>
    <p:sldId id="593" r:id="rId203"/>
    <p:sldId id="594" r:id="rId204"/>
    <p:sldId id="595" r:id="rId205"/>
    <p:sldId id="596" r:id="rId206"/>
    <p:sldId id="597" r:id="rId207"/>
    <p:sldId id="598" r:id="rId208"/>
    <p:sldId id="599" r:id="rId209"/>
    <p:sldId id="600" r:id="rId210"/>
    <p:sldId id="601" r:id="rId211"/>
    <p:sldId id="604" r:id="rId212"/>
    <p:sldId id="605" r:id="rId213"/>
    <p:sldId id="606" r:id="rId214"/>
    <p:sldId id="607" r:id="rId215"/>
    <p:sldId id="608" r:id="rId216"/>
    <p:sldId id="609" r:id="rId217"/>
    <p:sldId id="610" r:id="rId218"/>
    <p:sldId id="611" r:id="rId219"/>
    <p:sldId id="612" r:id="rId220"/>
    <p:sldId id="613" r:id="rId221"/>
    <p:sldId id="614" r:id="rId222"/>
    <p:sldId id="615" r:id="rId223"/>
    <p:sldId id="616" r:id="rId224"/>
    <p:sldId id="617" r:id="rId225"/>
    <p:sldId id="618" r:id="rId226"/>
    <p:sldId id="619" r:id="rId227"/>
    <p:sldId id="620" r:id="rId228"/>
    <p:sldId id="621" r:id="rId229"/>
    <p:sldId id="622" r:id="rId230"/>
    <p:sldId id="623" r:id="rId231"/>
    <p:sldId id="624" r:id="rId232"/>
    <p:sldId id="625" r:id="rId233"/>
    <p:sldId id="626" r:id="rId234"/>
    <p:sldId id="627" r:id="rId235"/>
    <p:sldId id="628" r:id="rId236"/>
    <p:sldId id="629" r:id="rId237"/>
    <p:sldId id="630" r:id="rId238"/>
    <p:sldId id="631" r:id="rId239"/>
    <p:sldId id="634" r:id="rId240"/>
    <p:sldId id="635" r:id="rId241"/>
    <p:sldId id="636" r:id="rId242"/>
    <p:sldId id="637" r:id="rId243"/>
    <p:sldId id="638" r:id="rId244"/>
    <p:sldId id="639" r:id="rId245"/>
    <p:sldId id="640" r:id="rId246"/>
    <p:sldId id="641" r:id="rId247"/>
    <p:sldId id="642" r:id="rId248"/>
    <p:sldId id="643" r:id="rId249"/>
    <p:sldId id="644" r:id="rId250"/>
    <p:sldId id="645" r:id="rId251"/>
    <p:sldId id="646" r:id="rId252"/>
    <p:sldId id="647" r:id="rId253"/>
    <p:sldId id="648" r:id="rId254"/>
    <p:sldId id="649" r:id="rId255"/>
    <p:sldId id="650" r:id="rId256"/>
    <p:sldId id="651" r:id="rId257"/>
    <p:sldId id="652" r:id="rId258"/>
    <p:sldId id="653" r:id="rId259"/>
    <p:sldId id="654" r:id="rId260"/>
    <p:sldId id="655" r:id="rId261"/>
    <p:sldId id="656" r:id="rId262"/>
    <p:sldId id="657" r:id="rId263"/>
    <p:sldId id="658" r:id="rId264"/>
    <p:sldId id="659" r:id="rId265"/>
    <p:sldId id="660" r:id="rId266"/>
    <p:sldId id="661" r:id="rId267"/>
    <p:sldId id="662" r:id="rId268"/>
    <p:sldId id="663" r:id="rId269"/>
    <p:sldId id="664" r:id="rId270"/>
    <p:sldId id="665" r:id="rId271"/>
    <p:sldId id="666" r:id="rId272"/>
    <p:sldId id="667" r:id="rId273"/>
    <p:sldId id="668" r:id="rId274"/>
    <p:sldId id="669" r:id="rId275"/>
    <p:sldId id="670" r:id="rId276"/>
    <p:sldId id="671" r:id="rId277"/>
    <p:sldId id="672" r:id="rId278"/>
    <p:sldId id="673" r:id="rId279"/>
    <p:sldId id="674" r:id="rId280"/>
    <p:sldId id="675" r:id="rId281"/>
    <p:sldId id="676" r:id="rId282"/>
    <p:sldId id="677" r:id="rId283"/>
    <p:sldId id="678" r:id="rId284"/>
    <p:sldId id="679" r:id="rId285"/>
    <p:sldId id="680" r:id="rId286"/>
    <p:sldId id="681" r:id="rId287"/>
    <p:sldId id="682" r:id="rId288"/>
    <p:sldId id="683" r:id="rId289"/>
    <p:sldId id="684" r:id="rId290"/>
    <p:sldId id="685" r:id="rId291"/>
    <p:sldId id="686" r:id="rId292"/>
    <p:sldId id="687" r:id="rId293"/>
    <p:sldId id="690" r:id="rId294"/>
    <p:sldId id="691" r:id="rId295"/>
    <p:sldId id="692" r:id="rId296"/>
    <p:sldId id="693" r:id="rId297"/>
    <p:sldId id="694" r:id="rId298"/>
    <p:sldId id="695" r:id="rId299"/>
    <p:sldId id="696" r:id="rId300"/>
    <p:sldId id="697" r:id="rId301"/>
    <p:sldId id="698" r:id="rId302"/>
    <p:sldId id="699" r:id="rId303"/>
    <p:sldId id="700" r:id="rId304"/>
    <p:sldId id="701" r:id="rId305"/>
    <p:sldId id="702" r:id="rId306"/>
    <p:sldId id="703" r:id="rId307"/>
    <p:sldId id="704" r:id="rId308"/>
    <p:sldId id="705" r:id="rId309"/>
    <p:sldId id="706" r:id="rId310"/>
    <p:sldId id="707" r:id="rId311"/>
    <p:sldId id="708" r:id="rId312"/>
  </p:sldIdLst>
  <p:sldSz cx="9144000" cy="6858000" type="screen4x3"/>
  <p:notesSz cx="6858000" cy="9236075"/>
  <p:defaultTextStyle>
    <a:defPPr>
      <a:defRPr lang="en-US"/>
    </a:defPPr>
    <a:lvl1pPr algn="l" rtl="0" fontAlgn="base">
      <a:spcBef>
        <a:spcPct val="0"/>
      </a:spcBef>
      <a:spcAft>
        <a:spcPct val="0"/>
      </a:spcAft>
      <a:defRPr sz="3200" b="1" kern="1200">
        <a:solidFill>
          <a:schemeClr val="tx1"/>
        </a:solidFill>
        <a:effectLst>
          <a:outerShdw blurRad="38100" dist="38100" dir="2700000" algn="tl">
            <a:srgbClr val="000000">
              <a:alpha val="43137"/>
            </a:srgbClr>
          </a:outerShdw>
        </a:effectLst>
        <a:latin typeface="Franklin Gothic Medium" pitchFamily="34" charset="0"/>
        <a:ea typeface="+mn-ea"/>
        <a:cs typeface="+mn-cs"/>
      </a:defRPr>
    </a:lvl1pPr>
    <a:lvl2pPr marL="457200" algn="l" rtl="0" fontAlgn="base">
      <a:spcBef>
        <a:spcPct val="0"/>
      </a:spcBef>
      <a:spcAft>
        <a:spcPct val="0"/>
      </a:spcAft>
      <a:defRPr sz="3200" b="1" kern="1200">
        <a:solidFill>
          <a:schemeClr val="tx1"/>
        </a:solidFill>
        <a:effectLst>
          <a:outerShdw blurRad="38100" dist="38100" dir="2700000" algn="tl">
            <a:srgbClr val="000000">
              <a:alpha val="43137"/>
            </a:srgbClr>
          </a:outerShdw>
        </a:effectLst>
        <a:latin typeface="Franklin Gothic Medium" pitchFamily="34" charset="0"/>
        <a:ea typeface="+mn-ea"/>
        <a:cs typeface="+mn-cs"/>
      </a:defRPr>
    </a:lvl2pPr>
    <a:lvl3pPr marL="914400" algn="l" rtl="0" fontAlgn="base">
      <a:spcBef>
        <a:spcPct val="0"/>
      </a:spcBef>
      <a:spcAft>
        <a:spcPct val="0"/>
      </a:spcAft>
      <a:defRPr sz="3200" b="1" kern="1200">
        <a:solidFill>
          <a:schemeClr val="tx1"/>
        </a:solidFill>
        <a:effectLst>
          <a:outerShdw blurRad="38100" dist="38100" dir="2700000" algn="tl">
            <a:srgbClr val="000000">
              <a:alpha val="43137"/>
            </a:srgbClr>
          </a:outerShdw>
        </a:effectLst>
        <a:latin typeface="Franklin Gothic Medium" pitchFamily="34" charset="0"/>
        <a:ea typeface="+mn-ea"/>
        <a:cs typeface="+mn-cs"/>
      </a:defRPr>
    </a:lvl3pPr>
    <a:lvl4pPr marL="1371600" algn="l" rtl="0" fontAlgn="base">
      <a:spcBef>
        <a:spcPct val="0"/>
      </a:spcBef>
      <a:spcAft>
        <a:spcPct val="0"/>
      </a:spcAft>
      <a:defRPr sz="3200" b="1" kern="1200">
        <a:solidFill>
          <a:schemeClr val="tx1"/>
        </a:solidFill>
        <a:effectLst>
          <a:outerShdw blurRad="38100" dist="38100" dir="2700000" algn="tl">
            <a:srgbClr val="000000">
              <a:alpha val="43137"/>
            </a:srgbClr>
          </a:outerShdw>
        </a:effectLst>
        <a:latin typeface="Franklin Gothic Medium" pitchFamily="34" charset="0"/>
        <a:ea typeface="+mn-ea"/>
        <a:cs typeface="+mn-cs"/>
      </a:defRPr>
    </a:lvl4pPr>
    <a:lvl5pPr marL="1828800" algn="l" rtl="0" fontAlgn="base">
      <a:spcBef>
        <a:spcPct val="0"/>
      </a:spcBef>
      <a:spcAft>
        <a:spcPct val="0"/>
      </a:spcAft>
      <a:defRPr sz="3200" b="1" kern="1200">
        <a:solidFill>
          <a:schemeClr val="tx1"/>
        </a:solidFill>
        <a:effectLst>
          <a:outerShdw blurRad="38100" dist="38100" dir="2700000" algn="tl">
            <a:srgbClr val="000000">
              <a:alpha val="43137"/>
            </a:srgbClr>
          </a:outerShdw>
        </a:effectLst>
        <a:latin typeface="Franklin Gothic Medium" pitchFamily="34" charset="0"/>
        <a:ea typeface="+mn-ea"/>
        <a:cs typeface="+mn-cs"/>
      </a:defRPr>
    </a:lvl5pPr>
    <a:lvl6pPr marL="2286000" algn="l" defTabSz="914400" rtl="0" eaLnBrk="1" latinLnBrk="0" hangingPunct="1">
      <a:defRPr sz="3200" b="1" kern="1200">
        <a:solidFill>
          <a:schemeClr val="tx1"/>
        </a:solidFill>
        <a:effectLst>
          <a:outerShdw blurRad="38100" dist="38100" dir="2700000" algn="tl">
            <a:srgbClr val="000000">
              <a:alpha val="43137"/>
            </a:srgbClr>
          </a:outerShdw>
        </a:effectLst>
        <a:latin typeface="Franklin Gothic Medium" pitchFamily="34" charset="0"/>
        <a:ea typeface="+mn-ea"/>
        <a:cs typeface="+mn-cs"/>
      </a:defRPr>
    </a:lvl6pPr>
    <a:lvl7pPr marL="2743200" algn="l" defTabSz="914400" rtl="0" eaLnBrk="1" latinLnBrk="0" hangingPunct="1">
      <a:defRPr sz="3200" b="1" kern="1200">
        <a:solidFill>
          <a:schemeClr val="tx1"/>
        </a:solidFill>
        <a:effectLst>
          <a:outerShdw blurRad="38100" dist="38100" dir="2700000" algn="tl">
            <a:srgbClr val="000000">
              <a:alpha val="43137"/>
            </a:srgbClr>
          </a:outerShdw>
        </a:effectLst>
        <a:latin typeface="Franklin Gothic Medium" pitchFamily="34" charset="0"/>
        <a:ea typeface="+mn-ea"/>
        <a:cs typeface="+mn-cs"/>
      </a:defRPr>
    </a:lvl7pPr>
    <a:lvl8pPr marL="3200400" algn="l" defTabSz="914400" rtl="0" eaLnBrk="1" latinLnBrk="0" hangingPunct="1">
      <a:defRPr sz="3200" b="1" kern="1200">
        <a:solidFill>
          <a:schemeClr val="tx1"/>
        </a:solidFill>
        <a:effectLst>
          <a:outerShdw blurRad="38100" dist="38100" dir="2700000" algn="tl">
            <a:srgbClr val="000000">
              <a:alpha val="43137"/>
            </a:srgbClr>
          </a:outerShdw>
        </a:effectLst>
        <a:latin typeface="Franklin Gothic Medium" pitchFamily="34" charset="0"/>
        <a:ea typeface="+mn-ea"/>
        <a:cs typeface="+mn-cs"/>
      </a:defRPr>
    </a:lvl8pPr>
    <a:lvl9pPr marL="3657600" algn="l" defTabSz="914400" rtl="0" eaLnBrk="1" latinLnBrk="0" hangingPunct="1">
      <a:defRPr sz="3200" b="1" kern="1200">
        <a:solidFill>
          <a:schemeClr val="tx1"/>
        </a:solidFill>
        <a:effectLst>
          <a:outerShdw blurRad="38100" dist="38100" dir="2700000" algn="tl">
            <a:srgbClr val="000000">
              <a:alpha val="43137"/>
            </a:srgbClr>
          </a:outerShdw>
        </a:effectLst>
        <a:latin typeface="Franklin Gothic Medium"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clrMru>
    <a:srgbClr val="FF7C80"/>
    <a:srgbClr val="6294CD"/>
    <a:srgbClr val="FF9900"/>
    <a:srgbClr val="0099CC"/>
    <a:srgbClr val="FFCC00"/>
    <a:srgbClr val="74C35F"/>
    <a:srgbClr val="0000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41" autoAdjust="0"/>
    <p:restoredTop sz="92000" autoAdjust="0"/>
  </p:normalViewPr>
  <p:slideViewPr>
    <p:cSldViewPr snapToGrid="0">
      <p:cViewPr varScale="1">
        <p:scale>
          <a:sx n="106" d="100"/>
          <a:sy n="106" d="100"/>
        </p:scale>
        <p:origin x="-78"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notesMaster" Target="notesMasters/notesMaster1.xml"/><Relationship Id="rId318"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BD9104-F9CE-4E23-ACF6-167C8DDAFCAE}" type="doc">
      <dgm:prSet loTypeId="urn:microsoft.com/office/officeart/2005/8/layout/cycle8" loCatId="cycle" qsTypeId="urn:microsoft.com/office/officeart/2005/8/quickstyle/simple3" qsCatId="simple" csTypeId="urn:microsoft.com/office/officeart/2005/8/colors/colorful1" csCatId="colorful" phldr="1"/>
      <dgm:spPr/>
    </dgm:pt>
    <dgm:pt modelId="{1C738897-0D28-42C5-BEFC-5AD6ADE3B598}">
      <dgm:prSet phldrT="[Text]"/>
      <dgm:spPr>
        <a:xfrm>
          <a:off x="660880" y="206938"/>
          <a:ext cx="2808205" cy="2808205"/>
        </a:xfrm>
        <a:solidFill>
          <a:srgbClr val="2DB557"/>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61BC445A-15F4-4F23-A4A3-357FA2EECE80}" type="parTrans" cxnId="{889A02A8-DFB7-4C9B-A5E0-9F6A156542B4}">
      <dgm:prSet/>
      <dgm:spPr/>
      <dgm:t>
        <a:bodyPr/>
        <a:lstStyle/>
        <a:p>
          <a:endParaRPr lang="en-GB"/>
        </a:p>
      </dgm:t>
    </dgm:pt>
    <dgm:pt modelId="{1DAFD454-9005-492A-84B0-2F1A193E812F}" type="sibTrans" cxnId="{889A02A8-DFB7-4C9B-A5E0-9F6A156542B4}">
      <dgm:prSet/>
      <dgm:spPr/>
      <dgm:t>
        <a:bodyPr/>
        <a:lstStyle/>
        <a:p>
          <a:endParaRPr lang="en-GB"/>
        </a:p>
      </dgm:t>
    </dgm:pt>
    <dgm:pt modelId="{B148EC27-47A8-4C74-A72F-4F439D16965D}">
      <dgm:prSet phldrT="[Text]"/>
      <dgm:spPr>
        <a:xfrm>
          <a:off x="684950" y="281823"/>
          <a:ext cx="2808205" cy="2808205"/>
        </a:xfrm>
        <a:solidFill>
          <a:srgbClr val="F2803A"/>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A43A6071-6A75-4CBB-AC95-40DB2914FA03}" type="parTrans" cxnId="{7D9C58AE-87C6-45D2-BDD5-44423B679331}">
      <dgm:prSet/>
      <dgm:spPr/>
      <dgm:t>
        <a:bodyPr/>
        <a:lstStyle/>
        <a:p>
          <a:endParaRPr lang="en-GB"/>
        </a:p>
      </dgm:t>
    </dgm:pt>
    <dgm:pt modelId="{7AD8A46B-4100-4E73-B9D4-85A4228A12AC}" type="sibTrans" cxnId="{7D9C58AE-87C6-45D2-BDD5-44423B679331}">
      <dgm:prSet/>
      <dgm:spPr/>
      <dgm:t>
        <a:bodyPr/>
        <a:lstStyle/>
        <a:p>
          <a:endParaRPr lang="en-GB"/>
        </a:p>
      </dgm:t>
    </dgm:pt>
    <dgm:pt modelId="{84CB2126-D609-4E75-BB80-862C8E53FEE4}">
      <dgm:prSet phldrT="[Text]"/>
      <dgm:spPr>
        <a:xfrm>
          <a:off x="621431" y="327958"/>
          <a:ext cx="2808205" cy="2808205"/>
        </a:xfrm>
        <a:solidFill>
          <a:srgbClr val="2A86DA"/>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635D43D6-D01A-4DDF-9028-6E600EB9FE7D}" type="parTrans" cxnId="{33C54B4E-3285-4A03-A083-FF7BDAC63938}">
      <dgm:prSet/>
      <dgm:spPr/>
      <dgm:t>
        <a:bodyPr/>
        <a:lstStyle/>
        <a:p>
          <a:endParaRPr lang="en-GB"/>
        </a:p>
      </dgm:t>
    </dgm:pt>
    <dgm:pt modelId="{A9B4881D-8FD1-47B1-A916-4700110764DC}" type="sibTrans" cxnId="{33C54B4E-3285-4A03-A083-FF7BDAC63938}">
      <dgm:prSet/>
      <dgm:spPr/>
      <dgm:t>
        <a:bodyPr/>
        <a:lstStyle/>
        <a:p>
          <a:endParaRPr lang="en-GB"/>
        </a:p>
      </dgm:t>
    </dgm:pt>
    <dgm:pt modelId="{DFD60CDB-34EC-45E0-B50D-F3A4DF174A08}">
      <dgm:prSet phldrT="[Text]"/>
      <dgm:spPr>
        <a:xfrm>
          <a:off x="557912" y="281823"/>
          <a:ext cx="2808205" cy="2808205"/>
        </a:xfrm>
        <a:solidFill>
          <a:srgbClr val="FFC00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65B73580-0038-459B-826C-4A572DE89AA6}" type="parTrans" cxnId="{6890D5A4-E849-44A5-B5EB-0A2AB338FC31}">
      <dgm:prSet/>
      <dgm:spPr/>
      <dgm:t>
        <a:bodyPr/>
        <a:lstStyle/>
        <a:p>
          <a:endParaRPr lang="en-GB"/>
        </a:p>
      </dgm:t>
    </dgm:pt>
    <dgm:pt modelId="{03258FA5-77D0-43B0-89CA-689C3ED940D1}" type="sibTrans" cxnId="{6890D5A4-E849-44A5-B5EB-0A2AB338FC31}">
      <dgm:prSet/>
      <dgm:spPr/>
      <dgm:t>
        <a:bodyPr/>
        <a:lstStyle/>
        <a:p>
          <a:endParaRPr lang="en-GB"/>
        </a:p>
      </dgm:t>
    </dgm:pt>
    <dgm:pt modelId="{CA49C5EC-07D8-480E-9357-8E70CE800CEE}">
      <dgm:prSet phldrT="[Text]"/>
      <dgm:spPr>
        <a:xfrm>
          <a:off x="581983" y="206938"/>
          <a:ext cx="2808205" cy="2808205"/>
        </a:xfrm>
        <a:solidFill>
          <a:srgbClr val="80808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73F28A14-E5CE-404A-AA14-37523AF1B5F2}" type="parTrans" cxnId="{A14FEDD0-FB26-4A36-AB5B-CDBA542EA775}">
      <dgm:prSet/>
      <dgm:spPr/>
      <dgm:t>
        <a:bodyPr/>
        <a:lstStyle/>
        <a:p>
          <a:endParaRPr lang="en-GB"/>
        </a:p>
      </dgm:t>
    </dgm:pt>
    <dgm:pt modelId="{DC9CEB01-813B-41B5-9CF9-4BA23661A1D6}" type="sibTrans" cxnId="{A14FEDD0-FB26-4A36-AB5B-CDBA542EA775}">
      <dgm:prSet/>
      <dgm:spPr/>
      <dgm:t>
        <a:bodyPr/>
        <a:lstStyle/>
        <a:p>
          <a:endParaRPr lang="en-GB"/>
        </a:p>
      </dgm:t>
    </dgm:pt>
    <dgm:pt modelId="{FB71E733-EB38-46B2-B0D7-852A5E6ED246}" type="pres">
      <dgm:prSet presAssocID="{41BD9104-F9CE-4E23-ACF6-167C8DDAFCAE}" presName="compositeShape" presStyleCnt="0">
        <dgm:presLayoutVars>
          <dgm:chMax val="7"/>
          <dgm:dir/>
          <dgm:resizeHandles val="exact"/>
        </dgm:presLayoutVars>
      </dgm:prSet>
      <dgm:spPr/>
    </dgm:pt>
    <dgm:pt modelId="{78159A1C-90B6-4E74-AA54-EBE3F724F1C8}" type="pres">
      <dgm:prSet presAssocID="{41BD9104-F9CE-4E23-ACF6-167C8DDAFCAE}" presName="wedge1" presStyleLbl="node1" presStyleIdx="0" presStyleCnt="5"/>
      <dgm:spPr>
        <a:prstGeom prst="pie">
          <a:avLst>
            <a:gd name="adj1" fmla="val 16200000"/>
            <a:gd name="adj2" fmla="val 20520000"/>
          </a:avLst>
        </a:prstGeom>
      </dgm:spPr>
      <dgm:t>
        <a:bodyPr/>
        <a:lstStyle/>
        <a:p>
          <a:endParaRPr lang="en-GB"/>
        </a:p>
      </dgm:t>
    </dgm:pt>
    <dgm:pt modelId="{6E1D5F6D-7852-4DA5-B808-0760966B31C6}" type="pres">
      <dgm:prSet presAssocID="{41BD9104-F9CE-4E23-ACF6-167C8DDAFCAE}" presName="dummy1a" presStyleCnt="0"/>
      <dgm:spPr/>
    </dgm:pt>
    <dgm:pt modelId="{11CCEE73-D695-4364-9F6A-82040461CF66}" type="pres">
      <dgm:prSet presAssocID="{41BD9104-F9CE-4E23-ACF6-167C8DDAFCAE}" presName="dummy1b" presStyleCnt="0"/>
      <dgm:spPr/>
    </dgm:pt>
    <dgm:pt modelId="{7B794AED-35A8-4EBC-A072-BD25C774175B}" type="pres">
      <dgm:prSet presAssocID="{41BD9104-F9CE-4E23-ACF6-167C8DDAFCAE}" presName="wedge1Tx" presStyleLbl="node1" presStyleIdx="0" presStyleCnt="5">
        <dgm:presLayoutVars>
          <dgm:chMax val="0"/>
          <dgm:chPref val="0"/>
          <dgm:bulletEnabled val="1"/>
        </dgm:presLayoutVars>
      </dgm:prSet>
      <dgm:spPr/>
      <dgm:t>
        <a:bodyPr/>
        <a:lstStyle/>
        <a:p>
          <a:endParaRPr lang="en-GB"/>
        </a:p>
      </dgm:t>
    </dgm:pt>
    <dgm:pt modelId="{CB883022-6BD9-41CC-893D-BD6B693F03FF}" type="pres">
      <dgm:prSet presAssocID="{41BD9104-F9CE-4E23-ACF6-167C8DDAFCAE}" presName="wedge2" presStyleLbl="node1" presStyleIdx="1" presStyleCnt="5"/>
      <dgm:spPr>
        <a:prstGeom prst="pie">
          <a:avLst>
            <a:gd name="adj1" fmla="val 20520000"/>
            <a:gd name="adj2" fmla="val 3240000"/>
          </a:avLst>
        </a:prstGeom>
      </dgm:spPr>
      <dgm:t>
        <a:bodyPr/>
        <a:lstStyle/>
        <a:p>
          <a:endParaRPr lang="en-GB"/>
        </a:p>
      </dgm:t>
    </dgm:pt>
    <dgm:pt modelId="{E84D3430-BDB7-4A80-862E-C0C7BB010F97}" type="pres">
      <dgm:prSet presAssocID="{41BD9104-F9CE-4E23-ACF6-167C8DDAFCAE}" presName="dummy2a" presStyleCnt="0"/>
      <dgm:spPr/>
    </dgm:pt>
    <dgm:pt modelId="{A9226276-5FD9-4E18-B4F4-8F991829B767}" type="pres">
      <dgm:prSet presAssocID="{41BD9104-F9CE-4E23-ACF6-167C8DDAFCAE}" presName="dummy2b" presStyleCnt="0"/>
      <dgm:spPr/>
    </dgm:pt>
    <dgm:pt modelId="{5C4FCBDD-F1A0-4A87-BBB9-C16D37343209}" type="pres">
      <dgm:prSet presAssocID="{41BD9104-F9CE-4E23-ACF6-167C8DDAFCAE}" presName="wedge2Tx" presStyleLbl="node1" presStyleIdx="1" presStyleCnt="5">
        <dgm:presLayoutVars>
          <dgm:chMax val="0"/>
          <dgm:chPref val="0"/>
          <dgm:bulletEnabled val="1"/>
        </dgm:presLayoutVars>
      </dgm:prSet>
      <dgm:spPr/>
      <dgm:t>
        <a:bodyPr/>
        <a:lstStyle/>
        <a:p>
          <a:endParaRPr lang="en-GB"/>
        </a:p>
      </dgm:t>
    </dgm:pt>
    <dgm:pt modelId="{5BB2DEF9-A4D6-4858-A4CB-46AF3AD98423}" type="pres">
      <dgm:prSet presAssocID="{41BD9104-F9CE-4E23-ACF6-167C8DDAFCAE}" presName="wedge3" presStyleLbl="node1" presStyleIdx="2" presStyleCnt="5"/>
      <dgm:spPr>
        <a:prstGeom prst="pie">
          <a:avLst>
            <a:gd name="adj1" fmla="val 3240000"/>
            <a:gd name="adj2" fmla="val 7560000"/>
          </a:avLst>
        </a:prstGeom>
      </dgm:spPr>
      <dgm:t>
        <a:bodyPr/>
        <a:lstStyle/>
        <a:p>
          <a:endParaRPr lang="en-GB"/>
        </a:p>
      </dgm:t>
    </dgm:pt>
    <dgm:pt modelId="{D6CA685E-F6FD-48EE-8894-1D5B7D1545F1}" type="pres">
      <dgm:prSet presAssocID="{41BD9104-F9CE-4E23-ACF6-167C8DDAFCAE}" presName="dummy3a" presStyleCnt="0"/>
      <dgm:spPr/>
    </dgm:pt>
    <dgm:pt modelId="{9712241E-2B10-4CDE-B98B-9C337D3D4913}" type="pres">
      <dgm:prSet presAssocID="{41BD9104-F9CE-4E23-ACF6-167C8DDAFCAE}" presName="dummy3b" presStyleCnt="0"/>
      <dgm:spPr/>
    </dgm:pt>
    <dgm:pt modelId="{86A94029-7881-4ABB-B738-05B78E29AFFD}" type="pres">
      <dgm:prSet presAssocID="{41BD9104-F9CE-4E23-ACF6-167C8DDAFCAE}" presName="wedge3Tx" presStyleLbl="node1" presStyleIdx="2" presStyleCnt="5">
        <dgm:presLayoutVars>
          <dgm:chMax val="0"/>
          <dgm:chPref val="0"/>
          <dgm:bulletEnabled val="1"/>
        </dgm:presLayoutVars>
      </dgm:prSet>
      <dgm:spPr/>
      <dgm:t>
        <a:bodyPr/>
        <a:lstStyle/>
        <a:p>
          <a:endParaRPr lang="en-GB"/>
        </a:p>
      </dgm:t>
    </dgm:pt>
    <dgm:pt modelId="{6FEA8677-6463-453A-905F-BEF94780383B}" type="pres">
      <dgm:prSet presAssocID="{41BD9104-F9CE-4E23-ACF6-167C8DDAFCAE}" presName="wedge4" presStyleLbl="node1" presStyleIdx="3" presStyleCnt="5"/>
      <dgm:spPr>
        <a:prstGeom prst="pie">
          <a:avLst>
            <a:gd name="adj1" fmla="val 7560000"/>
            <a:gd name="adj2" fmla="val 11880000"/>
          </a:avLst>
        </a:prstGeom>
      </dgm:spPr>
      <dgm:t>
        <a:bodyPr/>
        <a:lstStyle/>
        <a:p>
          <a:endParaRPr lang="en-GB"/>
        </a:p>
      </dgm:t>
    </dgm:pt>
    <dgm:pt modelId="{469E01FD-D053-47E5-88CA-8F7F5D819018}" type="pres">
      <dgm:prSet presAssocID="{41BD9104-F9CE-4E23-ACF6-167C8DDAFCAE}" presName="dummy4a" presStyleCnt="0"/>
      <dgm:spPr/>
    </dgm:pt>
    <dgm:pt modelId="{7565F02D-2A28-441B-A926-B28B8D32F653}" type="pres">
      <dgm:prSet presAssocID="{41BD9104-F9CE-4E23-ACF6-167C8DDAFCAE}" presName="dummy4b" presStyleCnt="0"/>
      <dgm:spPr/>
    </dgm:pt>
    <dgm:pt modelId="{3924464F-F473-4266-98C5-A09F807477A3}" type="pres">
      <dgm:prSet presAssocID="{41BD9104-F9CE-4E23-ACF6-167C8DDAFCAE}" presName="wedge4Tx" presStyleLbl="node1" presStyleIdx="3" presStyleCnt="5">
        <dgm:presLayoutVars>
          <dgm:chMax val="0"/>
          <dgm:chPref val="0"/>
          <dgm:bulletEnabled val="1"/>
        </dgm:presLayoutVars>
      </dgm:prSet>
      <dgm:spPr/>
      <dgm:t>
        <a:bodyPr/>
        <a:lstStyle/>
        <a:p>
          <a:endParaRPr lang="en-GB"/>
        </a:p>
      </dgm:t>
    </dgm:pt>
    <dgm:pt modelId="{5DBFC79E-72E4-450E-BFEA-08221DE9CEF9}" type="pres">
      <dgm:prSet presAssocID="{41BD9104-F9CE-4E23-ACF6-167C8DDAFCAE}" presName="wedge5" presStyleLbl="node1" presStyleIdx="4" presStyleCnt="5"/>
      <dgm:spPr>
        <a:prstGeom prst="pie">
          <a:avLst>
            <a:gd name="adj1" fmla="val 11880000"/>
            <a:gd name="adj2" fmla="val 16200000"/>
          </a:avLst>
        </a:prstGeom>
      </dgm:spPr>
      <dgm:t>
        <a:bodyPr/>
        <a:lstStyle/>
        <a:p>
          <a:endParaRPr lang="en-GB"/>
        </a:p>
      </dgm:t>
    </dgm:pt>
    <dgm:pt modelId="{976785DF-59F0-4B85-87A4-8AB7847A565F}" type="pres">
      <dgm:prSet presAssocID="{41BD9104-F9CE-4E23-ACF6-167C8DDAFCAE}" presName="dummy5a" presStyleCnt="0"/>
      <dgm:spPr/>
    </dgm:pt>
    <dgm:pt modelId="{A40098F1-9010-4AA2-A001-6B2510339CDE}" type="pres">
      <dgm:prSet presAssocID="{41BD9104-F9CE-4E23-ACF6-167C8DDAFCAE}" presName="dummy5b" presStyleCnt="0"/>
      <dgm:spPr/>
    </dgm:pt>
    <dgm:pt modelId="{11A0B281-66E9-49AF-AD72-E4D15D002FCC}" type="pres">
      <dgm:prSet presAssocID="{41BD9104-F9CE-4E23-ACF6-167C8DDAFCAE}" presName="wedge5Tx" presStyleLbl="node1" presStyleIdx="4" presStyleCnt="5">
        <dgm:presLayoutVars>
          <dgm:chMax val="0"/>
          <dgm:chPref val="0"/>
          <dgm:bulletEnabled val="1"/>
        </dgm:presLayoutVars>
      </dgm:prSet>
      <dgm:spPr/>
      <dgm:t>
        <a:bodyPr/>
        <a:lstStyle/>
        <a:p>
          <a:endParaRPr lang="en-GB"/>
        </a:p>
      </dgm:t>
    </dgm:pt>
    <dgm:pt modelId="{AAC6D00E-12E1-4E74-A9E6-9ADE933B3AA3}" type="pres">
      <dgm:prSet presAssocID="{1DAFD454-9005-492A-84B0-2F1A193E812F}" presName="arrowWedge1" presStyleLbl="fgSibTrans2D1" presStyleIdx="0" presStyleCnt="5"/>
      <dgm:spPr>
        <a:xfrm>
          <a:off x="486906" y="33096"/>
          <a:ext cx="3155888" cy="3155888"/>
        </a:xfrm>
        <a:prstGeom prst="circularArrow">
          <a:avLst>
            <a:gd name="adj1" fmla="val 5085"/>
            <a:gd name="adj2" fmla="val 327528"/>
            <a:gd name="adj3" fmla="val 20192361"/>
            <a:gd name="adj4" fmla="val 16200324"/>
            <a:gd name="adj5" fmla="val 5932"/>
          </a:avLst>
        </a:prstGeom>
        <a:solidFill>
          <a:srgbClr val="2DB557">
            <a:lumMod val="40000"/>
            <a:lumOff val="60000"/>
          </a:srgbClr>
        </a:solidFill>
        <a:ln>
          <a:noFill/>
        </a:ln>
        <a:effectLst>
          <a:outerShdw blurRad="50800" dist="38100" dir="5400000" rotWithShape="0">
            <a:srgbClr val="000000">
              <a:alpha val="35000"/>
            </a:srgbClr>
          </a:outerShdw>
        </a:effectLst>
      </dgm:spPr>
    </dgm:pt>
    <dgm:pt modelId="{EEE2E1F4-F405-493E-97C1-CB3E22F55C42}" type="pres">
      <dgm:prSet presAssocID="{7AD8A46B-4100-4E73-B9D4-85A4228A12AC}" presName="arrowWedge2" presStyleLbl="fgSibTrans2D1" presStyleIdx="1" presStyleCnt="5"/>
      <dgm:spPr>
        <a:xfrm>
          <a:off x="511303" y="107957"/>
          <a:ext cx="3155888" cy="3155888"/>
        </a:xfrm>
        <a:prstGeom prst="circularArrow">
          <a:avLst>
            <a:gd name="adj1" fmla="val 5085"/>
            <a:gd name="adj2" fmla="val 327528"/>
            <a:gd name="adj3" fmla="val 2912753"/>
            <a:gd name="adj4" fmla="val 20519953"/>
            <a:gd name="adj5" fmla="val 5932"/>
          </a:avLst>
        </a:prstGeom>
        <a:gradFill rotWithShape="0">
          <a:gsLst>
            <a:gs pos="0">
              <a:srgbClr val="DF8045">
                <a:hueOff val="0"/>
                <a:satOff val="0"/>
                <a:lumOff val="0"/>
                <a:alphaOff val="0"/>
                <a:tint val="62000"/>
                <a:satMod val="180000"/>
              </a:srgbClr>
            </a:gs>
            <a:gs pos="65000">
              <a:srgbClr val="DF8045">
                <a:hueOff val="0"/>
                <a:satOff val="0"/>
                <a:lumOff val="0"/>
                <a:alphaOff val="0"/>
                <a:tint val="32000"/>
                <a:satMod val="250000"/>
              </a:srgbClr>
            </a:gs>
            <a:gs pos="100000">
              <a:srgbClr val="DF8045">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dgm:spPr>
    </dgm:pt>
    <dgm:pt modelId="{21224FA7-ADC5-40D1-B0BD-C9BB32EE27B4}" type="pres">
      <dgm:prSet presAssocID="{A9B4881D-8FD1-47B1-A916-4700110764DC}" presName="arrowWedge3" presStyleLbl="fgSibTrans2D1" presStyleIdx="2" presStyleCnt="5"/>
      <dgm:spPr>
        <a:xfrm>
          <a:off x="447590" y="154233"/>
          <a:ext cx="3155888" cy="3155888"/>
        </a:xfrm>
        <a:prstGeom prst="circularArrow">
          <a:avLst>
            <a:gd name="adj1" fmla="val 5085"/>
            <a:gd name="adj2" fmla="val 327528"/>
            <a:gd name="adj3" fmla="val 7232777"/>
            <a:gd name="adj4" fmla="val 3239695"/>
            <a:gd name="adj5" fmla="val 5932"/>
          </a:avLst>
        </a:prstGeom>
        <a:solidFill>
          <a:srgbClr val="2A86DA">
            <a:lumMod val="60000"/>
            <a:lumOff val="40000"/>
          </a:srgbClr>
        </a:solidFill>
        <a:ln>
          <a:noFill/>
        </a:ln>
        <a:effectLst>
          <a:outerShdw blurRad="50800" dist="38100" dir="5400000" rotWithShape="0">
            <a:srgbClr val="000000">
              <a:alpha val="35000"/>
            </a:srgbClr>
          </a:outerShdw>
        </a:effectLst>
      </dgm:spPr>
    </dgm:pt>
    <dgm:pt modelId="{9BB6FD73-BB73-4067-9E3B-64B8977BBBD2}" type="pres">
      <dgm:prSet presAssocID="{03258FA5-77D0-43B0-89CA-689C3ED940D1}" presName="arrowWedge4" presStyleLbl="fgSibTrans2D1" presStyleIdx="3" presStyleCnt="5"/>
      <dgm:spPr>
        <a:xfrm>
          <a:off x="383877" y="107957"/>
          <a:ext cx="3155888" cy="3155888"/>
        </a:xfrm>
        <a:prstGeom prst="circularArrow">
          <a:avLst>
            <a:gd name="adj1" fmla="val 5085"/>
            <a:gd name="adj2" fmla="val 327528"/>
            <a:gd name="adj3" fmla="val 11552519"/>
            <a:gd name="adj4" fmla="val 7559718"/>
            <a:gd name="adj5" fmla="val 5932"/>
          </a:avLst>
        </a:prstGeom>
        <a:solidFill>
          <a:srgbClr val="FFC000">
            <a:lumMod val="40000"/>
            <a:lumOff val="60000"/>
          </a:srgbClr>
        </a:solidFill>
        <a:ln>
          <a:noFill/>
        </a:ln>
        <a:effectLst>
          <a:outerShdw blurRad="50800" dist="38100" dir="5400000" rotWithShape="0">
            <a:srgbClr val="000000">
              <a:alpha val="35000"/>
            </a:srgbClr>
          </a:outerShdw>
        </a:effectLst>
      </dgm:spPr>
    </dgm:pt>
    <dgm:pt modelId="{142489C9-4F09-41C7-97E6-0047FE4E3BC1}" type="pres">
      <dgm:prSet presAssocID="{DC9CEB01-813B-41B5-9CF9-4BA23661A1D6}" presName="arrowWedge5" presStyleLbl="fgSibTrans2D1" presStyleIdx="4" presStyleCnt="5"/>
      <dgm:spPr>
        <a:xfrm>
          <a:off x="408273" y="33096"/>
          <a:ext cx="3155888" cy="3155888"/>
        </a:xfrm>
        <a:prstGeom prst="circularArrow">
          <a:avLst>
            <a:gd name="adj1" fmla="val 5085"/>
            <a:gd name="adj2" fmla="val 327528"/>
            <a:gd name="adj3" fmla="val 15872148"/>
            <a:gd name="adj4" fmla="val 11880111"/>
            <a:gd name="adj5" fmla="val 5932"/>
          </a:avLst>
        </a:prstGeom>
        <a:solidFill>
          <a:srgbClr val="808080">
            <a:lumMod val="40000"/>
            <a:lumOff val="60000"/>
          </a:srgbClr>
        </a:solidFill>
        <a:ln>
          <a:noFill/>
        </a:ln>
        <a:effectLst>
          <a:outerShdw blurRad="50800" dist="38100" dir="5400000" rotWithShape="0">
            <a:srgbClr val="000000">
              <a:alpha val="35000"/>
            </a:srgbClr>
          </a:outerShdw>
        </a:effectLst>
      </dgm:spPr>
    </dgm:pt>
  </dgm:ptLst>
  <dgm:cxnLst>
    <dgm:cxn modelId="{7C0DB78C-2661-4910-842C-13B2D172910E}" type="presOf" srcId="{DFD60CDB-34EC-45E0-B50D-F3A4DF174A08}" destId="{3924464F-F473-4266-98C5-A09F807477A3}" srcOrd="1" destOrd="0" presId="urn:microsoft.com/office/officeart/2005/8/layout/cycle8"/>
    <dgm:cxn modelId="{889A02A8-DFB7-4C9B-A5E0-9F6A156542B4}" srcId="{41BD9104-F9CE-4E23-ACF6-167C8DDAFCAE}" destId="{1C738897-0D28-42C5-BEFC-5AD6ADE3B598}" srcOrd="0" destOrd="0" parTransId="{61BC445A-15F4-4F23-A4A3-357FA2EECE80}" sibTransId="{1DAFD454-9005-492A-84B0-2F1A193E812F}"/>
    <dgm:cxn modelId="{2AE402B3-3AB3-4827-A43D-E1DFAECA8FA2}" type="presOf" srcId="{41BD9104-F9CE-4E23-ACF6-167C8DDAFCAE}" destId="{FB71E733-EB38-46B2-B0D7-852A5E6ED246}" srcOrd="0" destOrd="0" presId="urn:microsoft.com/office/officeart/2005/8/layout/cycle8"/>
    <dgm:cxn modelId="{A14FEDD0-FB26-4A36-AB5B-CDBA542EA775}" srcId="{41BD9104-F9CE-4E23-ACF6-167C8DDAFCAE}" destId="{CA49C5EC-07D8-480E-9357-8E70CE800CEE}" srcOrd="4" destOrd="0" parTransId="{73F28A14-E5CE-404A-AA14-37523AF1B5F2}" sibTransId="{DC9CEB01-813B-41B5-9CF9-4BA23661A1D6}"/>
    <dgm:cxn modelId="{5262BB9B-F12A-4BAA-9B36-995F30AD4C35}" type="presOf" srcId="{1C738897-0D28-42C5-BEFC-5AD6ADE3B598}" destId="{78159A1C-90B6-4E74-AA54-EBE3F724F1C8}" srcOrd="0" destOrd="0" presId="urn:microsoft.com/office/officeart/2005/8/layout/cycle8"/>
    <dgm:cxn modelId="{B1211B3A-B57F-4066-8CDC-E9EDA1E5EAEB}" type="presOf" srcId="{84CB2126-D609-4E75-BB80-862C8E53FEE4}" destId="{86A94029-7881-4ABB-B738-05B78E29AFFD}" srcOrd="1" destOrd="0" presId="urn:microsoft.com/office/officeart/2005/8/layout/cycle8"/>
    <dgm:cxn modelId="{F61DF1A6-E471-47CC-A0B1-BCE61E73B64D}" type="presOf" srcId="{CA49C5EC-07D8-480E-9357-8E70CE800CEE}" destId="{5DBFC79E-72E4-450E-BFEA-08221DE9CEF9}" srcOrd="0" destOrd="0" presId="urn:microsoft.com/office/officeart/2005/8/layout/cycle8"/>
    <dgm:cxn modelId="{33C54B4E-3285-4A03-A083-FF7BDAC63938}" srcId="{41BD9104-F9CE-4E23-ACF6-167C8DDAFCAE}" destId="{84CB2126-D609-4E75-BB80-862C8E53FEE4}" srcOrd="2" destOrd="0" parTransId="{635D43D6-D01A-4DDF-9028-6E600EB9FE7D}" sibTransId="{A9B4881D-8FD1-47B1-A916-4700110764DC}"/>
    <dgm:cxn modelId="{072A3B55-29F5-4E70-BC93-07B21B8A88FF}" type="presOf" srcId="{B148EC27-47A8-4C74-A72F-4F439D16965D}" destId="{CB883022-6BD9-41CC-893D-BD6B693F03FF}" srcOrd="0" destOrd="0" presId="urn:microsoft.com/office/officeart/2005/8/layout/cycle8"/>
    <dgm:cxn modelId="{6890D5A4-E849-44A5-B5EB-0A2AB338FC31}" srcId="{41BD9104-F9CE-4E23-ACF6-167C8DDAFCAE}" destId="{DFD60CDB-34EC-45E0-B50D-F3A4DF174A08}" srcOrd="3" destOrd="0" parTransId="{65B73580-0038-459B-826C-4A572DE89AA6}" sibTransId="{03258FA5-77D0-43B0-89CA-689C3ED940D1}"/>
    <dgm:cxn modelId="{C6A107D2-B0A9-4A64-B93A-B9C716849EA1}" type="presOf" srcId="{B148EC27-47A8-4C74-A72F-4F439D16965D}" destId="{5C4FCBDD-F1A0-4A87-BBB9-C16D37343209}" srcOrd="1" destOrd="0" presId="urn:microsoft.com/office/officeart/2005/8/layout/cycle8"/>
    <dgm:cxn modelId="{5D411A96-104C-46BE-9D5E-2B24DA94C1BD}" type="presOf" srcId="{DFD60CDB-34EC-45E0-B50D-F3A4DF174A08}" destId="{6FEA8677-6463-453A-905F-BEF94780383B}" srcOrd="0" destOrd="0" presId="urn:microsoft.com/office/officeart/2005/8/layout/cycle8"/>
    <dgm:cxn modelId="{1994DF9B-C0EB-4095-B755-B3FA5EF84B66}" type="presOf" srcId="{1C738897-0D28-42C5-BEFC-5AD6ADE3B598}" destId="{7B794AED-35A8-4EBC-A072-BD25C774175B}" srcOrd="1" destOrd="0" presId="urn:microsoft.com/office/officeart/2005/8/layout/cycle8"/>
    <dgm:cxn modelId="{3DAFBAF3-A67F-45EF-A5FF-9C59CA8D87FD}" type="presOf" srcId="{84CB2126-D609-4E75-BB80-862C8E53FEE4}" destId="{5BB2DEF9-A4D6-4858-A4CB-46AF3AD98423}" srcOrd="0" destOrd="0" presId="urn:microsoft.com/office/officeart/2005/8/layout/cycle8"/>
    <dgm:cxn modelId="{2FD41A08-ED04-40C4-8D3C-423409917B53}" type="presOf" srcId="{CA49C5EC-07D8-480E-9357-8E70CE800CEE}" destId="{11A0B281-66E9-49AF-AD72-E4D15D002FCC}" srcOrd="1" destOrd="0" presId="urn:microsoft.com/office/officeart/2005/8/layout/cycle8"/>
    <dgm:cxn modelId="{7D9C58AE-87C6-45D2-BDD5-44423B679331}" srcId="{41BD9104-F9CE-4E23-ACF6-167C8DDAFCAE}" destId="{B148EC27-47A8-4C74-A72F-4F439D16965D}" srcOrd="1" destOrd="0" parTransId="{A43A6071-6A75-4CBB-AC95-40DB2914FA03}" sibTransId="{7AD8A46B-4100-4E73-B9D4-85A4228A12AC}"/>
    <dgm:cxn modelId="{9FFA9DB7-F53A-45F8-BEC6-E0AE8CBFFBA4}" type="presParOf" srcId="{FB71E733-EB38-46B2-B0D7-852A5E6ED246}" destId="{78159A1C-90B6-4E74-AA54-EBE3F724F1C8}" srcOrd="0" destOrd="0" presId="urn:microsoft.com/office/officeart/2005/8/layout/cycle8"/>
    <dgm:cxn modelId="{9DE855AD-6BA0-4854-9CEE-336C6AB1769F}" type="presParOf" srcId="{FB71E733-EB38-46B2-B0D7-852A5E6ED246}" destId="{6E1D5F6D-7852-4DA5-B808-0760966B31C6}" srcOrd="1" destOrd="0" presId="urn:microsoft.com/office/officeart/2005/8/layout/cycle8"/>
    <dgm:cxn modelId="{133ED68A-DD14-4448-AE41-02407F8B0C07}" type="presParOf" srcId="{FB71E733-EB38-46B2-B0D7-852A5E6ED246}" destId="{11CCEE73-D695-4364-9F6A-82040461CF66}" srcOrd="2" destOrd="0" presId="urn:microsoft.com/office/officeart/2005/8/layout/cycle8"/>
    <dgm:cxn modelId="{6843E4DB-2ED8-4931-A623-50D7B2C0D3BF}" type="presParOf" srcId="{FB71E733-EB38-46B2-B0D7-852A5E6ED246}" destId="{7B794AED-35A8-4EBC-A072-BD25C774175B}" srcOrd="3" destOrd="0" presId="urn:microsoft.com/office/officeart/2005/8/layout/cycle8"/>
    <dgm:cxn modelId="{AB177E95-C6E0-4963-99A4-9E2B1D616319}" type="presParOf" srcId="{FB71E733-EB38-46B2-B0D7-852A5E6ED246}" destId="{CB883022-6BD9-41CC-893D-BD6B693F03FF}" srcOrd="4" destOrd="0" presId="urn:microsoft.com/office/officeart/2005/8/layout/cycle8"/>
    <dgm:cxn modelId="{695171DC-9E8B-451B-9E38-6074D2BDEE41}" type="presParOf" srcId="{FB71E733-EB38-46B2-B0D7-852A5E6ED246}" destId="{E84D3430-BDB7-4A80-862E-C0C7BB010F97}" srcOrd="5" destOrd="0" presId="urn:microsoft.com/office/officeart/2005/8/layout/cycle8"/>
    <dgm:cxn modelId="{7185FC24-4FC6-4ADF-B236-9595899F88FA}" type="presParOf" srcId="{FB71E733-EB38-46B2-B0D7-852A5E6ED246}" destId="{A9226276-5FD9-4E18-B4F4-8F991829B767}" srcOrd="6" destOrd="0" presId="urn:microsoft.com/office/officeart/2005/8/layout/cycle8"/>
    <dgm:cxn modelId="{9CF0B267-C163-4F4C-AAEF-B160814E2945}" type="presParOf" srcId="{FB71E733-EB38-46B2-B0D7-852A5E6ED246}" destId="{5C4FCBDD-F1A0-4A87-BBB9-C16D37343209}" srcOrd="7" destOrd="0" presId="urn:microsoft.com/office/officeart/2005/8/layout/cycle8"/>
    <dgm:cxn modelId="{EFD39AAC-949B-405D-85CE-95F47CB8CB2D}" type="presParOf" srcId="{FB71E733-EB38-46B2-B0D7-852A5E6ED246}" destId="{5BB2DEF9-A4D6-4858-A4CB-46AF3AD98423}" srcOrd="8" destOrd="0" presId="urn:microsoft.com/office/officeart/2005/8/layout/cycle8"/>
    <dgm:cxn modelId="{F7F30027-FCF3-4C97-BC08-7186A12BE6F6}" type="presParOf" srcId="{FB71E733-EB38-46B2-B0D7-852A5E6ED246}" destId="{D6CA685E-F6FD-48EE-8894-1D5B7D1545F1}" srcOrd="9" destOrd="0" presId="urn:microsoft.com/office/officeart/2005/8/layout/cycle8"/>
    <dgm:cxn modelId="{55FE7E4B-6CC0-4B0F-AD15-E3FE5B3C83FF}" type="presParOf" srcId="{FB71E733-EB38-46B2-B0D7-852A5E6ED246}" destId="{9712241E-2B10-4CDE-B98B-9C337D3D4913}" srcOrd="10" destOrd="0" presId="urn:microsoft.com/office/officeart/2005/8/layout/cycle8"/>
    <dgm:cxn modelId="{09400DA4-0FD5-4659-B4DE-879465F101DA}" type="presParOf" srcId="{FB71E733-EB38-46B2-B0D7-852A5E6ED246}" destId="{86A94029-7881-4ABB-B738-05B78E29AFFD}" srcOrd="11" destOrd="0" presId="urn:microsoft.com/office/officeart/2005/8/layout/cycle8"/>
    <dgm:cxn modelId="{182730DF-040F-4B4A-9FC9-A2A50CBB5AA6}" type="presParOf" srcId="{FB71E733-EB38-46B2-B0D7-852A5E6ED246}" destId="{6FEA8677-6463-453A-905F-BEF94780383B}" srcOrd="12" destOrd="0" presId="urn:microsoft.com/office/officeart/2005/8/layout/cycle8"/>
    <dgm:cxn modelId="{1460601D-18B1-4E37-8795-D1E53977DF93}" type="presParOf" srcId="{FB71E733-EB38-46B2-B0D7-852A5E6ED246}" destId="{469E01FD-D053-47E5-88CA-8F7F5D819018}" srcOrd="13" destOrd="0" presId="urn:microsoft.com/office/officeart/2005/8/layout/cycle8"/>
    <dgm:cxn modelId="{BB532571-87C1-4097-8F0E-4B55D94C4131}" type="presParOf" srcId="{FB71E733-EB38-46B2-B0D7-852A5E6ED246}" destId="{7565F02D-2A28-441B-A926-B28B8D32F653}" srcOrd="14" destOrd="0" presId="urn:microsoft.com/office/officeart/2005/8/layout/cycle8"/>
    <dgm:cxn modelId="{E5244911-9AF1-49E1-9D75-59E02D20EC5A}" type="presParOf" srcId="{FB71E733-EB38-46B2-B0D7-852A5E6ED246}" destId="{3924464F-F473-4266-98C5-A09F807477A3}" srcOrd="15" destOrd="0" presId="urn:microsoft.com/office/officeart/2005/8/layout/cycle8"/>
    <dgm:cxn modelId="{FE903C52-B79B-45E5-BEDE-2D54E76B6315}" type="presParOf" srcId="{FB71E733-EB38-46B2-B0D7-852A5E6ED246}" destId="{5DBFC79E-72E4-450E-BFEA-08221DE9CEF9}" srcOrd="16" destOrd="0" presId="urn:microsoft.com/office/officeart/2005/8/layout/cycle8"/>
    <dgm:cxn modelId="{CFCDD268-7302-48FF-9EE4-EE76544863D0}" type="presParOf" srcId="{FB71E733-EB38-46B2-B0D7-852A5E6ED246}" destId="{976785DF-59F0-4B85-87A4-8AB7847A565F}" srcOrd="17" destOrd="0" presId="urn:microsoft.com/office/officeart/2005/8/layout/cycle8"/>
    <dgm:cxn modelId="{4A84EBA2-1D96-48C5-8B40-FAB23AD2E03A}" type="presParOf" srcId="{FB71E733-EB38-46B2-B0D7-852A5E6ED246}" destId="{A40098F1-9010-4AA2-A001-6B2510339CDE}" srcOrd="18" destOrd="0" presId="urn:microsoft.com/office/officeart/2005/8/layout/cycle8"/>
    <dgm:cxn modelId="{1A2DBB6D-96D4-4691-86F4-6C21CA951ABE}" type="presParOf" srcId="{FB71E733-EB38-46B2-B0D7-852A5E6ED246}" destId="{11A0B281-66E9-49AF-AD72-E4D15D002FCC}" srcOrd="19" destOrd="0" presId="urn:microsoft.com/office/officeart/2005/8/layout/cycle8"/>
    <dgm:cxn modelId="{1A985999-CEC4-493D-93B7-6642E9C682A4}" type="presParOf" srcId="{FB71E733-EB38-46B2-B0D7-852A5E6ED246}" destId="{AAC6D00E-12E1-4E74-A9E6-9ADE933B3AA3}" srcOrd="20" destOrd="0" presId="urn:microsoft.com/office/officeart/2005/8/layout/cycle8"/>
    <dgm:cxn modelId="{4BEAD134-0FBD-4E47-859B-A68EC1F9E5CF}" type="presParOf" srcId="{FB71E733-EB38-46B2-B0D7-852A5E6ED246}" destId="{EEE2E1F4-F405-493E-97C1-CB3E22F55C42}" srcOrd="21" destOrd="0" presId="urn:microsoft.com/office/officeart/2005/8/layout/cycle8"/>
    <dgm:cxn modelId="{D4CFADEA-3180-4D37-B946-EF746D39A5D0}" type="presParOf" srcId="{FB71E733-EB38-46B2-B0D7-852A5E6ED246}" destId="{21224FA7-ADC5-40D1-B0BD-C9BB32EE27B4}" srcOrd="22" destOrd="0" presId="urn:microsoft.com/office/officeart/2005/8/layout/cycle8"/>
    <dgm:cxn modelId="{3D496A7D-D716-4B9D-9565-E2396D2CD53D}" type="presParOf" srcId="{FB71E733-EB38-46B2-B0D7-852A5E6ED246}" destId="{9BB6FD73-BB73-4067-9E3B-64B8977BBBD2}" srcOrd="23" destOrd="0" presId="urn:microsoft.com/office/officeart/2005/8/layout/cycle8"/>
    <dgm:cxn modelId="{4EF691DB-C678-4413-B425-5CA374FD8375}" type="presParOf" srcId="{FB71E733-EB38-46B2-B0D7-852A5E6ED246}" destId="{142489C9-4F09-41C7-97E6-0047FE4E3BC1}" srcOrd="24" destOrd="0" presId="urn:microsoft.com/office/officeart/2005/8/layout/cycle8"/>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7308A8-4C47-40E0-830A-5661D11DF590}" type="doc">
      <dgm:prSet loTypeId="urn:microsoft.com/office/officeart/2005/8/layout/process2" loCatId="process" qsTypeId="urn:microsoft.com/office/officeart/2005/8/quickstyle/simple1" qsCatId="simple" csTypeId="urn:microsoft.com/office/officeart/2005/8/colors/colorful1" csCatId="colorful" phldr="1"/>
      <dgm:spPr/>
    </dgm:pt>
    <dgm:pt modelId="{F832F052-079A-42C0-9534-CF0751BDFF07}">
      <dgm:prSet phldrT="[Text]" custT="1"/>
      <dgm:spPr>
        <a:xfrm>
          <a:off x="376528" y="2232"/>
          <a:ext cx="5266743" cy="830460"/>
        </a:xfr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err="1" smtClean="0">
              <a:solidFill>
                <a:srgbClr val="FFFFFF"/>
              </a:solidFill>
              <a:latin typeface="Calibri"/>
              <a:ea typeface="+mn-ea"/>
              <a:cs typeface="+mn-cs"/>
            </a:rPr>
            <a:t>Login_Click</a:t>
          </a:r>
          <a:endParaRPr lang="en-GB" sz="2400" b="1" dirty="0">
            <a:solidFill>
              <a:srgbClr val="FFFFFF"/>
            </a:solidFill>
            <a:latin typeface="Calibri"/>
            <a:ea typeface="+mn-ea"/>
            <a:cs typeface="+mn-cs"/>
          </a:endParaRPr>
        </a:p>
      </dgm:t>
    </dgm:pt>
    <dgm:pt modelId="{985212A3-8ECF-4130-B5F7-BE3E04CBBB29}" type="parTrans" cxnId="{A5739567-8ECE-40AD-B596-B07788749309}">
      <dgm:prSet/>
      <dgm:spPr/>
      <dgm:t>
        <a:bodyPr/>
        <a:lstStyle/>
        <a:p>
          <a:endParaRPr lang="en-GB">
            <a:solidFill>
              <a:schemeClr val="bg2"/>
            </a:solidFill>
          </a:endParaRPr>
        </a:p>
      </dgm:t>
    </dgm:pt>
    <dgm:pt modelId="{92DBCDC3-2933-43C6-B6A8-A97CC9B204DF}" type="sibTrans" cxnId="{A5739567-8ECE-40AD-B596-B07788749309}">
      <dgm:prSet custT="1"/>
      <dgm:spPr>
        <a:xfrm rot="5400000">
          <a:off x="2854188" y="853454"/>
          <a:ext cx="311422" cy="373707"/>
        </a:xfrm>
        <a:solidFill>
          <a:srgbClr val="2DB557">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D0A3D11F-84A1-4587-85EF-336D74FC6F77}">
      <dgm:prSet phldrT="[Text]" custT="1"/>
      <dgm:spPr>
        <a:xfrm>
          <a:off x="376528" y="1247923"/>
          <a:ext cx="5266743" cy="830460"/>
        </a:xfr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Hash Password</a:t>
          </a:r>
          <a:endParaRPr lang="en-GB" sz="2400" b="1" dirty="0">
            <a:solidFill>
              <a:srgbClr val="FFFFFF"/>
            </a:solidFill>
            <a:latin typeface="Calibri"/>
            <a:ea typeface="+mn-ea"/>
            <a:cs typeface="+mn-cs"/>
          </a:endParaRPr>
        </a:p>
      </dgm:t>
    </dgm:pt>
    <dgm:pt modelId="{05957646-74CF-4F53-8154-BDE15C311DAC}" type="parTrans" cxnId="{ED0A6FB4-FFF7-4414-9E73-926C0800C670}">
      <dgm:prSet/>
      <dgm:spPr/>
      <dgm:t>
        <a:bodyPr/>
        <a:lstStyle/>
        <a:p>
          <a:endParaRPr lang="en-GB">
            <a:solidFill>
              <a:schemeClr val="bg2"/>
            </a:solidFill>
          </a:endParaRPr>
        </a:p>
      </dgm:t>
    </dgm:pt>
    <dgm:pt modelId="{87750FD6-497A-48B3-A5A2-58E6A463F290}" type="sibTrans" cxnId="{ED0A6FB4-FFF7-4414-9E73-926C0800C670}">
      <dgm:prSet custT="1"/>
      <dgm:spPr>
        <a:xfrm rot="5400000">
          <a:off x="2854188" y="2099146"/>
          <a:ext cx="311422" cy="373707"/>
        </a:xfrm>
        <a:solidFill>
          <a:srgbClr val="DF8045">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44CC9B59-FCBB-445E-9D63-F39C87069F2C}">
      <dgm:prSet phldrT="[Text]" custT="1"/>
      <dgm:spPr>
        <a:xfrm>
          <a:off x="376528" y="2493615"/>
          <a:ext cx="5266743" cy="830460"/>
        </a:xfr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Access local cache</a:t>
          </a:r>
          <a:endParaRPr lang="en-GB" sz="2400" b="1" dirty="0">
            <a:solidFill>
              <a:srgbClr val="FFFFFF"/>
            </a:solidFill>
            <a:latin typeface="Calibri"/>
            <a:ea typeface="+mn-ea"/>
            <a:cs typeface="+mn-cs"/>
          </a:endParaRPr>
        </a:p>
      </dgm:t>
    </dgm:pt>
    <dgm:pt modelId="{50F0AC98-CC9C-474A-9F7F-E329BEEDF93D}" type="parTrans" cxnId="{BA23AE18-57D5-4793-A217-77F2AF44DC65}">
      <dgm:prSet/>
      <dgm:spPr/>
      <dgm:t>
        <a:bodyPr/>
        <a:lstStyle/>
        <a:p>
          <a:endParaRPr lang="en-GB">
            <a:solidFill>
              <a:schemeClr val="bg2"/>
            </a:solidFill>
          </a:endParaRPr>
        </a:p>
      </dgm:t>
    </dgm:pt>
    <dgm:pt modelId="{10EFCDC4-590E-4D71-908D-D1AB74A97B25}" type="sibTrans" cxnId="{BA23AE18-57D5-4793-A217-77F2AF44DC65}">
      <dgm:prSet custT="1"/>
      <dgm:spPr>
        <a:xfrm rot="5400000">
          <a:off x="2854188" y="3344837"/>
          <a:ext cx="311422" cy="373707"/>
        </a:xfrm>
        <a:solidFill>
          <a:srgbClr val="2A86DA">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93447978-E0E9-4258-B877-0F66064FC88F}">
      <dgm:prSet phldrT="[Text]" custT="1"/>
      <dgm:spPr>
        <a:xfrm>
          <a:off x="394315" y="3739306"/>
          <a:ext cx="5231169" cy="830460"/>
        </a:xfrm>
        <a:solidFill>
          <a:srgbClr val="FF9929">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Compare Passwords</a:t>
          </a:r>
          <a:endParaRPr lang="en-GB" sz="2400" b="1" dirty="0">
            <a:solidFill>
              <a:srgbClr val="FFFFFF"/>
            </a:solidFill>
            <a:latin typeface="Calibri"/>
            <a:ea typeface="+mn-ea"/>
            <a:cs typeface="+mn-cs"/>
          </a:endParaRPr>
        </a:p>
      </dgm:t>
    </dgm:pt>
    <dgm:pt modelId="{378D9F51-0AEE-423A-9834-BED7A259BBCE}" type="parTrans" cxnId="{933F01D3-E830-4729-AE7D-4729B425AA68}">
      <dgm:prSet/>
      <dgm:spPr/>
      <dgm:t>
        <a:bodyPr/>
        <a:lstStyle/>
        <a:p>
          <a:endParaRPr lang="en-GB">
            <a:solidFill>
              <a:schemeClr val="bg2"/>
            </a:solidFill>
          </a:endParaRPr>
        </a:p>
      </dgm:t>
    </dgm:pt>
    <dgm:pt modelId="{AC08E156-23F9-47FB-A0AB-CFCD636CCFE4}" type="sibTrans" cxnId="{933F01D3-E830-4729-AE7D-4729B425AA68}">
      <dgm:prSet/>
      <dgm:spPr/>
      <dgm:t>
        <a:bodyPr/>
        <a:lstStyle/>
        <a:p>
          <a:endParaRPr lang="en-GB">
            <a:solidFill>
              <a:schemeClr val="bg2"/>
            </a:solidFill>
          </a:endParaRPr>
        </a:p>
      </dgm:t>
    </dgm:pt>
    <dgm:pt modelId="{5AB3186A-BF9C-4E2B-8EAE-9097E3C335EC}" type="pres">
      <dgm:prSet presAssocID="{727308A8-4C47-40E0-830A-5661D11DF590}" presName="linearFlow" presStyleCnt="0">
        <dgm:presLayoutVars>
          <dgm:resizeHandles val="exact"/>
        </dgm:presLayoutVars>
      </dgm:prSet>
      <dgm:spPr/>
    </dgm:pt>
    <dgm:pt modelId="{9E6CC0AA-FCB0-473D-873D-0ED8D3C863D6}" type="pres">
      <dgm:prSet presAssocID="{F832F052-079A-42C0-9534-CF0751BDFF07}" presName="node" presStyleLbl="node1" presStyleIdx="0" presStyleCnt="4" custScaleX="184616">
        <dgm:presLayoutVars>
          <dgm:bulletEnabled val="1"/>
        </dgm:presLayoutVars>
      </dgm:prSet>
      <dgm:spPr>
        <a:prstGeom prst="roundRect">
          <a:avLst>
            <a:gd name="adj" fmla="val 10000"/>
          </a:avLst>
        </a:prstGeom>
      </dgm:spPr>
      <dgm:t>
        <a:bodyPr/>
        <a:lstStyle/>
        <a:p>
          <a:endParaRPr lang="en-GB"/>
        </a:p>
      </dgm:t>
    </dgm:pt>
    <dgm:pt modelId="{DEE8746F-863F-4143-A907-28A33A295E94}" type="pres">
      <dgm:prSet presAssocID="{92DBCDC3-2933-43C6-B6A8-A97CC9B204DF}" presName="sibTrans" presStyleLbl="sibTrans2D1" presStyleIdx="0" presStyleCnt="3"/>
      <dgm:spPr>
        <a:prstGeom prst="rightArrow">
          <a:avLst>
            <a:gd name="adj1" fmla="val 60000"/>
            <a:gd name="adj2" fmla="val 50000"/>
          </a:avLst>
        </a:prstGeom>
      </dgm:spPr>
      <dgm:t>
        <a:bodyPr/>
        <a:lstStyle/>
        <a:p>
          <a:endParaRPr lang="en-GB"/>
        </a:p>
      </dgm:t>
    </dgm:pt>
    <dgm:pt modelId="{BDC5F8DC-90DA-4032-8BD6-ECC5E7C5ACFD}" type="pres">
      <dgm:prSet presAssocID="{92DBCDC3-2933-43C6-B6A8-A97CC9B204DF}" presName="connectorText" presStyleLbl="sibTrans2D1" presStyleIdx="0" presStyleCnt="3"/>
      <dgm:spPr/>
      <dgm:t>
        <a:bodyPr/>
        <a:lstStyle/>
        <a:p>
          <a:endParaRPr lang="en-GB"/>
        </a:p>
      </dgm:t>
    </dgm:pt>
    <dgm:pt modelId="{C9F49105-1EE4-4027-A5EF-E05C1B73C5C1}" type="pres">
      <dgm:prSet presAssocID="{D0A3D11F-84A1-4587-85EF-336D74FC6F77}" presName="node" presStyleLbl="node1" presStyleIdx="1" presStyleCnt="4" custScaleX="184616">
        <dgm:presLayoutVars>
          <dgm:bulletEnabled val="1"/>
        </dgm:presLayoutVars>
      </dgm:prSet>
      <dgm:spPr>
        <a:prstGeom prst="roundRect">
          <a:avLst>
            <a:gd name="adj" fmla="val 10000"/>
          </a:avLst>
        </a:prstGeom>
      </dgm:spPr>
      <dgm:t>
        <a:bodyPr/>
        <a:lstStyle/>
        <a:p>
          <a:endParaRPr lang="en-GB"/>
        </a:p>
      </dgm:t>
    </dgm:pt>
    <dgm:pt modelId="{CBF24CB3-C0BB-4971-BBDE-0AF4C419353A}" type="pres">
      <dgm:prSet presAssocID="{87750FD6-497A-48B3-A5A2-58E6A463F290}" presName="sibTrans" presStyleLbl="sibTrans2D1" presStyleIdx="1" presStyleCnt="3"/>
      <dgm:spPr>
        <a:prstGeom prst="rightArrow">
          <a:avLst>
            <a:gd name="adj1" fmla="val 60000"/>
            <a:gd name="adj2" fmla="val 50000"/>
          </a:avLst>
        </a:prstGeom>
      </dgm:spPr>
      <dgm:t>
        <a:bodyPr/>
        <a:lstStyle/>
        <a:p>
          <a:endParaRPr lang="en-GB"/>
        </a:p>
      </dgm:t>
    </dgm:pt>
    <dgm:pt modelId="{F80B69FD-55A7-470C-A089-3AE9B2AED9CE}" type="pres">
      <dgm:prSet presAssocID="{87750FD6-497A-48B3-A5A2-58E6A463F290}" presName="connectorText" presStyleLbl="sibTrans2D1" presStyleIdx="1" presStyleCnt="3"/>
      <dgm:spPr/>
      <dgm:t>
        <a:bodyPr/>
        <a:lstStyle/>
        <a:p>
          <a:endParaRPr lang="en-GB"/>
        </a:p>
      </dgm:t>
    </dgm:pt>
    <dgm:pt modelId="{EC4E48FA-1C65-4AD4-9D3D-838070DE7FC2}" type="pres">
      <dgm:prSet presAssocID="{44CC9B59-FCBB-445E-9D63-F39C87069F2C}" presName="node" presStyleLbl="node1" presStyleIdx="2" presStyleCnt="4" custScaleX="184616">
        <dgm:presLayoutVars>
          <dgm:bulletEnabled val="1"/>
        </dgm:presLayoutVars>
      </dgm:prSet>
      <dgm:spPr>
        <a:prstGeom prst="roundRect">
          <a:avLst>
            <a:gd name="adj" fmla="val 10000"/>
          </a:avLst>
        </a:prstGeom>
      </dgm:spPr>
      <dgm:t>
        <a:bodyPr/>
        <a:lstStyle/>
        <a:p>
          <a:endParaRPr lang="en-GB"/>
        </a:p>
      </dgm:t>
    </dgm:pt>
    <dgm:pt modelId="{FAC5923A-ACBF-4B5F-9A4D-A74CC9F7D550}" type="pres">
      <dgm:prSet presAssocID="{10EFCDC4-590E-4D71-908D-D1AB74A97B25}" presName="sibTrans" presStyleLbl="sibTrans2D1" presStyleIdx="2" presStyleCnt="3"/>
      <dgm:spPr>
        <a:prstGeom prst="rightArrow">
          <a:avLst>
            <a:gd name="adj1" fmla="val 60000"/>
            <a:gd name="adj2" fmla="val 50000"/>
          </a:avLst>
        </a:prstGeom>
      </dgm:spPr>
      <dgm:t>
        <a:bodyPr/>
        <a:lstStyle/>
        <a:p>
          <a:endParaRPr lang="en-GB"/>
        </a:p>
      </dgm:t>
    </dgm:pt>
    <dgm:pt modelId="{0D72CE02-617B-4DBF-AAAD-C47B3237B6A2}" type="pres">
      <dgm:prSet presAssocID="{10EFCDC4-590E-4D71-908D-D1AB74A97B25}" presName="connectorText" presStyleLbl="sibTrans2D1" presStyleIdx="2" presStyleCnt="3"/>
      <dgm:spPr/>
      <dgm:t>
        <a:bodyPr/>
        <a:lstStyle/>
        <a:p>
          <a:endParaRPr lang="en-GB"/>
        </a:p>
      </dgm:t>
    </dgm:pt>
    <dgm:pt modelId="{2C427BCB-3E92-4356-AA3F-1642487B09C1}" type="pres">
      <dgm:prSet presAssocID="{93447978-E0E9-4258-B877-0F66064FC88F}" presName="node" presStyleLbl="node1" presStyleIdx="3" presStyleCnt="4" custScaleX="183369">
        <dgm:presLayoutVars>
          <dgm:bulletEnabled val="1"/>
        </dgm:presLayoutVars>
      </dgm:prSet>
      <dgm:spPr>
        <a:prstGeom prst="roundRect">
          <a:avLst>
            <a:gd name="adj" fmla="val 10000"/>
          </a:avLst>
        </a:prstGeom>
      </dgm:spPr>
      <dgm:t>
        <a:bodyPr/>
        <a:lstStyle/>
        <a:p>
          <a:endParaRPr lang="en-GB"/>
        </a:p>
      </dgm:t>
    </dgm:pt>
  </dgm:ptLst>
  <dgm:cxnLst>
    <dgm:cxn modelId="{BAC8488B-8D0D-452E-8766-5F7B6A851CC5}" type="presOf" srcId="{F832F052-079A-42C0-9534-CF0751BDFF07}" destId="{9E6CC0AA-FCB0-473D-873D-0ED8D3C863D6}" srcOrd="0" destOrd="0" presId="urn:microsoft.com/office/officeart/2005/8/layout/process2"/>
    <dgm:cxn modelId="{7E9FD744-C6CF-47F2-8692-4FEF3C829B4C}" type="presOf" srcId="{10EFCDC4-590E-4D71-908D-D1AB74A97B25}" destId="{FAC5923A-ACBF-4B5F-9A4D-A74CC9F7D550}" srcOrd="0" destOrd="0" presId="urn:microsoft.com/office/officeart/2005/8/layout/process2"/>
    <dgm:cxn modelId="{B355ECA1-DDDC-4435-8F15-2D6868F3B499}" type="presOf" srcId="{D0A3D11F-84A1-4587-85EF-336D74FC6F77}" destId="{C9F49105-1EE4-4027-A5EF-E05C1B73C5C1}" srcOrd="0" destOrd="0" presId="urn:microsoft.com/office/officeart/2005/8/layout/process2"/>
    <dgm:cxn modelId="{2EDF3A0B-391C-466F-92E8-5EBA305888F6}" type="presOf" srcId="{87750FD6-497A-48B3-A5A2-58E6A463F290}" destId="{F80B69FD-55A7-470C-A089-3AE9B2AED9CE}" srcOrd="1" destOrd="0" presId="urn:microsoft.com/office/officeart/2005/8/layout/process2"/>
    <dgm:cxn modelId="{A5361162-AAF5-4A0E-A5E2-ADDD3B5BBEBB}" type="presOf" srcId="{92DBCDC3-2933-43C6-B6A8-A97CC9B204DF}" destId="{DEE8746F-863F-4143-A907-28A33A295E94}" srcOrd="0" destOrd="0" presId="urn:microsoft.com/office/officeart/2005/8/layout/process2"/>
    <dgm:cxn modelId="{E8EE56C8-BD50-4CDA-825D-470C9FED21C7}" type="presOf" srcId="{44CC9B59-FCBB-445E-9D63-F39C87069F2C}" destId="{EC4E48FA-1C65-4AD4-9D3D-838070DE7FC2}" srcOrd="0" destOrd="0" presId="urn:microsoft.com/office/officeart/2005/8/layout/process2"/>
    <dgm:cxn modelId="{ED0A6FB4-FFF7-4414-9E73-926C0800C670}" srcId="{727308A8-4C47-40E0-830A-5661D11DF590}" destId="{D0A3D11F-84A1-4587-85EF-336D74FC6F77}" srcOrd="1" destOrd="0" parTransId="{05957646-74CF-4F53-8154-BDE15C311DAC}" sibTransId="{87750FD6-497A-48B3-A5A2-58E6A463F290}"/>
    <dgm:cxn modelId="{8A5FCB58-5840-4037-AAA2-37E7864DFC37}" type="presOf" srcId="{87750FD6-497A-48B3-A5A2-58E6A463F290}" destId="{CBF24CB3-C0BB-4971-BBDE-0AF4C419353A}" srcOrd="0" destOrd="0" presId="urn:microsoft.com/office/officeart/2005/8/layout/process2"/>
    <dgm:cxn modelId="{933F01D3-E830-4729-AE7D-4729B425AA68}" srcId="{727308A8-4C47-40E0-830A-5661D11DF590}" destId="{93447978-E0E9-4258-B877-0F66064FC88F}" srcOrd="3" destOrd="0" parTransId="{378D9F51-0AEE-423A-9834-BED7A259BBCE}" sibTransId="{AC08E156-23F9-47FB-A0AB-CFCD636CCFE4}"/>
    <dgm:cxn modelId="{6CE45AF9-20BD-4A58-9ACA-F0647FE46CB0}" type="presOf" srcId="{93447978-E0E9-4258-B877-0F66064FC88F}" destId="{2C427BCB-3E92-4356-AA3F-1642487B09C1}" srcOrd="0" destOrd="0" presId="urn:microsoft.com/office/officeart/2005/8/layout/process2"/>
    <dgm:cxn modelId="{B7E88975-911D-4476-A713-6AEA72D3ECDE}" type="presOf" srcId="{727308A8-4C47-40E0-830A-5661D11DF590}" destId="{5AB3186A-BF9C-4E2B-8EAE-9097E3C335EC}" srcOrd="0" destOrd="0" presId="urn:microsoft.com/office/officeart/2005/8/layout/process2"/>
    <dgm:cxn modelId="{A5739567-8ECE-40AD-B596-B07788749309}" srcId="{727308A8-4C47-40E0-830A-5661D11DF590}" destId="{F832F052-079A-42C0-9534-CF0751BDFF07}" srcOrd="0" destOrd="0" parTransId="{985212A3-8ECF-4130-B5F7-BE3E04CBBB29}" sibTransId="{92DBCDC3-2933-43C6-B6A8-A97CC9B204DF}"/>
    <dgm:cxn modelId="{8298F582-27D9-4BCD-AA7E-834B2208851D}" type="presOf" srcId="{10EFCDC4-590E-4D71-908D-D1AB74A97B25}" destId="{0D72CE02-617B-4DBF-AAAD-C47B3237B6A2}" srcOrd="1" destOrd="0" presId="urn:microsoft.com/office/officeart/2005/8/layout/process2"/>
    <dgm:cxn modelId="{282F7CD4-1A5F-4E0A-B369-AAD5C60D8A90}" type="presOf" srcId="{92DBCDC3-2933-43C6-B6A8-A97CC9B204DF}" destId="{BDC5F8DC-90DA-4032-8BD6-ECC5E7C5ACFD}" srcOrd="1" destOrd="0" presId="urn:microsoft.com/office/officeart/2005/8/layout/process2"/>
    <dgm:cxn modelId="{BA23AE18-57D5-4793-A217-77F2AF44DC65}" srcId="{727308A8-4C47-40E0-830A-5661D11DF590}" destId="{44CC9B59-FCBB-445E-9D63-F39C87069F2C}" srcOrd="2" destOrd="0" parTransId="{50F0AC98-CC9C-474A-9F7F-E329BEEDF93D}" sibTransId="{10EFCDC4-590E-4D71-908D-D1AB74A97B25}"/>
    <dgm:cxn modelId="{9F27AD9E-1939-4F5E-91EB-B6FDFC4FC5B5}" type="presParOf" srcId="{5AB3186A-BF9C-4E2B-8EAE-9097E3C335EC}" destId="{9E6CC0AA-FCB0-473D-873D-0ED8D3C863D6}" srcOrd="0" destOrd="0" presId="urn:microsoft.com/office/officeart/2005/8/layout/process2"/>
    <dgm:cxn modelId="{AA49F9D3-160E-4C8F-9476-D2E3D89370A8}" type="presParOf" srcId="{5AB3186A-BF9C-4E2B-8EAE-9097E3C335EC}" destId="{DEE8746F-863F-4143-A907-28A33A295E94}" srcOrd="1" destOrd="0" presId="urn:microsoft.com/office/officeart/2005/8/layout/process2"/>
    <dgm:cxn modelId="{8059834A-7FD2-4DC9-82C7-3CEE92E5D530}" type="presParOf" srcId="{DEE8746F-863F-4143-A907-28A33A295E94}" destId="{BDC5F8DC-90DA-4032-8BD6-ECC5E7C5ACFD}" srcOrd="0" destOrd="0" presId="urn:microsoft.com/office/officeart/2005/8/layout/process2"/>
    <dgm:cxn modelId="{AE3719EC-28D3-4C3C-8843-363CEF0BAB41}" type="presParOf" srcId="{5AB3186A-BF9C-4E2B-8EAE-9097E3C335EC}" destId="{C9F49105-1EE4-4027-A5EF-E05C1B73C5C1}" srcOrd="2" destOrd="0" presId="urn:microsoft.com/office/officeart/2005/8/layout/process2"/>
    <dgm:cxn modelId="{5909EE03-FE78-4F0B-8EC4-D4996DF51E51}" type="presParOf" srcId="{5AB3186A-BF9C-4E2B-8EAE-9097E3C335EC}" destId="{CBF24CB3-C0BB-4971-BBDE-0AF4C419353A}" srcOrd="3" destOrd="0" presId="urn:microsoft.com/office/officeart/2005/8/layout/process2"/>
    <dgm:cxn modelId="{65B3E342-30D3-455D-BD46-3B393EF11922}" type="presParOf" srcId="{CBF24CB3-C0BB-4971-BBDE-0AF4C419353A}" destId="{F80B69FD-55A7-470C-A089-3AE9B2AED9CE}" srcOrd="0" destOrd="0" presId="urn:microsoft.com/office/officeart/2005/8/layout/process2"/>
    <dgm:cxn modelId="{EA9057B6-7A3D-49D8-8F1B-FB9B2C0E5711}" type="presParOf" srcId="{5AB3186A-BF9C-4E2B-8EAE-9097E3C335EC}" destId="{EC4E48FA-1C65-4AD4-9D3D-838070DE7FC2}" srcOrd="4" destOrd="0" presId="urn:microsoft.com/office/officeart/2005/8/layout/process2"/>
    <dgm:cxn modelId="{E0214048-55FB-4EE2-861D-93D01562AE85}" type="presParOf" srcId="{5AB3186A-BF9C-4E2B-8EAE-9097E3C335EC}" destId="{FAC5923A-ACBF-4B5F-9A4D-A74CC9F7D550}" srcOrd="5" destOrd="0" presId="urn:microsoft.com/office/officeart/2005/8/layout/process2"/>
    <dgm:cxn modelId="{C9A5B16B-B0AF-46AC-8153-CD72BE6320BC}" type="presParOf" srcId="{FAC5923A-ACBF-4B5F-9A4D-A74CC9F7D550}" destId="{0D72CE02-617B-4DBF-AAAD-C47B3237B6A2}" srcOrd="0" destOrd="0" presId="urn:microsoft.com/office/officeart/2005/8/layout/process2"/>
    <dgm:cxn modelId="{FC7764B8-0A78-4D55-A93B-8F02201BC575}" type="presParOf" srcId="{5AB3186A-BF9C-4E2B-8EAE-9097E3C335EC}" destId="{2C427BCB-3E92-4356-AA3F-1642487B09C1}"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7308A8-4C47-40E0-830A-5661D11DF590}" type="doc">
      <dgm:prSet loTypeId="urn:microsoft.com/office/officeart/2005/8/layout/process2" loCatId="process" qsTypeId="urn:microsoft.com/office/officeart/2005/8/quickstyle/simple1" qsCatId="simple" csTypeId="urn:microsoft.com/office/officeart/2005/8/colors/colorful1" csCatId="colorful" phldr="1"/>
      <dgm:spPr/>
    </dgm:pt>
    <dgm:pt modelId="{F832F052-079A-42C0-9534-CF0751BDFF07}">
      <dgm:prSet phldrT="[Text]" custT="1"/>
      <dgm:spPr>
        <a:xfrm>
          <a:off x="8957" y="4313"/>
          <a:ext cx="5011284" cy="801994"/>
        </a:xfr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Request Received</a:t>
          </a:r>
          <a:endParaRPr lang="en-GB" sz="2400" b="1" dirty="0">
            <a:solidFill>
              <a:srgbClr val="FFFFFF"/>
            </a:solidFill>
            <a:latin typeface="Calibri"/>
            <a:ea typeface="+mn-ea"/>
            <a:cs typeface="+mn-cs"/>
          </a:endParaRPr>
        </a:p>
      </dgm:t>
    </dgm:pt>
    <dgm:pt modelId="{985212A3-8ECF-4130-B5F7-BE3E04CBBB29}" type="parTrans" cxnId="{A5739567-8ECE-40AD-B596-B07788749309}">
      <dgm:prSet/>
      <dgm:spPr/>
      <dgm:t>
        <a:bodyPr/>
        <a:lstStyle/>
        <a:p>
          <a:endParaRPr lang="en-GB">
            <a:solidFill>
              <a:schemeClr val="bg2"/>
            </a:solidFill>
          </a:endParaRPr>
        </a:p>
      </dgm:t>
    </dgm:pt>
    <dgm:pt modelId="{92DBCDC3-2933-43C6-B6A8-A97CC9B204DF}" type="sibTrans" cxnId="{A5739567-8ECE-40AD-B596-B07788749309}">
      <dgm:prSet custT="1"/>
      <dgm:spPr>
        <a:xfrm rot="5400000">
          <a:off x="2364225" y="826358"/>
          <a:ext cx="300748" cy="360897"/>
        </a:xfrm>
        <a:solidFill>
          <a:srgbClr val="2DB557">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D0A3D11F-84A1-4587-85EF-336D74FC6F77}">
      <dgm:prSet phldrT="[Text]" custT="1"/>
      <dgm:spPr>
        <a:xfrm>
          <a:off x="8957" y="2410298"/>
          <a:ext cx="5011284" cy="801994"/>
        </a:xfr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Confirmation Received</a:t>
          </a:r>
          <a:endParaRPr lang="en-GB" sz="2400" b="1" dirty="0">
            <a:solidFill>
              <a:srgbClr val="FFFFFF"/>
            </a:solidFill>
            <a:latin typeface="Calibri"/>
            <a:ea typeface="+mn-ea"/>
            <a:cs typeface="+mn-cs"/>
          </a:endParaRPr>
        </a:p>
      </dgm:t>
    </dgm:pt>
    <dgm:pt modelId="{05957646-74CF-4F53-8154-BDE15C311DAC}" type="parTrans" cxnId="{ED0A6FB4-FFF7-4414-9E73-926C0800C670}">
      <dgm:prSet/>
      <dgm:spPr/>
      <dgm:t>
        <a:bodyPr/>
        <a:lstStyle/>
        <a:p>
          <a:endParaRPr lang="en-GB">
            <a:solidFill>
              <a:schemeClr val="bg2"/>
            </a:solidFill>
          </a:endParaRPr>
        </a:p>
      </dgm:t>
    </dgm:pt>
    <dgm:pt modelId="{87750FD6-497A-48B3-A5A2-58E6A463F290}" type="sibTrans" cxnId="{ED0A6FB4-FFF7-4414-9E73-926C0800C670}">
      <dgm:prSet custT="1"/>
      <dgm:spPr>
        <a:xfrm rot="5400000">
          <a:off x="2364225" y="3232343"/>
          <a:ext cx="300748" cy="360897"/>
        </a:xfrm>
        <a:solidFill>
          <a:srgbClr val="2A86DA">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EC047617-EBE1-401A-B2FA-540B37810A7B}">
      <dgm:prSet phldrT="[Text]" custT="1"/>
      <dgm:spPr>
        <a:xfrm>
          <a:off x="0" y="1207306"/>
          <a:ext cx="5029199" cy="801994"/>
        </a:xfr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Send Email Confirmation </a:t>
          </a:r>
          <a:endParaRPr lang="en-GB" sz="2400" b="1" dirty="0">
            <a:solidFill>
              <a:srgbClr val="FFFFFF"/>
            </a:solidFill>
            <a:latin typeface="Calibri"/>
            <a:ea typeface="+mn-ea"/>
            <a:cs typeface="+mn-cs"/>
          </a:endParaRPr>
        </a:p>
      </dgm:t>
    </dgm:pt>
    <dgm:pt modelId="{485F5E42-10D7-4353-A884-4F0B23578220}" type="parTrans" cxnId="{0B9C83E3-0C2A-4CAB-8019-7542C6CB4FBD}">
      <dgm:prSet/>
      <dgm:spPr/>
      <dgm:t>
        <a:bodyPr/>
        <a:lstStyle/>
        <a:p>
          <a:endParaRPr lang="en-GB">
            <a:solidFill>
              <a:schemeClr val="bg2"/>
            </a:solidFill>
          </a:endParaRPr>
        </a:p>
      </dgm:t>
    </dgm:pt>
    <dgm:pt modelId="{E6573A49-80D2-455C-B47F-BBC8556110D3}" type="sibTrans" cxnId="{0B9C83E3-0C2A-4CAB-8019-7542C6CB4FBD}">
      <dgm:prSet/>
      <dgm:spPr>
        <a:xfrm rot="5400000">
          <a:off x="2364225" y="2029351"/>
          <a:ext cx="300748" cy="360897"/>
        </a:xfrm>
        <a:solidFill>
          <a:srgbClr val="DF8045">
            <a:hueOff val="0"/>
            <a:satOff val="0"/>
            <a:lumOff val="0"/>
            <a:alphaOff val="0"/>
          </a:srgbClr>
        </a:solidFill>
        <a:ln>
          <a:noFill/>
        </a:ln>
        <a:effectLst/>
      </dgm:spPr>
      <dgm:t>
        <a:bodyPr/>
        <a:lstStyle/>
        <a:p>
          <a:endParaRPr lang="en-GB">
            <a:solidFill>
              <a:srgbClr val="5F5F5F"/>
            </a:solidFill>
            <a:latin typeface="Calibri"/>
            <a:ea typeface="+mn-ea"/>
            <a:cs typeface="+mn-cs"/>
          </a:endParaRPr>
        </a:p>
      </dgm:t>
    </dgm:pt>
    <dgm:pt modelId="{FFCF3C8F-18AB-400A-BBBF-A31CF7354D9B}">
      <dgm:prSet phldrT="[Text]" custT="1"/>
      <dgm:spPr>
        <a:xfrm>
          <a:off x="0" y="3613291"/>
          <a:ext cx="5029199" cy="801994"/>
        </a:xfrm>
        <a:solidFill>
          <a:srgbClr val="FF9929">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Return Success</a:t>
          </a:r>
          <a:endParaRPr lang="en-GB" sz="2400" b="1" dirty="0">
            <a:solidFill>
              <a:srgbClr val="FFFFFF"/>
            </a:solidFill>
            <a:latin typeface="Calibri"/>
            <a:ea typeface="+mn-ea"/>
            <a:cs typeface="+mn-cs"/>
          </a:endParaRPr>
        </a:p>
      </dgm:t>
    </dgm:pt>
    <dgm:pt modelId="{074E409E-948F-4F0C-AEBD-BBEEDC2EDA20}" type="parTrans" cxnId="{08CBFAEB-6A7E-4E0C-9958-5C91C8EC29F5}">
      <dgm:prSet/>
      <dgm:spPr/>
      <dgm:t>
        <a:bodyPr/>
        <a:lstStyle/>
        <a:p>
          <a:endParaRPr lang="en-GB">
            <a:solidFill>
              <a:schemeClr val="bg2"/>
            </a:solidFill>
          </a:endParaRPr>
        </a:p>
      </dgm:t>
    </dgm:pt>
    <dgm:pt modelId="{359CB4F3-6B7C-4EB8-83F1-8605F5388307}" type="sibTrans" cxnId="{08CBFAEB-6A7E-4E0C-9958-5C91C8EC29F5}">
      <dgm:prSet/>
      <dgm:spPr/>
      <dgm:t>
        <a:bodyPr/>
        <a:lstStyle/>
        <a:p>
          <a:endParaRPr lang="en-GB">
            <a:solidFill>
              <a:schemeClr val="bg2"/>
            </a:solidFill>
          </a:endParaRPr>
        </a:p>
      </dgm:t>
    </dgm:pt>
    <dgm:pt modelId="{5AB3186A-BF9C-4E2B-8EAE-9097E3C335EC}" type="pres">
      <dgm:prSet presAssocID="{727308A8-4C47-40E0-830A-5661D11DF590}" presName="linearFlow" presStyleCnt="0">
        <dgm:presLayoutVars>
          <dgm:resizeHandles val="exact"/>
        </dgm:presLayoutVars>
      </dgm:prSet>
      <dgm:spPr/>
    </dgm:pt>
    <dgm:pt modelId="{9E6CC0AA-FCB0-473D-873D-0ED8D3C863D6}" type="pres">
      <dgm:prSet presAssocID="{F832F052-079A-42C0-9534-CF0751BDFF07}" presName="node" presStyleLbl="node1" presStyleIdx="0" presStyleCnt="4" custScaleX="184616">
        <dgm:presLayoutVars>
          <dgm:bulletEnabled val="1"/>
        </dgm:presLayoutVars>
      </dgm:prSet>
      <dgm:spPr>
        <a:prstGeom prst="roundRect">
          <a:avLst>
            <a:gd name="adj" fmla="val 10000"/>
          </a:avLst>
        </a:prstGeom>
      </dgm:spPr>
      <dgm:t>
        <a:bodyPr/>
        <a:lstStyle/>
        <a:p>
          <a:endParaRPr lang="en-GB"/>
        </a:p>
      </dgm:t>
    </dgm:pt>
    <dgm:pt modelId="{DEE8746F-863F-4143-A907-28A33A295E94}" type="pres">
      <dgm:prSet presAssocID="{92DBCDC3-2933-43C6-B6A8-A97CC9B204DF}" presName="sibTrans" presStyleLbl="sibTrans2D1" presStyleIdx="0" presStyleCnt="3"/>
      <dgm:spPr>
        <a:prstGeom prst="rightArrow">
          <a:avLst>
            <a:gd name="adj1" fmla="val 60000"/>
            <a:gd name="adj2" fmla="val 50000"/>
          </a:avLst>
        </a:prstGeom>
      </dgm:spPr>
      <dgm:t>
        <a:bodyPr/>
        <a:lstStyle/>
        <a:p>
          <a:endParaRPr lang="en-GB"/>
        </a:p>
      </dgm:t>
    </dgm:pt>
    <dgm:pt modelId="{BDC5F8DC-90DA-4032-8BD6-ECC5E7C5ACFD}" type="pres">
      <dgm:prSet presAssocID="{92DBCDC3-2933-43C6-B6A8-A97CC9B204DF}" presName="connectorText" presStyleLbl="sibTrans2D1" presStyleIdx="0" presStyleCnt="3"/>
      <dgm:spPr/>
      <dgm:t>
        <a:bodyPr/>
        <a:lstStyle/>
        <a:p>
          <a:endParaRPr lang="en-GB"/>
        </a:p>
      </dgm:t>
    </dgm:pt>
    <dgm:pt modelId="{9D6EE4AB-509A-47F0-93D5-5CFBCCC200EF}" type="pres">
      <dgm:prSet presAssocID="{EC047617-EBE1-401A-B2FA-540B37810A7B}" presName="node" presStyleLbl="node1" presStyleIdx="1" presStyleCnt="4" custScaleX="185276">
        <dgm:presLayoutVars>
          <dgm:bulletEnabled val="1"/>
        </dgm:presLayoutVars>
      </dgm:prSet>
      <dgm:spPr>
        <a:prstGeom prst="roundRect">
          <a:avLst>
            <a:gd name="adj" fmla="val 10000"/>
          </a:avLst>
        </a:prstGeom>
      </dgm:spPr>
      <dgm:t>
        <a:bodyPr/>
        <a:lstStyle/>
        <a:p>
          <a:endParaRPr lang="en-GB"/>
        </a:p>
      </dgm:t>
    </dgm:pt>
    <dgm:pt modelId="{ED75008E-0C33-41A1-AFA1-4F50F62E17ED}" type="pres">
      <dgm:prSet presAssocID="{E6573A49-80D2-455C-B47F-BBC8556110D3}" presName="sibTrans" presStyleLbl="sibTrans2D1" presStyleIdx="1" presStyleCnt="3"/>
      <dgm:spPr>
        <a:prstGeom prst="rightArrow">
          <a:avLst>
            <a:gd name="adj1" fmla="val 60000"/>
            <a:gd name="adj2" fmla="val 50000"/>
          </a:avLst>
        </a:prstGeom>
      </dgm:spPr>
      <dgm:t>
        <a:bodyPr/>
        <a:lstStyle/>
        <a:p>
          <a:endParaRPr lang="en-GB"/>
        </a:p>
      </dgm:t>
    </dgm:pt>
    <dgm:pt modelId="{BDBF850A-B1FC-4FAF-BC3D-F47E37795716}" type="pres">
      <dgm:prSet presAssocID="{E6573A49-80D2-455C-B47F-BBC8556110D3}" presName="connectorText" presStyleLbl="sibTrans2D1" presStyleIdx="1" presStyleCnt="3"/>
      <dgm:spPr/>
      <dgm:t>
        <a:bodyPr/>
        <a:lstStyle/>
        <a:p>
          <a:endParaRPr lang="en-GB"/>
        </a:p>
      </dgm:t>
    </dgm:pt>
    <dgm:pt modelId="{C9F49105-1EE4-4027-A5EF-E05C1B73C5C1}" type="pres">
      <dgm:prSet presAssocID="{D0A3D11F-84A1-4587-85EF-336D74FC6F77}" presName="node" presStyleLbl="node1" presStyleIdx="2" presStyleCnt="4" custScaleX="184616">
        <dgm:presLayoutVars>
          <dgm:bulletEnabled val="1"/>
        </dgm:presLayoutVars>
      </dgm:prSet>
      <dgm:spPr>
        <a:prstGeom prst="roundRect">
          <a:avLst>
            <a:gd name="adj" fmla="val 10000"/>
          </a:avLst>
        </a:prstGeom>
      </dgm:spPr>
      <dgm:t>
        <a:bodyPr/>
        <a:lstStyle/>
        <a:p>
          <a:endParaRPr lang="en-GB"/>
        </a:p>
      </dgm:t>
    </dgm:pt>
    <dgm:pt modelId="{CBF24CB3-C0BB-4971-BBDE-0AF4C419353A}" type="pres">
      <dgm:prSet presAssocID="{87750FD6-497A-48B3-A5A2-58E6A463F290}" presName="sibTrans" presStyleLbl="sibTrans2D1" presStyleIdx="2" presStyleCnt="3"/>
      <dgm:spPr>
        <a:prstGeom prst="rightArrow">
          <a:avLst>
            <a:gd name="adj1" fmla="val 60000"/>
            <a:gd name="adj2" fmla="val 50000"/>
          </a:avLst>
        </a:prstGeom>
      </dgm:spPr>
      <dgm:t>
        <a:bodyPr/>
        <a:lstStyle/>
        <a:p>
          <a:endParaRPr lang="en-GB"/>
        </a:p>
      </dgm:t>
    </dgm:pt>
    <dgm:pt modelId="{F80B69FD-55A7-470C-A089-3AE9B2AED9CE}" type="pres">
      <dgm:prSet presAssocID="{87750FD6-497A-48B3-A5A2-58E6A463F290}" presName="connectorText" presStyleLbl="sibTrans2D1" presStyleIdx="2" presStyleCnt="3"/>
      <dgm:spPr/>
      <dgm:t>
        <a:bodyPr/>
        <a:lstStyle/>
        <a:p>
          <a:endParaRPr lang="en-GB"/>
        </a:p>
      </dgm:t>
    </dgm:pt>
    <dgm:pt modelId="{450EEE3E-E175-4B6C-81F7-0018094E9FB6}" type="pres">
      <dgm:prSet presAssocID="{FFCF3C8F-18AB-400A-BBBF-A31CF7354D9B}" presName="node" presStyleLbl="node1" presStyleIdx="3" presStyleCnt="4" custScaleX="185276">
        <dgm:presLayoutVars>
          <dgm:bulletEnabled val="1"/>
        </dgm:presLayoutVars>
      </dgm:prSet>
      <dgm:spPr>
        <a:prstGeom prst="roundRect">
          <a:avLst>
            <a:gd name="adj" fmla="val 10000"/>
          </a:avLst>
        </a:prstGeom>
      </dgm:spPr>
      <dgm:t>
        <a:bodyPr/>
        <a:lstStyle/>
        <a:p>
          <a:endParaRPr lang="en-GB"/>
        </a:p>
      </dgm:t>
    </dgm:pt>
  </dgm:ptLst>
  <dgm:cxnLst>
    <dgm:cxn modelId="{F55F3853-8008-43A2-A8C1-A26A5A7A38B8}" type="presOf" srcId="{D0A3D11F-84A1-4587-85EF-336D74FC6F77}" destId="{C9F49105-1EE4-4027-A5EF-E05C1B73C5C1}" srcOrd="0" destOrd="0" presId="urn:microsoft.com/office/officeart/2005/8/layout/process2"/>
    <dgm:cxn modelId="{F957CE3D-E698-4B90-9D25-BD37D3DA7F21}" type="presOf" srcId="{EC047617-EBE1-401A-B2FA-540B37810A7B}" destId="{9D6EE4AB-509A-47F0-93D5-5CFBCCC200EF}" srcOrd="0" destOrd="0" presId="urn:microsoft.com/office/officeart/2005/8/layout/process2"/>
    <dgm:cxn modelId="{F1075D60-6B9A-48DC-BF8F-4C897312D76B}" type="presOf" srcId="{727308A8-4C47-40E0-830A-5661D11DF590}" destId="{5AB3186A-BF9C-4E2B-8EAE-9097E3C335EC}" srcOrd="0" destOrd="0" presId="urn:microsoft.com/office/officeart/2005/8/layout/process2"/>
    <dgm:cxn modelId="{7F4D6868-BB4F-40EC-B2B0-2DFBD0B5C128}" type="presOf" srcId="{FFCF3C8F-18AB-400A-BBBF-A31CF7354D9B}" destId="{450EEE3E-E175-4B6C-81F7-0018094E9FB6}" srcOrd="0" destOrd="0" presId="urn:microsoft.com/office/officeart/2005/8/layout/process2"/>
    <dgm:cxn modelId="{0B9C83E3-0C2A-4CAB-8019-7542C6CB4FBD}" srcId="{727308A8-4C47-40E0-830A-5661D11DF590}" destId="{EC047617-EBE1-401A-B2FA-540B37810A7B}" srcOrd="1" destOrd="0" parTransId="{485F5E42-10D7-4353-A884-4F0B23578220}" sibTransId="{E6573A49-80D2-455C-B47F-BBC8556110D3}"/>
    <dgm:cxn modelId="{ED0A6FB4-FFF7-4414-9E73-926C0800C670}" srcId="{727308A8-4C47-40E0-830A-5661D11DF590}" destId="{D0A3D11F-84A1-4587-85EF-336D74FC6F77}" srcOrd="2" destOrd="0" parTransId="{05957646-74CF-4F53-8154-BDE15C311DAC}" sibTransId="{87750FD6-497A-48B3-A5A2-58E6A463F290}"/>
    <dgm:cxn modelId="{D8D533AA-BEF7-4E5E-AB1E-BE903B3CFAE5}" type="presOf" srcId="{E6573A49-80D2-455C-B47F-BBC8556110D3}" destId="{BDBF850A-B1FC-4FAF-BC3D-F47E37795716}" srcOrd="1" destOrd="0" presId="urn:microsoft.com/office/officeart/2005/8/layout/process2"/>
    <dgm:cxn modelId="{A1BC9A6A-9013-469A-B87A-1DF10D494457}" type="presOf" srcId="{87750FD6-497A-48B3-A5A2-58E6A463F290}" destId="{F80B69FD-55A7-470C-A089-3AE9B2AED9CE}" srcOrd="1" destOrd="0" presId="urn:microsoft.com/office/officeart/2005/8/layout/process2"/>
    <dgm:cxn modelId="{A04ECBDB-A5B8-4530-B330-5EEE5F396583}" type="presOf" srcId="{92DBCDC3-2933-43C6-B6A8-A97CC9B204DF}" destId="{BDC5F8DC-90DA-4032-8BD6-ECC5E7C5ACFD}" srcOrd="1" destOrd="0" presId="urn:microsoft.com/office/officeart/2005/8/layout/process2"/>
    <dgm:cxn modelId="{B104B6B2-FBB1-4C68-BDEF-5DB59FE0B7E9}" type="presOf" srcId="{92DBCDC3-2933-43C6-B6A8-A97CC9B204DF}" destId="{DEE8746F-863F-4143-A907-28A33A295E94}" srcOrd="0" destOrd="0" presId="urn:microsoft.com/office/officeart/2005/8/layout/process2"/>
    <dgm:cxn modelId="{203B0F3F-2FF5-4E08-9AEA-27A67E2C809E}" type="presOf" srcId="{F832F052-079A-42C0-9534-CF0751BDFF07}" destId="{9E6CC0AA-FCB0-473D-873D-0ED8D3C863D6}" srcOrd="0" destOrd="0" presId="urn:microsoft.com/office/officeart/2005/8/layout/process2"/>
    <dgm:cxn modelId="{5D7B60F7-4DC3-451D-B7BD-BD801E173410}" type="presOf" srcId="{E6573A49-80D2-455C-B47F-BBC8556110D3}" destId="{ED75008E-0C33-41A1-AFA1-4F50F62E17ED}" srcOrd="0" destOrd="0" presId="urn:microsoft.com/office/officeart/2005/8/layout/process2"/>
    <dgm:cxn modelId="{A5739567-8ECE-40AD-B596-B07788749309}" srcId="{727308A8-4C47-40E0-830A-5661D11DF590}" destId="{F832F052-079A-42C0-9534-CF0751BDFF07}" srcOrd="0" destOrd="0" parTransId="{985212A3-8ECF-4130-B5F7-BE3E04CBBB29}" sibTransId="{92DBCDC3-2933-43C6-B6A8-A97CC9B204DF}"/>
    <dgm:cxn modelId="{C812C14B-C1E1-450D-8591-86EAEFBE7C03}" type="presOf" srcId="{87750FD6-497A-48B3-A5A2-58E6A463F290}" destId="{CBF24CB3-C0BB-4971-BBDE-0AF4C419353A}" srcOrd="0" destOrd="0" presId="urn:microsoft.com/office/officeart/2005/8/layout/process2"/>
    <dgm:cxn modelId="{08CBFAEB-6A7E-4E0C-9958-5C91C8EC29F5}" srcId="{727308A8-4C47-40E0-830A-5661D11DF590}" destId="{FFCF3C8F-18AB-400A-BBBF-A31CF7354D9B}" srcOrd="3" destOrd="0" parTransId="{074E409E-948F-4F0C-AEBD-BBEEDC2EDA20}" sibTransId="{359CB4F3-6B7C-4EB8-83F1-8605F5388307}"/>
    <dgm:cxn modelId="{36384783-2D56-4064-B0C4-A8F44D6058B9}" type="presParOf" srcId="{5AB3186A-BF9C-4E2B-8EAE-9097E3C335EC}" destId="{9E6CC0AA-FCB0-473D-873D-0ED8D3C863D6}" srcOrd="0" destOrd="0" presId="urn:microsoft.com/office/officeart/2005/8/layout/process2"/>
    <dgm:cxn modelId="{D7D42A75-FD34-4290-889D-E423BAC5AA01}" type="presParOf" srcId="{5AB3186A-BF9C-4E2B-8EAE-9097E3C335EC}" destId="{DEE8746F-863F-4143-A907-28A33A295E94}" srcOrd="1" destOrd="0" presId="urn:microsoft.com/office/officeart/2005/8/layout/process2"/>
    <dgm:cxn modelId="{45F22FBB-6F3F-48BC-9F45-07974AF18EB2}" type="presParOf" srcId="{DEE8746F-863F-4143-A907-28A33A295E94}" destId="{BDC5F8DC-90DA-4032-8BD6-ECC5E7C5ACFD}" srcOrd="0" destOrd="0" presId="urn:microsoft.com/office/officeart/2005/8/layout/process2"/>
    <dgm:cxn modelId="{F06DE896-0B22-4111-9CF0-1E6C30FFC331}" type="presParOf" srcId="{5AB3186A-BF9C-4E2B-8EAE-9097E3C335EC}" destId="{9D6EE4AB-509A-47F0-93D5-5CFBCCC200EF}" srcOrd="2" destOrd="0" presId="urn:microsoft.com/office/officeart/2005/8/layout/process2"/>
    <dgm:cxn modelId="{54481068-2D61-4DD9-9F17-1FFBF3CA8C72}" type="presParOf" srcId="{5AB3186A-BF9C-4E2B-8EAE-9097E3C335EC}" destId="{ED75008E-0C33-41A1-AFA1-4F50F62E17ED}" srcOrd="3" destOrd="0" presId="urn:microsoft.com/office/officeart/2005/8/layout/process2"/>
    <dgm:cxn modelId="{953E3E1A-FAB6-451A-81AA-CAC0AA648EAE}" type="presParOf" srcId="{ED75008E-0C33-41A1-AFA1-4F50F62E17ED}" destId="{BDBF850A-B1FC-4FAF-BC3D-F47E37795716}" srcOrd="0" destOrd="0" presId="urn:microsoft.com/office/officeart/2005/8/layout/process2"/>
    <dgm:cxn modelId="{73D41A22-92A3-49A1-A70D-050C3190200B}" type="presParOf" srcId="{5AB3186A-BF9C-4E2B-8EAE-9097E3C335EC}" destId="{C9F49105-1EE4-4027-A5EF-E05C1B73C5C1}" srcOrd="4" destOrd="0" presId="urn:microsoft.com/office/officeart/2005/8/layout/process2"/>
    <dgm:cxn modelId="{26401CB0-251A-48E9-A417-72A33A478680}" type="presParOf" srcId="{5AB3186A-BF9C-4E2B-8EAE-9097E3C335EC}" destId="{CBF24CB3-C0BB-4971-BBDE-0AF4C419353A}" srcOrd="5" destOrd="0" presId="urn:microsoft.com/office/officeart/2005/8/layout/process2"/>
    <dgm:cxn modelId="{3ED04B88-6530-4FA1-81AA-204AF46C6AE5}" type="presParOf" srcId="{CBF24CB3-C0BB-4971-BBDE-0AF4C419353A}" destId="{F80B69FD-55A7-470C-A089-3AE9B2AED9CE}" srcOrd="0" destOrd="0" presId="urn:microsoft.com/office/officeart/2005/8/layout/process2"/>
    <dgm:cxn modelId="{57D0F075-1334-49E1-9832-A537D6D7814D}" type="presParOf" srcId="{5AB3186A-BF9C-4E2B-8EAE-9097E3C335EC}" destId="{450EEE3E-E175-4B6C-81F7-0018094E9FB6}"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BD9104-F9CE-4E23-ACF6-167C8DDAFCAE}" type="doc">
      <dgm:prSet loTypeId="urn:microsoft.com/office/officeart/2005/8/layout/cycle8" loCatId="cycle" qsTypeId="urn:microsoft.com/office/officeart/2005/8/quickstyle/simple3" qsCatId="simple" csTypeId="urn:microsoft.com/office/officeart/2005/8/colors/colorful1" csCatId="colorful" phldr="1"/>
      <dgm:spPr/>
    </dgm:pt>
    <dgm:pt modelId="{1C738897-0D28-42C5-BEFC-5AD6ADE3B598}">
      <dgm:prSet phldrT="[Text]"/>
      <dgm:spPr>
        <a:xfrm>
          <a:off x="660880" y="206938"/>
          <a:ext cx="2808205" cy="2808205"/>
        </a:xfrm>
        <a:solidFill>
          <a:srgbClr val="2DB557"/>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61BC445A-15F4-4F23-A4A3-357FA2EECE80}" type="parTrans" cxnId="{889A02A8-DFB7-4C9B-A5E0-9F6A156542B4}">
      <dgm:prSet/>
      <dgm:spPr/>
      <dgm:t>
        <a:bodyPr/>
        <a:lstStyle/>
        <a:p>
          <a:endParaRPr lang="en-GB"/>
        </a:p>
      </dgm:t>
    </dgm:pt>
    <dgm:pt modelId="{1DAFD454-9005-492A-84B0-2F1A193E812F}" type="sibTrans" cxnId="{889A02A8-DFB7-4C9B-A5E0-9F6A156542B4}">
      <dgm:prSet/>
      <dgm:spPr/>
      <dgm:t>
        <a:bodyPr/>
        <a:lstStyle/>
        <a:p>
          <a:endParaRPr lang="en-GB"/>
        </a:p>
      </dgm:t>
    </dgm:pt>
    <dgm:pt modelId="{B148EC27-47A8-4C74-A72F-4F439D16965D}">
      <dgm:prSet phldrT="[Text]"/>
      <dgm:spPr>
        <a:xfrm>
          <a:off x="684950" y="281823"/>
          <a:ext cx="2808205" cy="2808205"/>
        </a:xfrm>
        <a:solidFill>
          <a:srgbClr val="F2803A"/>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A43A6071-6A75-4CBB-AC95-40DB2914FA03}" type="parTrans" cxnId="{7D9C58AE-87C6-45D2-BDD5-44423B679331}">
      <dgm:prSet/>
      <dgm:spPr/>
      <dgm:t>
        <a:bodyPr/>
        <a:lstStyle/>
        <a:p>
          <a:endParaRPr lang="en-GB"/>
        </a:p>
      </dgm:t>
    </dgm:pt>
    <dgm:pt modelId="{7AD8A46B-4100-4E73-B9D4-85A4228A12AC}" type="sibTrans" cxnId="{7D9C58AE-87C6-45D2-BDD5-44423B679331}">
      <dgm:prSet/>
      <dgm:spPr/>
      <dgm:t>
        <a:bodyPr/>
        <a:lstStyle/>
        <a:p>
          <a:endParaRPr lang="en-GB"/>
        </a:p>
      </dgm:t>
    </dgm:pt>
    <dgm:pt modelId="{84CB2126-D609-4E75-BB80-862C8E53FEE4}">
      <dgm:prSet phldrT="[Text]"/>
      <dgm:spPr>
        <a:xfrm>
          <a:off x="621431" y="327958"/>
          <a:ext cx="2808205" cy="2808205"/>
        </a:xfrm>
        <a:solidFill>
          <a:srgbClr val="2A86DA"/>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635D43D6-D01A-4DDF-9028-6E600EB9FE7D}" type="parTrans" cxnId="{33C54B4E-3285-4A03-A083-FF7BDAC63938}">
      <dgm:prSet/>
      <dgm:spPr/>
      <dgm:t>
        <a:bodyPr/>
        <a:lstStyle/>
        <a:p>
          <a:endParaRPr lang="en-GB"/>
        </a:p>
      </dgm:t>
    </dgm:pt>
    <dgm:pt modelId="{A9B4881D-8FD1-47B1-A916-4700110764DC}" type="sibTrans" cxnId="{33C54B4E-3285-4A03-A083-FF7BDAC63938}">
      <dgm:prSet/>
      <dgm:spPr/>
      <dgm:t>
        <a:bodyPr/>
        <a:lstStyle/>
        <a:p>
          <a:endParaRPr lang="en-GB"/>
        </a:p>
      </dgm:t>
    </dgm:pt>
    <dgm:pt modelId="{DFD60CDB-34EC-45E0-B50D-F3A4DF174A08}">
      <dgm:prSet phldrT="[Text]"/>
      <dgm:spPr>
        <a:xfrm>
          <a:off x="557912" y="281823"/>
          <a:ext cx="2808205" cy="2808205"/>
        </a:xfrm>
        <a:solidFill>
          <a:srgbClr val="FFC00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65B73580-0038-459B-826C-4A572DE89AA6}" type="parTrans" cxnId="{6890D5A4-E849-44A5-B5EB-0A2AB338FC31}">
      <dgm:prSet/>
      <dgm:spPr/>
      <dgm:t>
        <a:bodyPr/>
        <a:lstStyle/>
        <a:p>
          <a:endParaRPr lang="en-GB"/>
        </a:p>
      </dgm:t>
    </dgm:pt>
    <dgm:pt modelId="{03258FA5-77D0-43B0-89CA-689C3ED940D1}" type="sibTrans" cxnId="{6890D5A4-E849-44A5-B5EB-0A2AB338FC31}">
      <dgm:prSet/>
      <dgm:spPr/>
      <dgm:t>
        <a:bodyPr/>
        <a:lstStyle/>
        <a:p>
          <a:endParaRPr lang="en-GB"/>
        </a:p>
      </dgm:t>
    </dgm:pt>
    <dgm:pt modelId="{CA49C5EC-07D8-480E-9357-8E70CE800CEE}">
      <dgm:prSet phldrT="[Text]"/>
      <dgm:spPr>
        <a:xfrm>
          <a:off x="581983" y="206938"/>
          <a:ext cx="2808205" cy="2808205"/>
        </a:xfrm>
        <a:solidFill>
          <a:srgbClr val="80808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en-US" b="1" dirty="0" smtClean="0">
              <a:solidFill>
                <a:srgbClr val="000000"/>
              </a:solidFill>
              <a:latin typeface="Calibri"/>
              <a:ea typeface="+mn-ea"/>
              <a:cs typeface="+mn-cs"/>
            </a:rPr>
            <a:t> </a:t>
          </a:r>
          <a:endParaRPr lang="en-GB" b="1" dirty="0">
            <a:solidFill>
              <a:srgbClr val="000000"/>
            </a:solidFill>
            <a:latin typeface="Calibri"/>
            <a:ea typeface="+mn-ea"/>
            <a:cs typeface="+mn-cs"/>
          </a:endParaRPr>
        </a:p>
      </dgm:t>
    </dgm:pt>
    <dgm:pt modelId="{73F28A14-E5CE-404A-AA14-37523AF1B5F2}" type="parTrans" cxnId="{A14FEDD0-FB26-4A36-AB5B-CDBA542EA775}">
      <dgm:prSet/>
      <dgm:spPr/>
      <dgm:t>
        <a:bodyPr/>
        <a:lstStyle/>
        <a:p>
          <a:endParaRPr lang="en-GB"/>
        </a:p>
      </dgm:t>
    </dgm:pt>
    <dgm:pt modelId="{DC9CEB01-813B-41B5-9CF9-4BA23661A1D6}" type="sibTrans" cxnId="{A14FEDD0-FB26-4A36-AB5B-CDBA542EA775}">
      <dgm:prSet/>
      <dgm:spPr/>
      <dgm:t>
        <a:bodyPr/>
        <a:lstStyle/>
        <a:p>
          <a:endParaRPr lang="en-GB"/>
        </a:p>
      </dgm:t>
    </dgm:pt>
    <dgm:pt modelId="{41624B72-5839-4812-881E-EDCA33F810C3}">
      <dgm:prSet phldrT="[Text]"/>
      <dgm:spPr>
        <a:xfrm>
          <a:off x="581983" y="206938"/>
          <a:ext cx="2808205" cy="2808205"/>
        </a:xfrm>
        <a:solidFill>
          <a:srgbClr val="7030A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endParaRPr lang="en-GB" b="1" dirty="0">
            <a:solidFill>
              <a:srgbClr val="000000"/>
            </a:solidFill>
            <a:latin typeface="Calibri"/>
            <a:ea typeface="+mn-ea"/>
            <a:cs typeface="+mn-cs"/>
          </a:endParaRPr>
        </a:p>
      </dgm:t>
    </dgm:pt>
    <dgm:pt modelId="{7B351D3B-6F92-4232-90BF-526C35EF0B24}" type="parTrans" cxnId="{187F747C-5F81-4B22-9244-CAB6CA8E2F32}">
      <dgm:prSet/>
      <dgm:spPr/>
      <dgm:t>
        <a:bodyPr/>
        <a:lstStyle/>
        <a:p>
          <a:endParaRPr lang="en-US"/>
        </a:p>
      </dgm:t>
    </dgm:pt>
    <dgm:pt modelId="{A33D35BF-1966-4953-B3C2-C8DCB34A6B6A}" type="sibTrans" cxnId="{187F747C-5F81-4B22-9244-CAB6CA8E2F32}">
      <dgm:prSet/>
      <dgm:spPr/>
      <dgm:t>
        <a:bodyPr/>
        <a:lstStyle/>
        <a:p>
          <a:endParaRPr lang="en-US"/>
        </a:p>
      </dgm:t>
    </dgm:pt>
    <dgm:pt modelId="{FB71E733-EB38-46B2-B0D7-852A5E6ED246}" type="pres">
      <dgm:prSet presAssocID="{41BD9104-F9CE-4E23-ACF6-167C8DDAFCAE}" presName="compositeShape" presStyleCnt="0">
        <dgm:presLayoutVars>
          <dgm:chMax val="7"/>
          <dgm:dir/>
          <dgm:resizeHandles val="exact"/>
        </dgm:presLayoutVars>
      </dgm:prSet>
      <dgm:spPr/>
    </dgm:pt>
    <dgm:pt modelId="{78159A1C-90B6-4E74-AA54-EBE3F724F1C8}" type="pres">
      <dgm:prSet presAssocID="{41BD9104-F9CE-4E23-ACF6-167C8DDAFCAE}" presName="wedge1" presStyleLbl="node1" presStyleIdx="0" presStyleCnt="6"/>
      <dgm:spPr>
        <a:prstGeom prst="pie">
          <a:avLst>
            <a:gd name="adj1" fmla="val 16200000"/>
            <a:gd name="adj2" fmla="val 20520000"/>
          </a:avLst>
        </a:prstGeom>
      </dgm:spPr>
      <dgm:t>
        <a:bodyPr/>
        <a:lstStyle/>
        <a:p>
          <a:endParaRPr lang="en-GB"/>
        </a:p>
      </dgm:t>
    </dgm:pt>
    <dgm:pt modelId="{6E1D5F6D-7852-4DA5-B808-0760966B31C6}" type="pres">
      <dgm:prSet presAssocID="{41BD9104-F9CE-4E23-ACF6-167C8DDAFCAE}" presName="dummy1a" presStyleCnt="0"/>
      <dgm:spPr/>
    </dgm:pt>
    <dgm:pt modelId="{11CCEE73-D695-4364-9F6A-82040461CF66}" type="pres">
      <dgm:prSet presAssocID="{41BD9104-F9CE-4E23-ACF6-167C8DDAFCAE}" presName="dummy1b" presStyleCnt="0"/>
      <dgm:spPr/>
    </dgm:pt>
    <dgm:pt modelId="{7B794AED-35A8-4EBC-A072-BD25C774175B}" type="pres">
      <dgm:prSet presAssocID="{41BD9104-F9CE-4E23-ACF6-167C8DDAFCAE}" presName="wedge1Tx" presStyleLbl="node1" presStyleIdx="0" presStyleCnt="6">
        <dgm:presLayoutVars>
          <dgm:chMax val="0"/>
          <dgm:chPref val="0"/>
          <dgm:bulletEnabled val="1"/>
        </dgm:presLayoutVars>
      </dgm:prSet>
      <dgm:spPr/>
      <dgm:t>
        <a:bodyPr/>
        <a:lstStyle/>
        <a:p>
          <a:endParaRPr lang="en-GB"/>
        </a:p>
      </dgm:t>
    </dgm:pt>
    <dgm:pt modelId="{CB883022-6BD9-41CC-893D-BD6B693F03FF}" type="pres">
      <dgm:prSet presAssocID="{41BD9104-F9CE-4E23-ACF6-167C8DDAFCAE}" presName="wedge2" presStyleLbl="node1" presStyleIdx="1" presStyleCnt="6" custLinFactNeighborY="806"/>
      <dgm:spPr>
        <a:prstGeom prst="pie">
          <a:avLst>
            <a:gd name="adj1" fmla="val 20520000"/>
            <a:gd name="adj2" fmla="val 3240000"/>
          </a:avLst>
        </a:prstGeom>
      </dgm:spPr>
      <dgm:t>
        <a:bodyPr/>
        <a:lstStyle/>
        <a:p>
          <a:endParaRPr lang="en-GB"/>
        </a:p>
      </dgm:t>
    </dgm:pt>
    <dgm:pt modelId="{E84D3430-BDB7-4A80-862E-C0C7BB010F97}" type="pres">
      <dgm:prSet presAssocID="{41BD9104-F9CE-4E23-ACF6-167C8DDAFCAE}" presName="dummy2a" presStyleCnt="0"/>
      <dgm:spPr/>
    </dgm:pt>
    <dgm:pt modelId="{A9226276-5FD9-4E18-B4F4-8F991829B767}" type="pres">
      <dgm:prSet presAssocID="{41BD9104-F9CE-4E23-ACF6-167C8DDAFCAE}" presName="dummy2b" presStyleCnt="0"/>
      <dgm:spPr/>
    </dgm:pt>
    <dgm:pt modelId="{5C4FCBDD-F1A0-4A87-BBB9-C16D37343209}" type="pres">
      <dgm:prSet presAssocID="{41BD9104-F9CE-4E23-ACF6-167C8DDAFCAE}" presName="wedge2Tx" presStyleLbl="node1" presStyleIdx="1" presStyleCnt="6">
        <dgm:presLayoutVars>
          <dgm:chMax val="0"/>
          <dgm:chPref val="0"/>
          <dgm:bulletEnabled val="1"/>
        </dgm:presLayoutVars>
      </dgm:prSet>
      <dgm:spPr/>
      <dgm:t>
        <a:bodyPr/>
        <a:lstStyle/>
        <a:p>
          <a:endParaRPr lang="en-GB"/>
        </a:p>
      </dgm:t>
    </dgm:pt>
    <dgm:pt modelId="{5BB2DEF9-A4D6-4858-A4CB-46AF3AD98423}" type="pres">
      <dgm:prSet presAssocID="{41BD9104-F9CE-4E23-ACF6-167C8DDAFCAE}" presName="wedge3" presStyleLbl="node1" presStyleIdx="2" presStyleCnt="6" custLinFactNeighborX="-806" custLinFactNeighborY="403"/>
      <dgm:spPr>
        <a:prstGeom prst="pie">
          <a:avLst>
            <a:gd name="adj1" fmla="val 3240000"/>
            <a:gd name="adj2" fmla="val 7560000"/>
          </a:avLst>
        </a:prstGeom>
      </dgm:spPr>
      <dgm:t>
        <a:bodyPr/>
        <a:lstStyle/>
        <a:p>
          <a:endParaRPr lang="en-GB"/>
        </a:p>
      </dgm:t>
    </dgm:pt>
    <dgm:pt modelId="{D6CA685E-F6FD-48EE-8894-1D5B7D1545F1}" type="pres">
      <dgm:prSet presAssocID="{41BD9104-F9CE-4E23-ACF6-167C8DDAFCAE}" presName="dummy3a" presStyleCnt="0"/>
      <dgm:spPr/>
    </dgm:pt>
    <dgm:pt modelId="{9712241E-2B10-4CDE-B98B-9C337D3D4913}" type="pres">
      <dgm:prSet presAssocID="{41BD9104-F9CE-4E23-ACF6-167C8DDAFCAE}" presName="dummy3b" presStyleCnt="0"/>
      <dgm:spPr/>
    </dgm:pt>
    <dgm:pt modelId="{86A94029-7881-4ABB-B738-05B78E29AFFD}" type="pres">
      <dgm:prSet presAssocID="{41BD9104-F9CE-4E23-ACF6-167C8DDAFCAE}" presName="wedge3Tx" presStyleLbl="node1" presStyleIdx="2" presStyleCnt="6">
        <dgm:presLayoutVars>
          <dgm:chMax val="0"/>
          <dgm:chPref val="0"/>
          <dgm:bulletEnabled val="1"/>
        </dgm:presLayoutVars>
      </dgm:prSet>
      <dgm:spPr/>
      <dgm:t>
        <a:bodyPr/>
        <a:lstStyle/>
        <a:p>
          <a:endParaRPr lang="en-GB"/>
        </a:p>
      </dgm:t>
    </dgm:pt>
    <dgm:pt modelId="{6FEA8677-6463-453A-905F-BEF94780383B}" type="pres">
      <dgm:prSet presAssocID="{41BD9104-F9CE-4E23-ACF6-167C8DDAFCAE}" presName="wedge4" presStyleLbl="node1" presStyleIdx="3" presStyleCnt="6" custLinFactNeighborX="-403" custLinFactNeighborY="-806"/>
      <dgm:spPr>
        <a:prstGeom prst="pie">
          <a:avLst>
            <a:gd name="adj1" fmla="val 7560000"/>
            <a:gd name="adj2" fmla="val 11880000"/>
          </a:avLst>
        </a:prstGeom>
      </dgm:spPr>
      <dgm:t>
        <a:bodyPr/>
        <a:lstStyle/>
        <a:p>
          <a:endParaRPr lang="en-GB"/>
        </a:p>
      </dgm:t>
    </dgm:pt>
    <dgm:pt modelId="{469E01FD-D053-47E5-88CA-8F7F5D819018}" type="pres">
      <dgm:prSet presAssocID="{41BD9104-F9CE-4E23-ACF6-167C8DDAFCAE}" presName="dummy4a" presStyleCnt="0"/>
      <dgm:spPr/>
    </dgm:pt>
    <dgm:pt modelId="{7565F02D-2A28-441B-A926-B28B8D32F653}" type="pres">
      <dgm:prSet presAssocID="{41BD9104-F9CE-4E23-ACF6-167C8DDAFCAE}" presName="dummy4b" presStyleCnt="0"/>
      <dgm:spPr/>
    </dgm:pt>
    <dgm:pt modelId="{3924464F-F473-4266-98C5-A09F807477A3}" type="pres">
      <dgm:prSet presAssocID="{41BD9104-F9CE-4E23-ACF6-167C8DDAFCAE}" presName="wedge4Tx" presStyleLbl="node1" presStyleIdx="3" presStyleCnt="6">
        <dgm:presLayoutVars>
          <dgm:chMax val="0"/>
          <dgm:chPref val="0"/>
          <dgm:bulletEnabled val="1"/>
        </dgm:presLayoutVars>
      </dgm:prSet>
      <dgm:spPr/>
      <dgm:t>
        <a:bodyPr/>
        <a:lstStyle/>
        <a:p>
          <a:endParaRPr lang="en-GB"/>
        </a:p>
      </dgm:t>
    </dgm:pt>
    <dgm:pt modelId="{5DBFC79E-72E4-450E-BFEA-08221DE9CEF9}" type="pres">
      <dgm:prSet presAssocID="{41BD9104-F9CE-4E23-ACF6-167C8DDAFCAE}" presName="wedge5" presStyleLbl="node1" presStyleIdx="4" presStyleCnt="6" custLinFactNeighborX="806" custLinFactNeighborY="-1612"/>
      <dgm:spPr>
        <a:prstGeom prst="pie">
          <a:avLst>
            <a:gd name="adj1" fmla="val 11880000"/>
            <a:gd name="adj2" fmla="val 16200000"/>
          </a:avLst>
        </a:prstGeom>
      </dgm:spPr>
      <dgm:t>
        <a:bodyPr/>
        <a:lstStyle/>
        <a:p>
          <a:endParaRPr lang="en-GB"/>
        </a:p>
      </dgm:t>
    </dgm:pt>
    <dgm:pt modelId="{976785DF-59F0-4B85-87A4-8AB7847A565F}" type="pres">
      <dgm:prSet presAssocID="{41BD9104-F9CE-4E23-ACF6-167C8DDAFCAE}" presName="dummy5a" presStyleCnt="0"/>
      <dgm:spPr/>
    </dgm:pt>
    <dgm:pt modelId="{A40098F1-9010-4AA2-A001-6B2510339CDE}" type="pres">
      <dgm:prSet presAssocID="{41BD9104-F9CE-4E23-ACF6-167C8DDAFCAE}" presName="dummy5b" presStyleCnt="0"/>
      <dgm:spPr/>
    </dgm:pt>
    <dgm:pt modelId="{11A0B281-66E9-49AF-AD72-E4D15D002FCC}" type="pres">
      <dgm:prSet presAssocID="{41BD9104-F9CE-4E23-ACF6-167C8DDAFCAE}" presName="wedge5Tx" presStyleLbl="node1" presStyleIdx="4" presStyleCnt="6">
        <dgm:presLayoutVars>
          <dgm:chMax val="0"/>
          <dgm:chPref val="0"/>
          <dgm:bulletEnabled val="1"/>
        </dgm:presLayoutVars>
      </dgm:prSet>
      <dgm:spPr/>
      <dgm:t>
        <a:bodyPr/>
        <a:lstStyle/>
        <a:p>
          <a:endParaRPr lang="en-GB"/>
        </a:p>
      </dgm:t>
    </dgm:pt>
    <dgm:pt modelId="{3082BE20-FB16-4CD3-886A-6B23F8CB1099}" type="pres">
      <dgm:prSet presAssocID="{41BD9104-F9CE-4E23-ACF6-167C8DDAFCAE}" presName="wedge6" presStyleLbl="node1" presStyleIdx="5" presStyleCnt="6" custAng="5400000" custLinFactNeighborX="62929" custLinFactNeighborY="-17354"/>
      <dgm:spPr/>
      <dgm:t>
        <a:bodyPr/>
        <a:lstStyle/>
        <a:p>
          <a:endParaRPr lang="en-US"/>
        </a:p>
      </dgm:t>
    </dgm:pt>
    <dgm:pt modelId="{4DBF797C-F2C0-47B3-842C-16F72A6E0C6D}" type="pres">
      <dgm:prSet presAssocID="{41BD9104-F9CE-4E23-ACF6-167C8DDAFCAE}" presName="dummy6a" presStyleCnt="0"/>
      <dgm:spPr/>
    </dgm:pt>
    <dgm:pt modelId="{9F8ECABD-5B4E-4E89-9BC6-6A73406C0EED}" type="pres">
      <dgm:prSet presAssocID="{41BD9104-F9CE-4E23-ACF6-167C8DDAFCAE}" presName="dummy6b" presStyleCnt="0"/>
      <dgm:spPr/>
    </dgm:pt>
    <dgm:pt modelId="{CA0E4CF4-0E80-4EA6-A586-2FE0F13A4FA0}" type="pres">
      <dgm:prSet presAssocID="{41BD9104-F9CE-4E23-ACF6-167C8DDAFCAE}" presName="wedge6Tx" presStyleLbl="node1" presStyleIdx="5" presStyleCnt="6">
        <dgm:presLayoutVars>
          <dgm:chMax val="0"/>
          <dgm:chPref val="0"/>
          <dgm:bulletEnabled val="1"/>
        </dgm:presLayoutVars>
      </dgm:prSet>
      <dgm:spPr/>
      <dgm:t>
        <a:bodyPr/>
        <a:lstStyle/>
        <a:p>
          <a:endParaRPr lang="en-US"/>
        </a:p>
      </dgm:t>
    </dgm:pt>
    <dgm:pt modelId="{AAC6D00E-12E1-4E74-A9E6-9ADE933B3AA3}" type="pres">
      <dgm:prSet presAssocID="{1DAFD454-9005-492A-84B0-2F1A193E812F}" presName="arrowWedge1" presStyleLbl="fgSibTrans2D1" presStyleIdx="0" presStyleCnt="6"/>
      <dgm:spPr>
        <a:xfrm>
          <a:off x="486906" y="33096"/>
          <a:ext cx="3155888" cy="3155888"/>
        </a:xfrm>
        <a:prstGeom prst="circularArrow">
          <a:avLst>
            <a:gd name="adj1" fmla="val 5085"/>
            <a:gd name="adj2" fmla="val 327528"/>
            <a:gd name="adj3" fmla="val 20192361"/>
            <a:gd name="adj4" fmla="val 16200324"/>
            <a:gd name="adj5" fmla="val 5932"/>
          </a:avLst>
        </a:prstGeom>
        <a:solidFill>
          <a:srgbClr val="2DB557">
            <a:lumMod val="40000"/>
            <a:lumOff val="60000"/>
          </a:srgbClr>
        </a:solidFill>
        <a:ln>
          <a:noFill/>
        </a:ln>
        <a:effectLst>
          <a:outerShdw blurRad="50800" dist="38100" dir="5400000" rotWithShape="0">
            <a:srgbClr val="000000">
              <a:alpha val="35000"/>
            </a:srgbClr>
          </a:outerShdw>
        </a:effectLst>
      </dgm:spPr>
    </dgm:pt>
    <dgm:pt modelId="{EEE2E1F4-F405-493E-97C1-CB3E22F55C42}" type="pres">
      <dgm:prSet presAssocID="{7AD8A46B-4100-4E73-B9D4-85A4228A12AC}" presName="arrowWedge2" presStyleLbl="fgSibTrans2D1" presStyleIdx="1" presStyleCnt="6" custLinFactNeighborY="-359"/>
      <dgm:spPr>
        <a:xfrm>
          <a:off x="511303" y="107957"/>
          <a:ext cx="3155888" cy="3155888"/>
        </a:xfrm>
        <a:prstGeom prst="circularArrow">
          <a:avLst>
            <a:gd name="adj1" fmla="val 5085"/>
            <a:gd name="adj2" fmla="val 327528"/>
            <a:gd name="adj3" fmla="val 2912753"/>
            <a:gd name="adj4" fmla="val 20519953"/>
            <a:gd name="adj5" fmla="val 5932"/>
          </a:avLst>
        </a:prstGeom>
        <a:gradFill rotWithShape="0">
          <a:gsLst>
            <a:gs pos="0">
              <a:srgbClr val="DF8045">
                <a:hueOff val="0"/>
                <a:satOff val="0"/>
                <a:lumOff val="0"/>
                <a:alphaOff val="0"/>
                <a:tint val="62000"/>
                <a:satMod val="180000"/>
              </a:srgbClr>
            </a:gs>
            <a:gs pos="65000">
              <a:srgbClr val="DF8045">
                <a:hueOff val="0"/>
                <a:satOff val="0"/>
                <a:lumOff val="0"/>
                <a:alphaOff val="0"/>
                <a:tint val="32000"/>
                <a:satMod val="250000"/>
              </a:srgbClr>
            </a:gs>
            <a:gs pos="100000">
              <a:srgbClr val="DF8045">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dgm:spPr>
    </dgm:pt>
    <dgm:pt modelId="{21224FA7-ADC5-40D1-B0BD-C9BB32EE27B4}" type="pres">
      <dgm:prSet presAssocID="{A9B4881D-8FD1-47B1-A916-4700110764DC}" presName="arrowWedge3" presStyleLbl="fgSibTrans2D1" presStyleIdx="2" presStyleCnt="6" custLinFactNeighborX="0" custLinFactNeighborY="359"/>
      <dgm:spPr>
        <a:xfrm>
          <a:off x="447590" y="154233"/>
          <a:ext cx="3155888" cy="3155888"/>
        </a:xfrm>
        <a:prstGeom prst="circularArrow">
          <a:avLst>
            <a:gd name="adj1" fmla="val 5085"/>
            <a:gd name="adj2" fmla="val 327528"/>
            <a:gd name="adj3" fmla="val 7232777"/>
            <a:gd name="adj4" fmla="val 3239695"/>
            <a:gd name="adj5" fmla="val 5932"/>
          </a:avLst>
        </a:prstGeom>
        <a:solidFill>
          <a:srgbClr val="2A86DA">
            <a:lumMod val="60000"/>
            <a:lumOff val="40000"/>
          </a:srgbClr>
        </a:solidFill>
        <a:ln>
          <a:noFill/>
        </a:ln>
        <a:effectLst>
          <a:outerShdw blurRad="50800" dist="38100" dir="5400000" rotWithShape="0">
            <a:srgbClr val="000000">
              <a:alpha val="35000"/>
            </a:srgbClr>
          </a:outerShdw>
        </a:effectLst>
      </dgm:spPr>
    </dgm:pt>
    <dgm:pt modelId="{9BB6FD73-BB73-4067-9E3B-64B8977BBBD2}" type="pres">
      <dgm:prSet presAssocID="{03258FA5-77D0-43B0-89CA-689C3ED940D1}" presName="arrowWedge4" presStyleLbl="fgSibTrans2D1" presStyleIdx="3" presStyleCnt="6" custLinFactNeighborX="-359" custLinFactNeighborY="-718"/>
      <dgm:spPr>
        <a:xfrm>
          <a:off x="383877" y="107957"/>
          <a:ext cx="3155888" cy="3155888"/>
        </a:xfrm>
        <a:prstGeom prst="circularArrow">
          <a:avLst>
            <a:gd name="adj1" fmla="val 5085"/>
            <a:gd name="adj2" fmla="val 327528"/>
            <a:gd name="adj3" fmla="val 11552519"/>
            <a:gd name="adj4" fmla="val 7559718"/>
            <a:gd name="adj5" fmla="val 5932"/>
          </a:avLst>
        </a:prstGeom>
        <a:solidFill>
          <a:srgbClr val="FFC000">
            <a:lumMod val="40000"/>
            <a:lumOff val="60000"/>
          </a:srgbClr>
        </a:solidFill>
        <a:ln>
          <a:noFill/>
        </a:ln>
        <a:effectLst>
          <a:outerShdw blurRad="50800" dist="38100" dir="5400000" rotWithShape="0">
            <a:srgbClr val="000000">
              <a:alpha val="35000"/>
            </a:srgbClr>
          </a:outerShdw>
        </a:effectLst>
      </dgm:spPr>
    </dgm:pt>
    <dgm:pt modelId="{142489C9-4F09-41C7-97E6-0047FE4E3BC1}" type="pres">
      <dgm:prSet presAssocID="{DC9CEB01-813B-41B5-9CF9-4BA23661A1D6}" presName="arrowWedge5" presStyleLbl="fgSibTrans2D1" presStyleIdx="4" presStyleCnt="6" custLinFactNeighborX="718" custLinFactNeighborY="-718"/>
      <dgm:spPr>
        <a:xfrm>
          <a:off x="408273" y="33096"/>
          <a:ext cx="3155888" cy="3155888"/>
        </a:xfrm>
        <a:prstGeom prst="circularArrow">
          <a:avLst>
            <a:gd name="adj1" fmla="val 5085"/>
            <a:gd name="adj2" fmla="val 327528"/>
            <a:gd name="adj3" fmla="val 15872148"/>
            <a:gd name="adj4" fmla="val 11880111"/>
            <a:gd name="adj5" fmla="val 5932"/>
          </a:avLst>
        </a:prstGeom>
        <a:solidFill>
          <a:srgbClr val="808080">
            <a:lumMod val="40000"/>
            <a:lumOff val="60000"/>
          </a:srgbClr>
        </a:solidFill>
        <a:ln>
          <a:noFill/>
        </a:ln>
        <a:effectLst>
          <a:outerShdw blurRad="50800" dist="38100" dir="5400000" rotWithShape="0">
            <a:srgbClr val="000000">
              <a:alpha val="35000"/>
            </a:srgbClr>
          </a:outerShdw>
        </a:effectLst>
      </dgm:spPr>
    </dgm:pt>
    <dgm:pt modelId="{26C86377-1B15-4932-8A8A-E2364F2BC9BD}" type="pres">
      <dgm:prSet presAssocID="{A33D35BF-1966-4953-B3C2-C8DCB34A6B6A}" presName="arrowWedge6" presStyleLbl="fgSibTrans2D1" presStyleIdx="5" presStyleCnt="6" custAng="5400000" custLinFactNeighborX="291" custLinFactNeighborY="-359"/>
      <dgm:spPr/>
    </dgm:pt>
  </dgm:ptLst>
  <dgm:cxnLst>
    <dgm:cxn modelId="{D97A09FC-45A4-4BD9-AD5C-A44C91A1A79C}" type="presOf" srcId="{B148EC27-47A8-4C74-A72F-4F439D16965D}" destId="{5C4FCBDD-F1A0-4A87-BBB9-C16D37343209}" srcOrd="1" destOrd="0" presId="urn:microsoft.com/office/officeart/2005/8/layout/cycle8"/>
    <dgm:cxn modelId="{67242D69-74BD-48E9-914E-0C8A9A2CF2DF}" type="presOf" srcId="{1C738897-0D28-42C5-BEFC-5AD6ADE3B598}" destId="{7B794AED-35A8-4EBC-A072-BD25C774175B}" srcOrd="1" destOrd="0" presId="urn:microsoft.com/office/officeart/2005/8/layout/cycle8"/>
    <dgm:cxn modelId="{889A02A8-DFB7-4C9B-A5E0-9F6A156542B4}" srcId="{41BD9104-F9CE-4E23-ACF6-167C8DDAFCAE}" destId="{1C738897-0D28-42C5-BEFC-5AD6ADE3B598}" srcOrd="0" destOrd="0" parTransId="{61BC445A-15F4-4F23-A4A3-357FA2EECE80}" sibTransId="{1DAFD454-9005-492A-84B0-2F1A193E812F}"/>
    <dgm:cxn modelId="{CFC370CF-E480-44D1-A429-565CC728AC83}" type="presOf" srcId="{84CB2126-D609-4E75-BB80-862C8E53FEE4}" destId="{86A94029-7881-4ABB-B738-05B78E29AFFD}" srcOrd="1" destOrd="0" presId="urn:microsoft.com/office/officeart/2005/8/layout/cycle8"/>
    <dgm:cxn modelId="{514EB87E-8DEA-485F-8F8C-A78D75FA607F}" type="presOf" srcId="{1C738897-0D28-42C5-BEFC-5AD6ADE3B598}" destId="{78159A1C-90B6-4E74-AA54-EBE3F724F1C8}" srcOrd="0" destOrd="0" presId="urn:microsoft.com/office/officeart/2005/8/layout/cycle8"/>
    <dgm:cxn modelId="{3427DCD2-D012-4D2F-B02B-D12338D83525}" type="presOf" srcId="{DFD60CDB-34EC-45E0-B50D-F3A4DF174A08}" destId="{6FEA8677-6463-453A-905F-BEF94780383B}" srcOrd="0" destOrd="0" presId="urn:microsoft.com/office/officeart/2005/8/layout/cycle8"/>
    <dgm:cxn modelId="{9D83435A-70F2-4224-BCCA-70D1B84FADBC}" type="presOf" srcId="{DFD60CDB-34EC-45E0-B50D-F3A4DF174A08}" destId="{3924464F-F473-4266-98C5-A09F807477A3}" srcOrd="1" destOrd="0" presId="urn:microsoft.com/office/officeart/2005/8/layout/cycle8"/>
    <dgm:cxn modelId="{7D9C58AE-87C6-45D2-BDD5-44423B679331}" srcId="{41BD9104-F9CE-4E23-ACF6-167C8DDAFCAE}" destId="{B148EC27-47A8-4C74-A72F-4F439D16965D}" srcOrd="1" destOrd="0" parTransId="{A43A6071-6A75-4CBB-AC95-40DB2914FA03}" sibTransId="{7AD8A46B-4100-4E73-B9D4-85A4228A12AC}"/>
    <dgm:cxn modelId="{33C54B4E-3285-4A03-A083-FF7BDAC63938}" srcId="{41BD9104-F9CE-4E23-ACF6-167C8DDAFCAE}" destId="{84CB2126-D609-4E75-BB80-862C8E53FEE4}" srcOrd="2" destOrd="0" parTransId="{635D43D6-D01A-4DDF-9028-6E600EB9FE7D}" sibTransId="{A9B4881D-8FD1-47B1-A916-4700110764DC}"/>
    <dgm:cxn modelId="{187F747C-5F81-4B22-9244-CAB6CA8E2F32}" srcId="{41BD9104-F9CE-4E23-ACF6-167C8DDAFCAE}" destId="{41624B72-5839-4812-881E-EDCA33F810C3}" srcOrd="5" destOrd="0" parTransId="{7B351D3B-6F92-4232-90BF-526C35EF0B24}" sibTransId="{A33D35BF-1966-4953-B3C2-C8DCB34A6B6A}"/>
    <dgm:cxn modelId="{C0EBC5E4-B237-4B23-8A71-00DF3199D60E}" type="presOf" srcId="{41624B72-5839-4812-881E-EDCA33F810C3}" destId="{CA0E4CF4-0E80-4EA6-A586-2FE0F13A4FA0}" srcOrd="1" destOrd="0" presId="urn:microsoft.com/office/officeart/2005/8/layout/cycle8"/>
    <dgm:cxn modelId="{0198A108-FB2A-4C2B-80E1-69D19851E414}" type="presOf" srcId="{CA49C5EC-07D8-480E-9357-8E70CE800CEE}" destId="{5DBFC79E-72E4-450E-BFEA-08221DE9CEF9}" srcOrd="0" destOrd="0" presId="urn:microsoft.com/office/officeart/2005/8/layout/cycle8"/>
    <dgm:cxn modelId="{5DF265A4-9783-49A8-9D8E-6EE64F5F970D}" type="presOf" srcId="{CA49C5EC-07D8-480E-9357-8E70CE800CEE}" destId="{11A0B281-66E9-49AF-AD72-E4D15D002FCC}" srcOrd="1" destOrd="0" presId="urn:microsoft.com/office/officeart/2005/8/layout/cycle8"/>
    <dgm:cxn modelId="{B5AB558C-F20E-4AF7-AB4D-689E040A51EE}" type="presOf" srcId="{B148EC27-47A8-4C74-A72F-4F439D16965D}" destId="{CB883022-6BD9-41CC-893D-BD6B693F03FF}" srcOrd="0" destOrd="0" presId="urn:microsoft.com/office/officeart/2005/8/layout/cycle8"/>
    <dgm:cxn modelId="{0B429903-1386-4574-9E44-91AF7C543DF4}" type="presOf" srcId="{84CB2126-D609-4E75-BB80-862C8E53FEE4}" destId="{5BB2DEF9-A4D6-4858-A4CB-46AF3AD98423}" srcOrd="0" destOrd="0" presId="urn:microsoft.com/office/officeart/2005/8/layout/cycle8"/>
    <dgm:cxn modelId="{6FEFC027-24E9-488E-978F-EBD48EA710E4}" type="presOf" srcId="{41BD9104-F9CE-4E23-ACF6-167C8DDAFCAE}" destId="{FB71E733-EB38-46B2-B0D7-852A5E6ED246}" srcOrd="0" destOrd="0" presId="urn:microsoft.com/office/officeart/2005/8/layout/cycle8"/>
    <dgm:cxn modelId="{6890D5A4-E849-44A5-B5EB-0A2AB338FC31}" srcId="{41BD9104-F9CE-4E23-ACF6-167C8DDAFCAE}" destId="{DFD60CDB-34EC-45E0-B50D-F3A4DF174A08}" srcOrd="3" destOrd="0" parTransId="{65B73580-0038-459B-826C-4A572DE89AA6}" sibTransId="{03258FA5-77D0-43B0-89CA-689C3ED940D1}"/>
    <dgm:cxn modelId="{A14FEDD0-FB26-4A36-AB5B-CDBA542EA775}" srcId="{41BD9104-F9CE-4E23-ACF6-167C8DDAFCAE}" destId="{CA49C5EC-07D8-480E-9357-8E70CE800CEE}" srcOrd="4" destOrd="0" parTransId="{73F28A14-E5CE-404A-AA14-37523AF1B5F2}" sibTransId="{DC9CEB01-813B-41B5-9CF9-4BA23661A1D6}"/>
    <dgm:cxn modelId="{987A941F-0A05-47C6-97C3-F40DADFD0D75}" type="presOf" srcId="{41624B72-5839-4812-881E-EDCA33F810C3}" destId="{3082BE20-FB16-4CD3-886A-6B23F8CB1099}" srcOrd="0" destOrd="0" presId="urn:microsoft.com/office/officeart/2005/8/layout/cycle8"/>
    <dgm:cxn modelId="{9A0275E6-8F4D-47E6-874F-245AB8D42DB8}" type="presParOf" srcId="{FB71E733-EB38-46B2-B0D7-852A5E6ED246}" destId="{78159A1C-90B6-4E74-AA54-EBE3F724F1C8}" srcOrd="0" destOrd="0" presId="urn:microsoft.com/office/officeart/2005/8/layout/cycle8"/>
    <dgm:cxn modelId="{FD37A70C-62C4-4C9F-90C6-2C1734E57703}" type="presParOf" srcId="{FB71E733-EB38-46B2-B0D7-852A5E6ED246}" destId="{6E1D5F6D-7852-4DA5-B808-0760966B31C6}" srcOrd="1" destOrd="0" presId="urn:microsoft.com/office/officeart/2005/8/layout/cycle8"/>
    <dgm:cxn modelId="{41517930-C3C4-423B-BC41-CA160ECE1793}" type="presParOf" srcId="{FB71E733-EB38-46B2-B0D7-852A5E6ED246}" destId="{11CCEE73-D695-4364-9F6A-82040461CF66}" srcOrd="2" destOrd="0" presId="urn:microsoft.com/office/officeart/2005/8/layout/cycle8"/>
    <dgm:cxn modelId="{B8045B64-C78E-42D5-B7E8-10EC1C3FE2F7}" type="presParOf" srcId="{FB71E733-EB38-46B2-B0D7-852A5E6ED246}" destId="{7B794AED-35A8-4EBC-A072-BD25C774175B}" srcOrd="3" destOrd="0" presId="urn:microsoft.com/office/officeart/2005/8/layout/cycle8"/>
    <dgm:cxn modelId="{3AB39FDC-1151-4082-87F2-B215D6596189}" type="presParOf" srcId="{FB71E733-EB38-46B2-B0D7-852A5E6ED246}" destId="{CB883022-6BD9-41CC-893D-BD6B693F03FF}" srcOrd="4" destOrd="0" presId="urn:microsoft.com/office/officeart/2005/8/layout/cycle8"/>
    <dgm:cxn modelId="{55B7761C-7E25-4AB6-9628-0D45C083C4D3}" type="presParOf" srcId="{FB71E733-EB38-46B2-B0D7-852A5E6ED246}" destId="{E84D3430-BDB7-4A80-862E-C0C7BB010F97}" srcOrd="5" destOrd="0" presId="urn:microsoft.com/office/officeart/2005/8/layout/cycle8"/>
    <dgm:cxn modelId="{615D6A10-40A0-490C-9910-655E1BE7BCF1}" type="presParOf" srcId="{FB71E733-EB38-46B2-B0D7-852A5E6ED246}" destId="{A9226276-5FD9-4E18-B4F4-8F991829B767}" srcOrd="6" destOrd="0" presId="urn:microsoft.com/office/officeart/2005/8/layout/cycle8"/>
    <dgm:cxn modelId="{290D114B-7DEF-4E60-BACD-065F10DDD726}" type="presParOf" srcId="{FB71E733-EB38-46B2-B0D7-852A5E6ED246}" destId="{5C4FCBDD-F1A0-4A87-BBB9-C16D37343209}" srcOrd="7" destOrd="0" presId="urn:microsoft.com/office/officeart/2005/8/layout/cycle8"/>
    <dgm:cxn modelId="{E52A53E0-23C4-4AF5-A2E2-A364B3FBD2E8}" type="presParOf" srcId="{FB71E733-EB38-46B2-B0D7-852A5E6ED246}" destId="{5BB2DEF9-A4D6-4858-A4CB-46AF3AD98423}" srcOrd="8" destOrd="0" presId="urn:microsoft.com/office/officeart/2005/8/layout/cycle8"/>
    <dgm:cxn modelId="{6BD0EA8F-85B5-4A72-883B-B1759DA77428}" type="presParOf" srcId="{FB71E733-EB38-46B2-B0D7-852A5E6ED246}" destId="{D6CA685E-F6FD-48EE-8894-1D5B7D1545F1}" srcOrd="9" destOrd="0" presId="urn:microsoft.com/office/officeart/2005/8/layout/cycle8"/>
    <dgm:cxn modelId="{82C46218-CC72-494A-94DF-CD8997AE8E13}" type="presParOf" srcId="{FB71E733-EB38-46B2-B0D7-852A5E6ED246}" destId="{9712241E-2B10-4CDE-B98B-9C337D3D4913}" srcOrd="10" destOrd="0" presId="urn:microsoft.com/office/officeart/2005/8/layout/cycle8"/>
    <dgm:cxn modelId="{81903861-92C8-4BF8-AD39-02E9672A9AD5}" type="presParOf" srcId="{FB71E733-EB38-46B2-B0D7-852A5E6ED246}" destId="{86A94029-7881-4ABB-B738-05B78E29AFFD}" srcOrd="11" destOrd="0" presId="urn:microsoft.com/office/officeart/2005/8/layout/cycle8"/>
    <dgm:cxn modelId="{2DD8C869-B07D-46B2-AB7D-E95BB711284D}" type="presParOf" srcId="{FB71E733-EB38-46B2-B0D7-852A5E6ED246}" destId="{6FEA8677-6463-453A-905F-BEF94780383B}" srcOrd="12" destOrd="0" presId="urn:microsoft.com/office/officeart/2005/8/layout/cycle8"/>
    <dgm:cxn modelId="{6357182E-7864-4FEA-AE8D-51FAA7DABF66}" type="presParOf" srcId="{FB71E733-EB38-46B2-B0D7-852A5E6ED246}" destId="{469E01FD-D053-47E5-88CA-8F7F5D819018}" srcOrd="13" destOrd="0" presId="urn:microsoft.com/office/officeart/2005/8/layout/cycle8"/>
    <dgm:cxn modelId="{F3CC2642-56C2-4113-9803-52B1C4045135}" type="presParOf" srcId="{FB71E733-EB38-46B2-B0D7-852A5E6ED246}" destId="{7565F02D-2A28-441B-A926-B28B8D32F653}" srcOrd="14" destOrd="0" presId="urn:microsoft.com/office/officeart/2005/8/layout/cycle8"/>
    <dgm:cxn modelId="{D339D1A8-4733-40E2-B1F9-EF64B47B2A68}" type="presParOf" srcId="{FB71E733-EB38-46B2-B0D7-852A5E6ED246}" destId="{3924464F-F473-4266-98C5-A09F807477A3}" srcOrd="15" destOrd="0" presId="urn:microsoft.com/office/officeart/2005/8/layout/cycle8"/>
    <dgm:cxn modelId="{97153EED-5E3E-487F-BC47-AD8EBB2B95AB}" type="presParOf" srcId="{FB71E733-EB38-46B2-B0D7-852A5E6ED246}" destId="{5DBFC79E-72E4-450E-BFEA-08221DE9CEF9}" srcOrd="16" destOrd="0" presId="urn:microsoft.com/office/officeart/2005/8/layout/cycle8"/>
    <dgm:cxn modelId="{6748238D-70EC-484E-BC2B-8700B7A781FF}" type="presParOf" srcId="{FB71E733-EB38-46B2-B0D7-852A5E6ED246}" destId="{976785DF-59F0-4B85-87A4-8AB7847A565F}" srcOrd="17" destOrd="0" presId="urn:microsoft.com/office/officeart/2005/8/layout/cycle8"/>
    <dgm:cxn modelId="{3BD0584F-5C20-4D2D-8D78-5FB71653E155}" type="presParOf" srcId="{FB71E733-EB38-46B2-B0D7-852A5E6ED246}" destId="{A40098F1-9010-4AA2-A001-6B2510339CDE}" srcOrd="18" destOrd="0" presId="urn:microsoft.com/office/officeart/2005/8/layout/cycle8"/>
    <dgm:cxn modelId="{23429CEA-7C39-4818-B434-FE3244D6FAA2}" type="presParOf" srcId="{FB71E733-EB38-46B2-B0D7-852A5E6ED246}" destId="{11A0B281-66E9-49AF-AD72-E4D15D002FCC}" srcOrd="19" destOrd="0" presId="urn:microsoft.com/office/officeart/2005/8/layout/cycle8"/>
    <dgm:cxn modelId="{6D4D2087-1A5C-4DE0-A670-E097968C4913}" type="presParOf" srcId="{FB71E733-EB38-46B2-B0D7-852A5E6ED246}" destId="{3082BE20-FB16-4CD3-886A-6B23F8CB1099}" srcOrd="20" destOrd="0" presId="urn:microsoft.com/office/officeart/2005/8/layout/cycle8"/>
    <dgm:cxn modelId="{563CD6F2-8FAF-437B-9019-90C52FADC9A0}" type="presParOf" srcId="{FB71E733-EB38-46B2-B0D7-852A5E6ED246}" destId="{4DBF797C-F2C0-47B3-842C-16F72A6E0C6D}" srcOrd="21" destOrd="0" presId="urn:microsoft.com/office/officeart/2005/8/layout/cycle8"/>
    <dgm:cxn modelId="{CDA687CF-6F9D-4793-A33B-E304D14E7D7E}" type="presParOf" srcId="{FB71E733-EB38-46B2-B0D7-852A5E6ED246}" destId="{9F8ECABD-5B4E-4E89-9BC6-6A73406C0EED}" srcOrd="22" destOrd="0" presId="urn:microsoft.com/office/officeart/2005/8/layout/cycle8"/>
    <dgm:cxn modelId="{227C638C-01C9-492F-B52C-E94A6CB80888}" type="presParOf" srcId="{FB71E733-EB38-46B2-B0D7-852A5E6ED246}" destId="{CA0E4CF4-0E80-4EA6-A586-2FE0F13A4FA0}" srcOrd="23" destOrd="0" presId="urn:microsoft.com/office/officeart/2005/8/layout/cycle8"/>
    <dgm:cxn modelId="{74886AEF-DF91-4EBF-9CD0-49606CD21ACF}" type="presParOf" srcId="{FB71E733-EB38-46B2-B0D7-852A5E6ED246}" destId="{AAC6D00E-12E1-4E74-A9E6-9ADE933B3AA3}" srcOrd="24" destOrd="0" presId="urn:microsoft.com/office/officeart/2005/8/layout/cycle8"/>
    <dgm:cxn modelId="{7AA84E51-2D29-44C0-84A2-F9452095DA59}" type="presParOf" srcId="{FB71E733-EB38-46B2-B0D7-852A5E6ED246}" destId="{EEE2E1F4-F405-493E-97C1-CB3E22F55C42}" srcOrd="25" destOrd="0" presId="urn:microsoft.com/office/officeart/2005/8/layout/cycle8"/>
    <dgm:cxn modelId="{22B85ED0-6CA9-4E07-B39F-FFAA8A2DFF18}" type="presParOf" srcId="{FB71E733-EB38-46B2-B0D7-852A5E6ED246}" destId="{21224FA7-ADC5-40D1-B0BD-C9BB32EE27B4}" srcOrd="26" destOrd="0" presId="urn:microsoft.com/office/officeart/2005/8/layout/cycle8"/>
    <dgm:cxn modelId="{8F12F100-9C24-4A6E-885E-05A211416992}" type="presParOf" srcId="{FB71E733-EB38-46B2-B0D7-852A5E6ED246}" destId="{9BB6FD73-BB73-4067-9E3B-64B8977BBBD2}" srcOrd="27" destOrd="0" presId="urn:microsoft.com/office/officeart/2005/8/layout/cycle8"/>
    <dgm:cxn modelId="{62FA3C95-8171-47E0-A884-8DB94C1CE2E0}" type="presParOf" srcId="{FB71E733-EB38-46B2-B0D7-852A5E6ED246}" destId="{142489C9-4F09-41C7-97E6-0047FE4E3BC1}" srcOrd="28" destOrd="0" presId="urn:microsoft.com/office/officeart/2005/8/layout/cycle8"/>
    <dgm:cxn modelId="{C9E46462-5D82-4752-82F9-8C6F28EEF22E}" type="presParOf" srcId="{FB71E733-EB38-46B2-B0D7-852A5E6ED246}" destId="{26C86377-1B15-4932-8A8A-E2364F2BC9BD}" srcOrd="29" destOrd="0" presId="urn:microsoft.com/office/officeart/2005/8/layout/cycle8"/>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BD722B-B873-4BC2-93B9-4B067E733D9B}" type="doc">
      <dgm:prSet loTypeId="urn:microsoft.com/office/officeart/2005/8/layout/hierarchy4" loCatId="list" qsTypeId="urn:microsoft.com/office/officeart/2005/8/quickstyle/simple1" qsCatId="simple" csTypeId="urn:microsoft.com/office/officeart/2005/8/colors/accent2_2" csCatId="accent2" phldr="1"/>
      <dgm:spPr/>
      <dgm:t>
        <a:bodyPr/>
        <a:lstStyle/>
        <a:p>
          <a:endParaRPr lang="en-US"/>
        </a:p>
      </dgm:t>
    </dgm:pt>
    <dgm:pt modelId="{A23251C6-52BE-49CD-B8FD-99BA3290FF78}">
      <dgm:prSet phldrT="[Text]"/>
      <dgm:spPr/>
      <dgm:t>
        <a:bodyPr/>
        <a:lstStyle/>
        <a:p>
          <a:pPr algn="ctr"/>
          <a:r>
            <a:rPr lang="en-US" dirty="0" smtClean="0">
              <a:effectLst>
                <a:outerShdw blurRad="38100" dist="38100" dir="2700000" algn="tl">
                  <a:srgbClr val="000000">
                    <a:alpha val="43137"/>
                  </a:srgbClr>
                </a:outerShdw>
              </a:effectLst>
            </a:rPr>
            <a:t>UI</a:t>
          </a:r>
          <a:endParaRPr lang="en-US" dirty="0">
            <a:effectLst>
              <a:outerShdw blurRad="38100" dist="38100" dir="2700000" algn="tl">
                <a:srgbClr val="000000">
                  <a:alpha val="43137"/>
                </a:srgbClr>
              </a:outerShdw>
            </a:effectLst>
          </a:endParaRPr>
        </a:p>
      </dgm:t>
    </dgm:pt>
    <dgm:pt modelId="{1F95837E-B224-4730-B15D-B0F1BDC6BF51}" type="parTrans" cxnId="{13F8C2D2-D9D4-473D-9028-8F0766DA3719}">
      <dgm:prSet/>
      <dgm:spPr/>
      <dgm:t>
        <a:bodyPr/>
        <a:lstStyle/>
        <a:p>
          <a:pPr algn="l"/>
          <a:endParaRPr lang="en-US">
            <a:solidFill>
              <a:schemeClr val="bg2"/>
            </a:solidFill>
          </a:endParaRPr>
        </a:p>
      </dgm:t>
    </dgm:pt>
    <dgm:pt modelId="{443F54A1-2D4F-4B86-8472-A5545CD3AEF4}" type="sibTrans" cxnId="{13F8C2D2-D9D4-473D-9028-8F0766DA3719}">
      <dgm:prSet/>
      <dgm:spPr/>
      <dgm:t>
        <a:bodyPr/>
        <a:lstStyle/>
        <a:p>
          <a:pPr algn="l"/>
          <a:endParaRPr lang="en-US">
            <a:solidFill>
              <a:schemeClr val="bg2"/>
            </a:solidFill>
          </a:endParaRPr>
        </a:p>
      </dgm:t>
    </dgm:pt>
    <dgm:pt modelId="{4ABBA3DB-094B-4663-AA6A-9F59EA1CC5E4}">
      <dgm:prSet phldrT="[Text]"/>
      <dgm:spPr/>
      <dgm:t>
        <a:bodyPr/>
        <a:lstStyle/>
        <a:p>
          <a:pPr algn="ctr"/>
          <a:r>
            <a:rPr lang="en-US" dirty="0" smtClean="0">
              <a:effectLst>
                <a:outerShdw blurRad="38100" dist="38100" dir="2700000" algn="tl">
                  <a:srgbClr val="000000">
                    <a:alpha val="43137"/>
                  </a:srgbClr>
                </a:outerShdw>
              </a:effectLst>
            </a:rPr>
            <a:t>BL</a:t>
          </a:r>
          <a:endParaRPr lang="en-US" dirty="0">
            <a:effectLst>
              <a:outerShdw blurRad="38100" dist="38100" dir="2700000" algn="tl">
                <a:srgbClr val="000000">
                  <a:alpha val="43137"/>
                </a:srgbClr>
              </a:outerShdw>
            </a:effectLst>
          </a:endParaRPr>
        </a:p>
      </dgm:t>
    </dgm:pt>
    <dgm:pt modelId="{986DB99E-1B88-4A53-BD00-89FF1FB0C7D2}" type="parTrans" cxnId="{9843DD4B-13C4-4ACF-9A4F-78CDBEF6C20E}">
      <dgm:prSet/>
      <dgm:spPr/>
      <dgm:t>
        <a:bodyPr/>
        <a:lstStyle/>
        <a:p>
          <a:pPr algn="l"/>
          <a:endParaRPr lang="en-US">
            <a:solidFill>
              <a:schemeClr val="bg2"/>
            </a:solidFill>
          </a:endParaRPr>
        </a:p>
      </dgm:t>
    </dgm:pt>
    <dgm:pt modelId="{745D6700-9ECF-42CC-9AFC-160D94A7D61D}" type="sibTrans" cxnId="{9843DD4B-13C4-4ACF-9A4F-78CDBEF6C20E}">
      <dgm:prSet/>
      <dgm:spPr/>
      <dgm:t>
        <a:bodyPr/>
        <a:lstStyle/>
        <a:p>
          <a:pPr algn="l"/>
          <a:endParaRPr lang="en-US">
            <a:solidFill>
              <a:schemeClr val="bg2"/>
            </a:solidFill>
          </a:endParaRPr>
        </a:p>
      </dgm:t>
    </dgm:pt>
    <dgm:pt modelId="{1DD059FC-E1CD-4375-ACCC-219A99E9AD7B}">
      <dgm:prSet phldrT="[Text]"/>
      <dgm:spPr/>
      <dgm:t>
        <a:bodyPr/>
        <a:lstStyle/>
        <a:p>
          <a:pPr algn="ctr"/>
          <a:r>
            <a:rPr lang="en-US" dirty="0" smtClean="0">
              <a:effectLst>
                <a:outerShdw blurRad="38100" dist="38100" dir="2700000" algn="tl">
                  <a:srgbClr val="000000">
                    <a:alpha val="43137"/>
                  </a:srgbClr>
                </a:outerShdw>
              </a:effectLst>
            </a:rPr>
            <a:t>DAL</a:t>
          </a:r>
          <a:endParaRPr lang="en-US" dirty="0">
            <a:effectLst>
              <a:outerShdw blurRad="38100" dist="38100" dir="2700000" algn="tl">
                <a:srgbClr val="000000">
                  <a:alpha val="43137"/>
                </a:srgbClr>
              </a:outerShdw>
            </a:effectLst>
          </a:endParaRPr>
        </a:p>
      </dgm:t>
    </dgm:pt>
    <dgm:pt modelId="{847FD9A5-3A84-4A66-8B2B-9A093991D6DA}" type="parTrans" cxnId="{470135D8-8EC2-4EB2-A53F-8749D35DE53D}">
      <dgm:prSet/>
      <dgm:spPr/>
      <dgm:t>
        <a:bodyPr/>
        <a:lstStyle/>
        <a:p>
          <a:pPr algn="l"/>
          <a:endParaRPr lang="en-US">
            <a:solidFill>
              <a:schemeClr val="bg2"/>
            </a:solidFill>
          </a:endParaRPr>
        </a:p>
      </dgm:t>
    </dgm:pt>
    <dgm:pt modelId="{C9AFD006-6BD5-426E-993C-6B98105F1266}" type="sibTrans" cxnId="{470135D8-8EC2-4EB2-A53F-8749D35DE53D}">
      <dgm:prSet/>
      <dgm:spPr/>
      <dgm:t>
        <a:bodyPr/>
        <a:lstStyle/>
        <a:p>
          <a:pPr algn="l"/>
          <a:endParaRPr lang="en-US">
            <a:solidFill>
              <a:schemeClr val="bg2"/>
            </a:solidFill>
          </a:endParaRPr>
        </a:p>
      </dgm:t>
    </dgm:pt>
    <dgm:pt modelId="{589D5A55-2785-4EA9-97C5-73B7810EF30C}">
      <dgm:prSet phldrT="[Text]"/>
      <dgm:spPr/>
      <dgm:t>
        <a:bodyPr/>
        <a:lstStyle/>
        <a:p>
          <a:pPr algn="ctr"/>
          <a:r>
            <a:rPr lang="en-US" dirty="0" smtClean="0">
              <a:effectLst>
                <a:outerShdw blurRad="38100" dist="38100" dir="2700000" algn="tl">
                  <a:srgbClr val="000000">
                    <a:alpha val="43137"/>
                  </a:srgbClr>
                </a:outerShdw>
              </a:effectLst>
            </a:rPr>
            <a:t>Facade</a:t>
          </a:r>
          <a:endParaRPr lang="en-US" dirty="0">
            <a:effectLst>
              <a:outerShdw blurRad="38100" dist="38100" dir="2700000" algn="tl">
                <a:srgbClr val="000000">
                  <a:alpha val="43137"/>
                </a:srgbClr>
              </a:outerShdw>
            </a:effectLst>
          </a:endParaRPr>
        </a:p>
      </dgm:t>
    </dgm:pt>
    <dgm:pt modelId="{23DDF66E-73F6-438D-A141-BC28E45885CC}" type="parTrans" cxnId="{21D515A1-4B9F-4BC1-83DC-FE891FA3BEDB}">
      <dgm:prSet/>
      <dgm:spPr/>
      <dgm:t>
        <a:bodyPr/>
        <a:lstStyle/>
        <a:p>
          <a:endParaRPr lang="en-US"/>
        </a:p>
      </dgm:t>
    </dgm:pt>
    <dgm:pt modelId="{A9BF14EF-CBBA-4B34-8F5C-AB3F66AC45E3}" type="sibTrans" cxnId="{21D515A1-4B9F-4BC1-83DC-FE891FA3BEDB}">
      <dgm:prSet/>
      <dgm:spPr/>
      <dgm:t>
        <a:bodyPr/>
        <a:lstStyle/>
        <a:p>
          <a:endParaRPr lang="en-US"/>
        </a:p>
      </dgm:t>
    </dgm:pt>
    <dgm:pt modelId="{33435730-5ADE-4D46-A25B-36AE1F19BC0C}" type="pres">
      <dgm:prSet presAssocID="{7FBD722B-B873-4BC2-93B9-4B067E733D9B}" presName="Name0" presStyleCnt="0">
        <dgm:presLayoutVars>
          <dgm:chPref val="1"/>
          <dgm:dir/>
          <dgm:animOne val="branch"/>
          <dgm:animLvl val="lvl"/>
          <dgm:resizeHandles/>
        </dgm:presLayoutVars>
      </dgm:prSet>
      <dgm:spPr/>
      <dgm:t>
        <a:bodyPr/>
        <a:lstStyle/>
        <a:p>
          <a:endParaRPr lang="en-US"/>
        </a:p>
      </dgm:t>
    </dgm:pt>
    <dgm:pt modelId="{D487AE45-7C60-4B0C-B5AB-FC241E405DA7}" type="pres">
      <dgm:prSet presAssocID="{A23251C6-52BE-49CD-B8FD-99BA3290FF78}" presName="vertOne" presStyleCnt="0"/>
      <dgm:spPr/>
      <dgm:t>
        <a:bodyPr/>
        <a:lstStyle/>
        <a:p>
          <a:endParaRPr lang="en-US"/>
        </a:p>
      </dgm:t>
    </dgm:pt>
    <dgm:pt modelId="{C8FBB27E-FF29-46DC-B761-74ADEE257588}" type="pres">
      <dgm:prSet presAssocID="{A23251C6-52BE-49CD-B8FD-99BA3290FF78}" presName="txOne" presStyleLbl="node0" presStyleIdx="0" presStyleCnt="1" custLinFactNeighborY="22438">
        <dgm:presLayoutVars>
          <dgm:chPref val="3"/>
        </dgm:presLayoutVars>
      </dgm:prSet>
      <dgm:spPr/>
      <dgm:t>
        <a:bodyPr/>
        <a:lstStyle/>
        <a:p>
          <a:endParaRPr lang="en-US"/>
        </a:p>
      </dgm:t>
    </dgm:pt>
    <dgm:pt modelId="{E016997E-80B8-4BE4-AD5A-3F2504372883}" type="pres">
      <dgm:prSet presAssocID="{A23251C6-52BE-49CD-B8FD-99BA3290FF78}" presName="parTransOne" presStyleCnt="0"/>
      <dgm:spPr/>
      <dgm:t>
        <a:bodyPr/>
        <a:lstStyle/>
        <a:p>
          <a:endParaRPr lang="en-US"/>
        </a:p>
      </dgm:t>
    </dgm:pt>
    <dgm:pt modelId="{5932F3BA-C8A4-4760-9F77-7046BCA39C2B}" type="pres">
      <dgm:prSet presAssocID="{A23251C6-52BE-49CD-B8FD-99BA3290FF78}" presName="horzOne" presStyleCnt="0"/>
      <dgm:spPr/>
      <dgm:t>
        <a:bodyPr/>
        <a:lstStyle/>
        <a:p>
          <a:endParaRPr lang="en-US"/>
        </a:p>
      </dgm:t>
    </dgm:pt>
    <dgm:pt modelId="{845788CA-FF62-4263-9A8E-EFCA74265036}" type="pres">
      <dgm:prSet presAssocID="{589D5A55-2785-4EA9-97C5-73B7810EF30C}" presName="vertTwo" presStyleCnt="0"/>
      <dgm:spPr/>
      <dgm:t>
        <a:bodyPr/>
        <a:lstStyle/>
        <a:p>
          <a:endParaRPr lang="en-US"/>
        </a:p>
      </dgm:t>
    </dgm:pt>
    <dgm:pt modelId="{9533F330-315E-47B0-BE31-3DB9000A9B81}" type="pres">
      <dgm:prSet presAssocID="{589D5A55-2785-4EA9-97C5-73B7810EF30C}" presName="txTwo" presStyleLbl="node2" presStyleIdx="0" presStyleCnt="1">
        <dgm:presLayoutVars>
          <dgm:chPref val="3"/>
        </dgm:presLayoutVars>
      </dgm:prSet>
      <dgm:spPr/>
      <dgm:t>
        <a:bodyPr/>
        <a:lstStyle/>
        <a:p>
          <a:endParaRPr lang="en-US"/>
        </a:p>
      </dgm:t>
    </dgm:pt>
    <dgm:pt modelId="{25D356AC-84CA-4612-9262-71B727D96EFE}" type="pres">
      <dgm:prSet presAssocID="{589D5A55-2785-4EA9-97C5-73B7810EF30C}" presName="parTransTwo" presStyleCnt="0"/>
      <dgm:spPr/>
      <dgm:t>
        <a:bodyPr/>
        <a:lstStyle/>
        <a:p>
          <a:endParaRPr lang="en-US"/>
        </a:p>
      </dgm:t>
    </dgm:pt>
    <dgm:pt modelId="{345E4FAF-08A6-49FB-93F6-9830230B4157}" type="pres">
      <dgm:prSet presAssocID="{589D5A55-2785-4EA9-97C5-73B7810EF30C}" presName="horzTwo" presStyleCnt="0"/>
      <dgm:spPr/>
      <dgm:t>
        <a:bodyPr/>
        <a:lstStyle/>
        <a:p>
          <a:endParaRPr lang="en-US"/>
        </a:p>
      </dgm:t>
    </dgm:pt>
    <dgm:pt modelId="{2A3F44C2-5E95-49EA-B3EE-1CFB34EF2BF6}" type="pres">
      <dgm:prSet presAssocID="{4ABBA3DB-094B-4663-AA6A-9F59EA1CC5E4}" presName="vertThree" presStyleCnt="0"/>
      <dgm:spPr/>
    </dgm:pt>
    <dgm:pt modelId="{BA18C4BB-EC21-4D03-9D68-9F9B62BAE78E}" type="pres">
      <dgm:prSet presAssocID="{4ABBA3DB-094B-4663-AA6A-9F59EA1CC5E4}" presName="txThree" presStyleLbl="node3" presStyleIdx="0" presStyleCnt="1">
        <dgm:presLayoutVars>
          <dgm:chPref val="3"/>
        </dgm:presLayoutVars>
      </dgm:prSet>
      <dgm:spPr/>
      <dgm:t>
        <a:bodyPr/>
        <a:lstStyle/>
        <a:p>
          <a:endParaRPr lang="en-US"/>
        </a:p>
      </dgm:t>
    </dgm:pt>
    <dgm:pt modelId="{B3E39405-70AD-4DC3-9702-236B676C427B}" type="pres">
      <dgm:prSet presAssocID="{4ABBA3DB-094B-4663-AA6A-9F59EA1CC5E4}" presName="parTransThree" presStyleCnt="0"/>
      <dgm:spPr/>
    </dgm:pt>
    <dgm:pt modelId="{78F1CD3D-1227-410B-B61F-39D6C5445032}" type="pres">
      <dgm:prSet presAssocID="{4ABBA3DB-094B-4663-AA6A-9F59EA1CC5E4}" presName="horzThree" presStyleCnt="0"/>
      <dgm:spPr/>
    </dgm:pt>
    <dgm:pt modelId="{26CC9AD3-4FB1-43E5-B674-811A52374B6F}" type="pres">
      <dgm:prSet presAssocID="{1DD059FC-E1CD-4375-ACCC-219A99E9AD7B}" presName="vertFour" presStyleCnt="0">
        <dgm:presLayoutVars>
          <dgm:chPref val="3"/>
        </dgm:presLayoutVars>
      </dgm:prSet>
      <dgm:spPr/>
      <dgm:t>
        <a:bodyPr/>
        <a:lstStyle/>
        <a:p>
          <a:endParaRPr lang="en-US"/>
        </a:p>
      </dgm:t>
    </dgm:pt>
    <dgm:pt modelId="{BC48A58F-E8AB-4EFB-8471-C27AB8E8CBAF}" type="pres">
      <dgm:prSet presAssocID="{1DD059FC-E1CD-4375-ACCC-219A99E9AD7B}" presName="txFour" presStyleLbl="node4" presStyleIdx="0" presStyleCnt="1">
        <dgm:presLayoutVars>
          <dgm:chPref val="3"/>
        </dgm:presLayoutVars>
      </dgm:prSet>
      <dgm:spPr/>
      <dgm:t>
        <a:bodyPr/>
        <a:lstStyle/>
        <a:p>
          <a:endParaRPr lang="en-US"/>
        </a:p>
      </dgm:t>
    </dgm:pt>
    <dgm:pt modelId="{D388D8CB-3F19-4327-80AF-39684F654CE0}" type="pres">
      <dgm:prSet presAssocID="{1DD059FC-E1CD-4375-ACCC-219A99E9AD7B}" presName="horzFour" presStyleCnt="0"/>
      <dgm:spPr/>
      <dgm:t>
        <a:bodyPr/>
        <a:lstStyle/>
        <a:p>
          <a:endParaRPr lang="en-US"/>
        </a:p>
      </dgm:t>
    </dgm:pt>
  </dgm:ptLst>
  <dgm:cxnLst>
    <dgm:cxn modelId="{470135D8-8EC2-4EB2-A53F-8749D35DE53D}" srcId="{4ABBA3DB-094B-4663-AA6A-9F59EA1CC5E4}" destId="{1DD059FC-E1CD-4375-ACCC-219A99E9AD7B}" srcOrd="0" destOrd="0" parTransId="{847FD9A5-3A84-4A66-8B2B-9A093991D6DA}" sibTransId="{C9AFD006-6BD5-426E-993C-6B98105F1266}"/>
    <dgm:cxn modelId="{32A0750F-2BCC-4D85-B91A-38C2117236AF}" type="presOf" srcId="{589D5A55-2785-4EA9-97C5-73B7810EF30C}" destId="{9533F330-315E-47B0-BE31-3DB9000A9B81}" srcOrd="0" destOrd="0" presId="urn:microsoft.com/office/officeart/2005/8/layout/hierarchy4"/>
    <dgm:cxn modelId="{5A483A42-1E41-4D7E-9402-24A921C12CB5}" type="presOf" srcId="{A23251C6-52BE-49CD-B8FD-99BA3290FF78}" destId="{C8FBB27E-FF29-46DC-B761-74ADEE257588}" srcOrd="0" destOrd="0" presId="urn:microsoft.com/office/officeart/2005/8/layout/hierarchy4"/>
    <dgm:cxn modelId="{9843DD4B-13C4-4ACF-9A4F-78CDBEF6C20E}" srcId="{589D5A55-2785-4EA9-97C5-73B7810EF30C}" destId="{4ABBA3DB-094B-4663-AA6A-9F59EA1CC5E4}" srcOrd="0" destOrd="0" parTransId="{986DB99E-1B88-4A53-BD00-89FF1FB0C7D2}" sibTransId="{745D6700-9ECF-42CC-9AFC-160D94A7D61D}"/>
    <dgm:cxn modelId="{13F8C2D2-D9D4-473D-9028-8F0766DA3719}" srcId="{7FBD722B-B873-4BC2-93B9-4B067E733D9B}" destId="{A23251C6-52BE-49CD-B8FD-99BA3290FF78}" srcOrd="0" destOrd="0" parTransId="{1F95837E-B224-4730-B15D-B0F1BDC6BF51}" sibTransId="{443F54A1-2D4F-4B86-8472-A5545CD3AEF4}"/>
    <dgm:cxn modelId="{7D33ABB3-1817-4E40-B0AB-219D0DB52DAF}" type="presOf" srcId="{4ABBA3DB-094B-4663-AA6A-9F59EA1CC5E4}" destId="{BA18C4BB-EC21-4D03-9D68-9F9B62BAE78E}" srcOrd="0" destOrd="0" presId="urn:microsoft.com/office/officeart/2005/8/layout/hierarchy4"/>
    <dgm:cxn modelId="{21D515A1-4B9F-4BC1-83DC-FE891FA3BEDB}" srcId="{A23251C6-52BE-49CD-B8FD-99BA3290FF78}" destId="{589D5A55-2785-4EA9-97C5-73B7810EF30C}" srcOrd="0" destOrd="0" parTransId="{23DDF66E-73F6-438D-A141-BC28E45885CC}" sibTransId="{A9BF14EF-CBBA-4B34-8F5C-AB3F66AC45E3}"/>
    <dgm:cxn modelId="{D98F499A-9449-4715-BD7E-1AABA2F9F741}" type="presOf" srcId="{1DD059FC-E1CD-4375-ACCC-219A99E9AD7B}" destId="{BC48A58F-E8AB-4EFB-8471-C27AB8E8CBAF}" srcOrd="0" destOrd="0" presId="urn:microsoft.com/office/officeart/2005/8/layout/hierarchy4"/>
    <dgm:cxn modelId="{AB37BD5D-C95E-4F53-BC99-9A902FB6B66A}" type="presOf" srcId="{7FBD722B-B873-4BC2-93B9-4B067E733D9B}" destId="{33435730-5ADE-4D46-A25B-36AE1F19BC0C}" srcOrd="0" destOrd="0" presId="urn:microsoft.com/office/officeart/2005/8/layout/hierarchy4"/>
    <dgm:cxn modelId="{6A7CF18C-2DBE-4189-A1DF-1E0EEA7E4FFC}" type="presParOf" srcId="{33435730-5ADE-4D46-A25B-36AE1F19BC0C}" destId="{D487AE45-7C60-4B0C-B5AB-FC241E405DA7}" srcOrd="0" destOrd="0" presId="urn:microsoft.com/office/officeart/2005/8/layout/hierarchy4"/>
    <dgm:cxn modelId="{E69C5919-D52F-42C7-ADAD-7B750B36CE3B}" type="presParOf" srcId="{D487AE45-7C60-4B0C-B5AB-FC241E405DA7}" destId="{C8FBB27E-FF29-46DC-B761-74ADEE257588}" srcOrd="0" destOrd="0" presId="urn:microsoft.com/office/officeart/2005/8/layout/hierarchy4"/>
    <dgm:cxn modelId="{CA0075B3-E2B9-468B-947E-11303CD525A2}" type="presParOf" srcId="{D487AE45-7C60-4B0C-B5AB-FC241E405DA7}" destId="{E016997E-80B8-4BE4-AD5A-3F2504372883}" srcOrd="1" destOrd="0" presId="urn:microsoft.com/office/officeart/2005/8/layout/hierarchy4"/>
    <dgm:cxn modelId="{0BD58A76-48DF-4196-BD60-1298ADC91608}" type="presParOf" srcId="{D487AE45-7C60-4B0C-B5AB-FC241E405DA7}" destId="{5932F3BA-C8A4-4760-9F77-7046BCA39C2B}" srcOrd="2" destOrd="0" presId="urn:microsoft.com/office/officeart/2005/8/layout/hierarchy4"/>
    <dgm:cxn modelId="{CDCC1A99-ED4D-4D36-994E-657C2DDAFDE5}" type="presParOf" srcId="{5932F3BA-C8A4-4760-9F77-7046BCA39C2B}" destId="{845788CA-FF62-4263-9A8E-EFCA74265036}" srcOrd="0" destOrd="0" presId="urn:microsoft.com/office/officeart/2005/8/layout/hierarchy4"/>
    <dgm:cxn modelId="{3B68ABA2-BF77-4361-8F43-4A91973C4322}" type="presParOf" srcId="{845788CA-FF62-4263-9A8E-EFCA74265036}" destId="{9533F330-315E-47B0-BE31-3DB9000A9B81}" srcOrd="0" destOrd="0" presId="urn:microsoft.com/office/officeart/2005/8/layout/hierarchy4"/>
    <dgm:cxn modelId="{CC1ED4FA-0AF7-4E3E-AF74-BE76D5522987}" type="presParOf" srcId="{845788CA-FF62-4263-9A8E-EFCA74265036}" destId="{25D356AC-84CA-4612-9262-71B727D96EFE}" srcOrd="1" destOrd="0" presId="urn:microsoft.com/office/officeart/2005/8/layout/hierarchy4"/>
    <dgm:cxn modelId="{45F40B40-5DDF-406E-A570-47E8307A566A}" type="presParOf" srcId="{845788CA-FF62-4263-9A8E-EFCA74265036}" destId="{345E4FAF-08A6-49FB-93F6-9830230B4157}" srcOrd="2" destOrd="0" presId="urn:microsoft.com/office/officeart/2005/8/layout/hierarchy4"/>
    <dgm:cxn modelId="{F647F023-5C1D-4FDB-82BB-25D9FCF7FBBA}" type="presParOf" srcId="{345E4FAF-08A6-49FB-93F6-9830230B4157}" destId="{2A3F44C2-5E95-49EA-B3EE-1CFB34EF2BF6}" srcOrd="0" destOrd="0" presId="urn:microsoft.com/office/officeart/2005/8/layout/hierarchy4"/>
    <dgm:cxn modelId="{8F671C9E-F609-4846-8CB7-F93EC8A09AFE}" type="presParOf" srcId="{2A3F44C2-5E95-49EA-B3EE-1CFB34EF2BF6}" destId="{BA18C4BB-EC21-4D03-9D68-9F9B62BAE78E}" srcOrd="0" destOrd="0" presId="urn:microsoft.com/office/officeart/2005/8/layout/hierarchy4"/>
    <dgm:cxn modelId="{AA512682-8B03-4F15-967E-C33E3514FF5F}" type="presParOf" srcId="{2A3F44C2-5E95-49EA-B3EE-1CFB34EF2BF6}" destId="{B3E39405-70AD-4DC3-9702-236B676C427B}" srcOrd="1" destOrd="0" presId="urn:microsoft.com/office/officeart/2005/8/layout/hierarchy4"/>
    <dgm:cxn modelId="{71A9592D-47BA-489D-ADDE-9E4E6C61D027}" type="presParOf" srcId="{2A3F44C2-5E95-49EA-B3EE-1CFB34EF2BF6}" destId="{78F1CD3D-1227-410B-B61F-39D6C5445032}" srcOrd="2" destOrd="0" presId="urn:microsoft.com/office/officeart/2005/8/layout/hierarchy4"/>
    <dgm:cxn modelId="{8F449DB1-93EE-486A-B6F4-C7497FA2FAFB}" type="presParOf" srcId="{78F1CD3D-1227-410B-B61F-39D6C5445032}" destId="{26CC9AD3-4FB1-43E5-B674-811A52374B6F}" srcOrd="0" destOrd="0" presId="urn:microsoft.com/office/officeart/2005/8/layout/hierarchy4"/>
    <dgm:cxn modelId="{2B2D3C15-699B-4A26-99BF-CE2E7A3B7B7B}" type="presParOf" srcId="{26CC9AD3-4FB1-43E5-B674-811A52374B6F}" destId="{BC48A58F-E8AB-4EFB-8471-C27AB8E8CBAF}" srcOrd="0" destOrd="0" presId="urn:microsoft.com/office/officeart/2005/8/layout/hierarchy4"/>
    <dgm:cxn modelId="{41F910E6-71FD-4BE3-B025-B9303317A900}" type="presParOf" srcId="{26CC9AD3-4FB1-43E5-B674-811A52374B6F}" destId="{D388D8CB-3F19-4327-80AF-39684F654CE0}" srcOrd="1" destOrd="0" presId="urn:microsoft.com/office/officeart/2005/8/layout/hierarchy4"/>
  </dgm:cxnLst>
  <dgm:bg>
    <a:solidFill>
      <a:schemeClr val="accent2"/>
    </a:solid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BD722B-B873-4BC2-93B9-4B067E733D9B}" type="doc">
      <dgm:prSet loTypeId="urn:microsoft.com/office/officeart/2005/8/layout/hierarchy4" loCatId="list" qsTypeId="urn:microsoft.com/office/officeart/2005/8/quickstyle/simple1" qsCatId="simple" csTypeId="urn:microsoft.com/office/officeart/2005/8/colors/accent2_2" csCatId="accent2" phldr="1"/>
      <dgm:spPr/>
      <dgm:t>
        <a:bodyPr/>
        <a:lstStyle/>
        <a:p>
          <a:endParaRPr lang="en-US"/>
        </a:p>
      </dgm:t>
    </dgm:pt>
    <dgm:pt modelId="{A23251C6-52BE-49CD-B8FD-99BA3290FF78}">
      <dgm:prSet phldrT="[Text]"/>
      <dgm:spPr/>
      <dgm:t>
        <a:bodyPr/>
        <a:lstStyle/>
        <a:p>
          <a:pPr algn="ctr"/>
          <a:r>
            <a:rPr lang="en-US" dirty="0" smtClean="0">
              <a:effectLst>
                <a:outerShdw blurRad="38100" dist="38100" dir="2700000" algn="tl">
                  <a:srgbClr val="000000">
                    <a:alpha val="43137"/>
                  </a:srgbClr>
                </a:outerShdw>
              </a:effectLst>
            </a:rPr>
            <a:t>Input from User</a:t>
          </a:r>
          <a:endParaRPr lang="en-US" dirty="0">
            <a:effectLst>
              <a:outerShdw blurRad="38100" dist="38100" dir="2700000" algn="tl">
                <a:srgbClr val="000000">
                  <a:alpha val="43137"/>
                </a:srgbClr>
              </a:outerShdw>
            </a:effectLst>
          </a:endParaRPr>
        </a:p>
      </dgm:t>
    </dgm:pt>
    <dgm:pt modelId="{1F95837E-B224-4730-B15D-B0F1BDC6BF51}" type="parTrans" cxnId="{13F8C2D2-D9D4-473D-9028-8F0766DA3719}">
      <dgm:prSet/>
      <dgm:spPr/>
      <dgm:t>
        <a:bodyPr/>
        <a:lstStyle/>
        <a:p>
          <a:pPr algn="l"/>
          <a:endParaRPr lang="en-US">
            <a:solidFill>
              <a:schemeClr val="bg2"/>
            </a:solidFill>
          </a:endParaRPr>
        </a:p>
      </dgm:t>
    </dgm:pt>
    <dgm:pt modelId="{443F54A1-2D4F-4B86-8472-A5545CD3AEF4}" type="sibTrans" cxnId="{13F8C2D2-D9D4-473D-9028-8F0766DA3719}">
      <dgm:prSet/>
      <dgm:spPr/>
      <dgm:t>
        <a:bodyPr/>
        <a:lstStyle/>
        <a:p>
          <a:pPr algn="l"/>
          <a:endParaRPr lang="en-US">
            <a:solidFill>
              <a:schemeClr val="bg2"/>
            </a:solidFill>
          </a:endParaRPr>
        </a:p>
      </dgm:t>
    </dgm:pt>
    <dgm:pt modelId="{4ABBA3DB-094B-4663-AA6A-9F59EA1CC5E4}">
      <dgm:prSet phldrT="[Text]"/>
      <dgm:spPr/>
      <dgm:t>
        <a:bodyPr/>
        <a:lstStyle/>
        <a:p>
          <a:pPr algn="ctr"/>
          <a:r>
            <a:rPr lang="en-US" dirty="0" smtClean="0">
              <a:effectLst>
                <a:outerShdw blurRad="38100" dist="38100" dir="2700000" algn="tl">
                  <a:srgbClr val="000000">
                    <a:alpha val="43137"/>
                  </a:srgbClr>
                </a:outerShdw>
              </a:effectLst>
            </a:rPr>
            <a:t>Rules</a:t>
          </a:r>
          <a:endParaRPr lang="en-US" dirty="0">
            <a:effectLst>
              <a:outerShdw blurRad="38100" dist="38100" dir="2700000" algn="tl">
                <a:srgbClr val="000000">
                  <a:alpha val="43137"/>
                </a:srgbClr>
              </a:outerShdw>
            </a:effectLst>
          </a:endParaRPr>
        </a:p>
      </dgm:t>
    </dgm:pt>
    <dgm:pt modelId="{986DB99E-1B88-4A53-BD00-89FF1FB0C7D2}" type="parTrans" cxnId="{9843DD4B-13C4-4ACF-9A4F-78CDBEF6C20E}">
      <dgm:prSet/>
      <dgm:spPr/>
      <dgm:t>
        <a:bodyPr/>
        <a:lstStyle/>
        <a:p>
          <a:pPr algn="l"/>
          <a:endParaRPr lang="en-US">
            <a:solidFill>
              <a:schemeClr val="bg2"/>
            </a:solidFill>
          </a:endParaRPr>
        </a:p>
      </dgm:t>
    </dgm:pt>
    <dgm:pt modelId="{745D6700-9ECF-42CC-9AFC-160D94A7D61D}" type="sibTrans" cxnId="{9843DD4B-13C4-4ACF-9A4F-78CDBEF6C20E}">
      <dgm:prSet/>
      <dgm:spPr/>
      <dgm:t>
        <a:bodyPr/>
        <a:lstStyle/>
        <a:p>
          <a:pPr algn="l"/>
          <a:endParaRPr lang="en-US">
            <a:solidFill>
              <a:schemeClr val="bg2"/>
            </a:solidFill>
          </a:endParaRPr>
        </a:p>
      </dgm:t>
    </dgm:pt>
    <dgm:pt modelId="{1DD059FC-E1CD-4375-ACCC-219A99E9AD7B}">
      <dgm:prSet phldrT="[Text]"/>
      <dgm:spPr/>
      <dgm:t>
        <a:bodyPr/>
        <a:lstStyle/>
        <a:p>
          <a:pPr algn="ctr"/>
          <a:r>
            <a:rPr lang="en-US" dirty="0" smtClean="0">
              <a:effectLst>
                <a:outerShdw blurRad="38100" dist="38100" dir="2700000" algn="tl">
                  <a:srgbClr val="000000">
                    <a:alpha val="43137"/>
                  </a:srgbClr>
                </a:outerShdw>
              </a:effectLst>
            </a:rPr>
            <a:t>Persistence</a:t>
          </a:r>
          <a:endParaRPr lang="en-US" dirty="0">
            <a:effectLst>
              <a:outerShdw blurRad="38100" dist="38100" dir="2700000" algn="tl">
                <a:srgbClr val="000000">
                  <a:alpha val="43137"/>
                </a:srgbClr>
              </a:outerShdw>
            </a:effectLst>
          </a:endParaRPr>
        </a:p>
      </dgm:t>
    </dgm:pt>
    <dgm:pt modelId="{847FD9A5-3A84-4A66-8B2B-9A093991D6DA}" type="parTrans" cxnId="{470135D8-8EC2-4EB2-A53F-8749D35DE53D}">
      <dgm:prSet/>
      <dgm:spPr/>
      <dgm:t>
        <a:bodyPr/>
        <a:lstStyle/>
        <a:p>
          <a:pPr algn="l"/>
          <a:endParaRPr lang="en-US">
            <a:solidFill>
              <a:schemeClr val="bg2"/>
            </a:solidFill>
          </a:endParaRPr>
        </a:p>
      </dgm:t>
    </dgm:pt>
    <dgm:pt modelId="{C9AFD006-6BD5-426E-993C-6B98105F1266}" type="sibTrans" cxnId="{470135D8-8EC2-4EB2-A53F-8749D35DE53D}">
      <dgm:prSet/>
      <dgm:spPr/>
      <dgm:t>
        <a:bodyPr/>
        <a:lstStyle/>
        <a:p>
          <a:pPr algn="l"/>
          <a:endParaRPr lang="en-US">
            <a:solidFill>
              <a:schemeClr val="bg2"/>
            </a:solidFill>
          </a:endParaRPr>
        </a:p>
      </dgm:t>
    </dgm:pt>
    <dgm:pt modelId="{589D5A55-2785-4EA9-97C5-73B7810EF30C}">
      <dgm:prSet phldrT="[Text]"/>
      <dgm:spPr/>
      <dgm:t>
        <a:bodyPr/>
        <a:lstStyle/>
        <a:p>
          <a:pPr algn="ctr"/>
          <a:r>
            <a:rPr lang="en-US" dirty="0" smtClean="0">
              <a:effectLst>
                <a:outerShdw blurRad="38100" dist="38100" dir="2700000" algn="tl">
                  <a:srgbClr val="000000">
                    <a:alpha val="43137"/>
                  </a:srgbClr>
                </a:outerShdw>
              </a:effectLst>
            </a:rPr>
            <a:t>Validation</a:t>
          </a:r>
          <a:endParaRPr lang="en-US" dirty="0">
            <a:effectLst>
              <a:outerShdw blurRad="38100" dist="38100" dir="2700000" algn="tl">
                <a:srgbClr val="000000">
                  <a:alpha val="43137"/>
                </a:srgbClr>
              </a:outerShdw>
            </a:effectLst>
          </a:endParaRPr>
        </a:p>
      </dgm:t>
    </dgm:pt>
    <dgm:pt modelId="{23DDF66E-73F6-438D-A141-BC28E45885CC}" type="parTrans" cxnId="{21D515A1-4B9F-4BC1-83DC-FE891FA3BEDB}">
      <dgm:prSet/>
      <dgm:spPr/>
      <dgm:t>
        <a:bodyPr/>
        <a:lstStyle/>
        <a:p>
          <a:endParaRPr lang="en-US"/>
        </a:p>
      </dgm:t>
    </dgm:pt>
    <dgm:pt modelId="{A9BF14EF-CBBA-4B34-8F5C-AB3F66AC45E3}" type="sibTrans" cxnId="{21D515A1-4B9F-4BC1-83DC-FE891FA3BEDB}">
      <dgm:prSet/>
      <dgm:spPr/>
      <dgm:t>
        <a:bodyPr/>
        <a:lstStyle/>
        <a:p>
          <a:endParaRPr lang="en-US"/>
        </a:p>
      </dgm:t>
    </dgm:pt>
    <dgm:pt modelId="{33435730-5ADE-4D46-A25B-36AE1F19BC0C}" type="pres">
      <dgm:prSet presAssocID="{7FBD722B-B873-4BC2-93B9-4B067E733D9B}" presName="Name0" presStyleCnt="0">
        <dgm:presLayoutVars>
          <dgm:chPref val="1"/>
          <dgm:dir/>
          <dgm:animOne val="branch"/>
          <dgm:animLvl val="lvl"/>
          <dgm:resizeHandles/>
        </dgm:presLayoutVars>
      </dgm:prSet>
      <dgm:spPr/>
      <dgm:t>
        <a:bodyPr/>
        <a:lstStyle/>
        <a:p>
          <a:endParaRPr lang="en-US"/>
        </a:p>
      </dgm:t>
    </dgm:pt>
    <dgm:pt modelId="{D487AE45-7C60-4B0C-B5AB-FC241E405DA7}" type="pres">
      <dgm:prSet presAssocID="{A23251C6-52BE-49CD-B8FD-99BA3290FF78}" presName="vertOne" presStyleCnt="0"/>
      <dgm:spPr/>
      <dgm:t>
        <a:bodyPr/>
        <a:lstStyle/>
        <a:p>
          <a:endParaRPr lang="en-US"/>
        </a:p>
      </dgm:t>
    </dgm:pt>
    <dgm:pt modelId="{C8FBB27E-FF29-46DC-B761-74ADEE257588}" type="pres">
      <dgm:prSet presAssocID="{A23251C6-52BE-49CD-B8FD-99BA3290FF78}" presName="txOne" presStyleLbl="node0" presStyleIdx="0" presStyleCnt="1" custLinFactNeighborY="22438">
        <dgm:presLayoutVars>
          <dgm:chPref val="3"/>
        </dgm:presLayoutVars>
      </dgm:prSet>
      <dgm:spPr/>
      <dgm:t>
        <a:bodyPr/>
        <a:lstStyle/>
        <a:p>
          <a:endParaRPr lang="en-US"/>
        </a:p>
      </dgm:t>
    </dgm:pt>
    <dgm:pt modelId="{E016997E-80B8-4BE4-AD5A-3F2504372883}" type="pres">
      <dgm:prSet presAssocID="{A23251C6-52BE-49CD-B8FD-99BA3290FF78}" presName="parTransOne" presStyleCnt="0"/>
      <dgm:spPr/>
      <dgm:t>
        <a:bodyPr/>
        <a:lstStyle/>
        <a:p>
          <a:endParaRPr lang="en-US"/>
        </a:p>
      </dgm:t>
    </dgm:pt>
    <dgm:pt modelId="{5932F3BA-C8A4-4760-9F77-7046BCA39C2B}" type="pres">
      <dgm:prSet presAssocID="{A23251C6-52BE-49CD-B8FD-99BA3290FF78}" presName="horzOne" presStyleCnt="0"/>
      <dgm:spPr/>
      <dgm:t>
        <a:bodyPr/>
        <a:lstStyle/>
        <a:p>
          <a:endParaRPr lang="en-US"/>
        </a:p>
      </dgm:t>
    </dgm:pt>
    <dgm:pt modelId="{845788CA-FF62-4263-9A8E-EFCA74265036}" type="pres">
      <dgm:prSet presAssocID="{589D5A55-2785-4EA9-97C5-73B7810EF30C}" presName="vertTwo" presStyleCnt="0"/>
      <dgm:spPr/>
      <dgm:t>
        <a:bodyPr/>
        <a:lstStyle/>
        <a:p>
          <a:endParaRPr lang="en-US"/>
        </a:p>
      </dgm:t>
    </dgm:pt>
    <dgm:pt modelId="{9533F330-315E-47B0-BE31-3DB9000A9B81}" type="pres">
      <dgm:prSet presAssocID="{589D5A55-2785-4EA9-97C5-73B7810EF30C}" presName="txTwo" presStyleLbl="node2" presStyleIdx="0" presStyleCnt="1">
        <dgm:presLayoutVars>
          <dgm:chPref val="3"/>
        </dgm:presLayoutVars>
      </dgm:prSet>
      <dgm:spPr/>
      <dgm:t>
        <a:bodyPr/>
        <a:lstStyle/>
        <a:p>
          <a:endParaRPr lang="en-US"/>
        </a:p>
      </dgm:t>
    </dgm:pt>
    <dgm:pt modelId="{25D356AC-84CA-4612-9262-71B727D96EFE}" type="pres">
      <dgm:prSet presAssocID="{589D5A55-2785-4EA9-97C5-73B7810EF30C}" presName="parTransTwo" presStyleCnt="0"/>
      <dgm:spPr/>
      <dgm:t>
        <a:bodyPr/>
        <a:lstStyle/>
        <a:p>
          <a:endParaRPr lang="en-US"/>
        </a:p>
      </dgm:t>
    </dgm:pt>
    <dgm:pt modelId="{345E4FAF-08A6-49FB-93F6-9830230B4157}" type="pres">
      <dgm:prSet presAssocID="{589D5A55-2785-4EA9-97C5-73B7810EF30C}" presName="horzTwo" presStyleCnt="0"/>
      <dgm:spPr/>
      <dgm:t>
        <a:bodyPr/>
        <a:lstStyle/>
        <a:p>
          <a:endParaRPr lang="en-US"/>
        </a:p>
      </dgm:t>
    </dgm:pt>
    <dgm:pt modelId="{2A3F44C2-5E95-49EA-B3EE-1CFB34EF2BF6}" type="pres">
      <dgm:prSet presAssocID="{4ABBA3DB-094B-4663-AA6A-9F59EA1CC5E4}" presName="vertThree" presStyleCnt="0"/>
      <dgm:spPr/>
    </dgm:pt>
    <dgm:pt modelId="{BA18C4BB-EC21-4D03-9D68-9F9B62BAE78E}" type="pres">
      <dgm:prSet presAssocID="{4ABBA3DB-094B-4663-AA6A-9F59EA1CC5E4}" presName="txThree" presStyleLbl="node3" presStyleIdx="0" presStyleCnt="1">
        <dgm:presLayoutVars>
          <dgm:chPref val="3"/>
        </dgm:presLayoutVars>
      </dgm:prSet>
      <dgm:spPr/>
      <dgm:t>
        <a:bodyPr/>
        <a:lstStyle/>
        <a:p>
          <a:endParaRPr lang="en-US"/>
        </a:p>
      </dgm:t>
    </dgm:pt>
    <dgm:pt modelId="{B3E39405-70AD-4DC3-9702-236B676C427B}" type="pres">
      <dgm:prSet presAssocID="{4ABBA3DB-094B-4663-AA6A-9F59EA1CC5E4}" presName="parTransThree" presStyleCnt="0"/>
      <dgm:spPr/>
    </dgm:pt>
    <dgm:pt modelId="{78F1CD3D-1227-410B-B61F-39D6C5445032}" type="pres">
      <dgm:prSet presAssocID="{4ABBA3DB-094B-4663-AA6A-9F59EA1CC5E4}" presName="horzThree" presStyleCnt="0"/>
      <dgm:spPr/>
    </dgm:pt>
    <dgm:pt modelId="{26CC9AD3-4FB1-43E5-B674-811A52374B6F}" type="pres">
      <dgm:prSet presAssocID="{1DD059FC-E1CD-4375-ACCC-219A99E9AD7B}" presName="vertFour" presStyleCnt="0">
        <dgm:presLayoutVars>
          <dgm:chPref val="3"/>
        </dgm:presLayoutVars>
      </dgm:prSet>
      <dgm:spPr/>
      <dgm:t>
        <a:bodyPr/>
        <a:lstStyle/>
        <a:p>
          <a:endParaRPr lang="en-US"/>
        </a:p>
      </dgm:t>
    </dgm:pt>
    <dgm:pt modelId="{BC48A58F-E8AB-4EFB-8471-C27AB8E8CBAF}" type="pres">
      <dgm:prSet presAssocID="{1DD059FC-E1CD-4375-ACCC-219A99E9AD7B}" presName="txFour" presStyleLbl="node4" presStyleIdx="0" presStyleCnt="1">
        <dgm:presLayoutVars>
          <dgm:chPref val="3"/>
        </dgm:presLayoutVars>
      </dgm:prSet>
      <dgm:spPr/>
      <dgm:t>
        <a:bodyPr/>
        <a:lstStyle/>
        <a:p>
          <a:endParaRPr lang="en-US"/>
        </a:p>
      </dgm:t>
    </dgm:pt>
    <dgm:pt modelId="{D388D8CB-3F19-4327-80AF-39684F654CE0}" type="pres">
      <dgm:prSet presAssocID="{1DD059FC-E1CD-4375-ACCC-219A99E9AD7B}" presName="horzFour" presStyleCnt="0"/>
      <dgm:spPr/>
      <dgm:t>
        <a:bodyPr/>
        <a:lstStyle/>
        <a:p>
          <a:endParaRPr lang="en-US"/>
        </a:p>
      </dgm:t>
    </dgm:pt>
  </dgm:ptLst>
  <dgm:cxnLst>
    <dgm:cxn modelId="{470135D8-8EC2-4EB2-A53F-8749D35DE53D}" srcId="{4ABBA3DB-094B-4663-AA6A-9F59EA1CC5E4}" destId="{1DD059FC-E1CD-4375-ACCC-219A99E9AD7B}" srcOrd="0" destOrd="0" parTransId="{847FD9A5-3A84-4A66-8B2B-9A093991D6DA}" sibTransId="{C9AFD006-6BD5-426E-993C-6B98105F1266}"/>
    <dgm:cxn modelId="{E0CA84FB-C632-4D32-BF11-2F45BF6196AD}" type="presOf" srcId="{A23251C6-52BE-49CD-B8FD-99BA3290FF78}" destId="{C8FBB27E-FF29-46DC-B761-74ADEE257588}" srcOrd="0" destOrd="0" presId="urn:microsoft.com/office/officeart/2005/8/layout/hierarchy4"/>
    <dgm:cxn modelId="{3F181BA9-613B-4D35-B380-0295C77955F2}" type="presOf" srcId="{4ABBA3DB-094B-4663-AA6A-9F59EA1CC5E4}" destId="{BA18C4BB-EC21-4D03-9D68-9F9B62BAE78E}" srcOrd="0" destOrd="0" presId="urn:microsoft.com/office/officeart/2005/8/layout/hierarchy4"/>
    <dgm:cxn modelId="{086F36EE-4E90-4F45-A32B-15459B618DE1}" type="presOf" srcId="{589D5A55-2785-4EA9-97C5-73B7810EF30C}" destId="{9533F330-315E-47B0-BE31-3DB9000A9B81}" srcOrd="0" destOrd="0" presId="urn:microsoft.com/office/officeart/2005/8/layout/hierarchy4"/>
    <dgm:cxn modelId="{9661FEA8-4A3B-43CB-98A0-EA208DF90B05}" type="presOf" srcId="{7FBD722B-B873-4BC2-93B9-4B067E733D9B}" destId="{33435730-5ADE-4D46-A25B-36AE1F19BC0C}" srcOrd="0" destOrd="0" presId="urn:microsoft.com/office/officeart/2005/8/layout/hierarchy4"/>
    <dgm:cxn modelId="{9843DD4B-13C4-4ACF-9A4F-78CDBEF6C20E}" srcId="{589D5A55-2785-4EA9-97C5-73B7810EF30C}" destId="{4ABBA3DB-094B-4663-AA6A-9F59EA1CC5E4}" srcOrd="0" destOrd="0" parTransId="{986DB99E-1B88-4A53-BD00-89FF1FB0C7D2}" sibTransId="{745D6700-9ECF-42CC-9AFC-160D94A7D61D}"/>
    <dgm:cxn modelId="{458D1EF6-590A-4F56-B18E-69116DE962A4}" type="presOf" srcId="{1DD059FC-E1CD-4375-ACCC-219A99E9AD7B}" destId="{BC48A58F-E8AB-4EFB-8471-C27AB8E8CBAF}" srcOrd="0" destOrd="0" presId="urn:microsoft.com/office/officeart/2005/8/layout/hierarchy4"/>
    <dgm:cxn modelId="{13F8C2D2-D9D4-473D-9028-8F0766DA3719}" srcId="{7FBD722B-B873-4BC2-93B9-4B067E733D9B}" destId="{A23251C6-52BE-49CD-B8FD-99BA3290FF78}" srcOrd="0" destOrd="0" parTransId="{1F95837E-B224-4730-B15D-B0F1BDC6BF51}" sibTransId="{443F54A1-2D4F-4B86-8472-A5545CD3AEF4}"/>
    <dgm:cxn modelId="{21D515A1-4B9F-4BC1-83DC-FE891FA3BEDB}" srcId="{A23251C6-52BE-49CD-B8FD-99BA3290FF78}" destId="{589D5A55-2785-4EA9-97C5-73B7810EF30C}" srcOrd="0" destOrd="0" parTransId="{23DDF66E-73F6-438D-A141-BC28E45885CC}" sibTransId="{A9BF14EF-CBBA-4B34-8F5C-AB3F66AC45E3}"/>
    <dgm:cxn modelId="{160E7E4B-3CF6-4C8E-BE39-BEA64BF08698}" type="presParOf" srcId="{33435730-5ADE-4D46-A25B-36AE1F19BC0C}" destId="{D487AE45-7C60-4B0C-B5AB-FC241E405DA7}" srcOrd="0" destOrd="0" presId="urn:microsoft.com/office/officeart/2005/8/layout/hierarchy4"/>
    <dgm:cxn modelId="{F02C9A90-921B-48AB-B2CC-A04873D80DEA}" type="presParOf" srcId="{D487AE45-7C60-4B0C-B5AB-FC241E405DA7}" destId="{C8FBB27E-FF29-46DC-B761-74ADEE257588}" srcOrd="0" destOrd="0" presId="urn:microsoft.com/office/officeart/2005/8/layout/hierarchy4"/>
    <dgm:cxn modelId="{6943BB07-F25B-42F9-9CE4-C3DD06E3A3DF}" type="presParOf" srcId="{D487AE45-7C60-4B0C-B5AB-FC241E405DA7}" destId="{E016997E-80B8-4BE4-AD5A-3F2504372883}" srcOrd="1" destOrd="0" presId="urn:microsoft.com/office/officeart/2005/8/layout/hierarchy4"/>
    <dgm:cxn modelId="{271FB3A2-3E80-4E0D-81ED-174A89B1436E}" type="presParOf" srcId="{D487AE45-7C60-4B0C-B5AB-FC241E405DA7}" destId="{5932F3BA-C8A4-4760-9F77-7046BCA39C2B}" srcOrd="2" destOrd="0" presId="urn:microsoft.com/office/officeart/2005/8/layout/hierarchy4"/>
    <dgm:cxn modelId="{2085E8F6-1DDE-4B53-94A7-79BABF9345EC}" type="presParOf" srcId="{5932F3BA-C8A4-4760-9F77-7046BCA39C2B}" destId="{845788CA-FF62-4263-9A8E-EFCA74265036}" srcOrd="0" destOrd="0" presId="urn:microsoft.com/office/officeart/2005/8/layout/hierarchy4"/>
    <dgm:cxn modelId="{027708C9-22EF-48DA-B467-06CA14FCB843}" type="presParOf" srcId="{845788CA-FF62-4263-9A8E-EFCA74265036}" destId="{9533F330-315E-47B0-BE31-3DB9000A9B81}" srcOrd="0" destOrd="0" presId="urn:microsoft.com/office/officeart/2005/8/layout/hierarchy4"/>
    <dgm:cxn modelId="{847080DB-6980-42FA-93F1-889865CD0B8D}" type="presParOf" srcId="{845788CA-FF62-4263-9A8E-EFCA74265036}" destId="{25D356AC-84CA-4612-9262-71B727D96EFE}" srcOrd="1" destOrd="0" presId="urn:microsoft.com/office/officeart/2005/8/layout/hierarchy4"/>
    <dgm:cxn modelId="{078D0117-F226-4DC2-B025-C04319FCFC76}" type="presParOf" srcId="{845788CA-FF62-4263-9A8E-EFCA74265036}" destId="{345E4FAF-08A6-49FB-93F6-9830230B4157}" srcOrd="2" destOrd="0" presId="urn:microsoft.com/office/officeart/2005/8/layout/hierarchy4"/>
    <dgm:cxn modelId="{2B7E0CFF-F0EB-4CBD-B6C4-7CE1AE513FDE}" type="presParOf" srcId="{345E4FAF-08A6-49FB-93F6-9830230B4157}" destId="{2A3F44C2-5E95-49EA-B3EE-1CFB34EF2BF6}" srcOrd="0" destOrd="0" presId="urn:microsoft.com/office/officeart/2005/8/layout/hierarchy4"/>
    <dgm:cxn modelId="{DB5E4E7E-EBCF-471A-96BA-8353A151D1AD}" type="presParOf" srcId="{2A3F44C2-5E95-49EA-B3EE-1CFB34EF2BF6}" destId="{BA18C4BB-EC21-4D03-9D68-9F9B62BAE78E}" srcOrd="0" destOrd="0" presId="urn:microsoft.com/office/officeart/2005/8/layout/hierarchy4"/>
    <dgm:cxn modelId="{FD0D6771-CC1E-4DA4-A6B4-0CE4B25051F1}" type="presParOf" srcId="{2A3F44C2-5E95-49EA-B3EE-1CFB34EF2BF6}" destId="{B3E39405-70AD-4DC3-9702-236B676C427B}" srcOrd="1" destOrd="0" presId="urn:microsoft.com/office/officeart/2005/8/layout/hierarchy4"/>
    <dgm:cxn modelId="{4924A675-164F-4E8A-B480-71A6CE827DD0}" type="presParOf" srcId="{2A3F44C2-5E95-49EA-B3EE-1CFB34EF2BF6}" destId="{78F1CD3D-1227-410B-B61F-39D6C5445032}" srcOrd="2" destOrd="0" presId="urn:microsoft.com/office/officeart/2005/8/layout/hierarchy4"/>
    <dgm:cxn modelId="{17A0C970-1D42-4F96-AD60-FAC45C24F53A}" type="presParOf" srcId="{78F1CD3D-1227-410B-B61F-39D6C5445032}" destId="{26CC9AD3-4FB1-43E5-B674-811A52374B6F}" srcOrd="0" destOrd="0" presId="urn:microsoft.com/office/officeart/2005/8/layout/hierarchy4"/>
    <dgm:cxn modelId="{625F740C-37B7-401C-9F05-3F6BCD007872}" type="presParOf" srcId="{26CC9AD3-4FB1-43E5-B674-811A52374B6F}" destId="{BC48A58F-E8AB-4EFB-8471-C27AB8E8CBAF}" srcOrd="0" destOrd="0" presId="urn:microsoft.com/office/officeart/2005/8/layout/hierarchy4"/>
    <dgm:cxn modelId="{C3A061D7-F403-4CEC-9DE5-1B87EBE87ED3}" type="presParOf" srcId="{26CC9AD3-4FB1-43E5-B674-811A52374B6F}" destId="{D388D8CB-3F19-4327-80AF-39684F654CE0}" srcOrd="1" destOrd="0" presId="urn:microsoft.com/office/officeart/2005/8/layout/hierarchy4"/>
  </dgm:cxnLst>
  <dgm:bg>
    <a:solidFill>
      <a:schemeClr val="accent2"/>
    </a:solid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BD722B-B873-4BC2-93B9-4B067E733D9B}" type="doc">
      <dgm:prSet loTypeId="urn:microsoft.com/office/officeart/2005/8/layout/hierarchy4" loCatId="list" qsTypeId="urn:microsoft.com/office/officeart/2005/8/quickstyle/simple1" qsCatId="simple" csTypeId="urn:microsoft.com/office/officeart/2005/8/colors/accent2_2" csCatId="accent2" phldr="1"/>
      <dgm:spPr/>
      <dgm:t>
        <a:bodyPr/>
        <a:lstStyle/>
        <a:p>
          <a:endParaRPr lang="en-US"/>
        </a:p>
      </dgm:t>
    </dgm:pt>
    <dgm:pt modelId="{A23251C6-52BE-49CD-B8FD-99BA3290FF78}">
      <dgm:prSet phldrT="[Text]"/>
      <dgm:spPr/>
      <dgm:t>
        <a:bodyPr/>
        <a:lstStyle/>
        <a:p>
          <a:pPr algn="ctr"/>
          <a:r>
            <a:rPr lang="en-US" dirty="0" smtClean="0">
              <a:effectLst>
                <a:outerShdw blurRad="38100" dist="38100" dir="2700000" algn="tl">
                  <a:srgbClr val="000000">
                    <a:alpha val="43137"/>
                  </a:srgbClr>
                </a:outerShdw>
              </a:effectLst>
            </a:rPr>
            <a:t>Views</a:t>
          </a:r>
          <a:endParaRPr lang="en-US" dirty="0">
            <a:effectLst>
              <a:outerShdw blurRad="38100" dist="38100" dir="2700000" algn="tl">
                <a:srgbClr val="000000">
                  <a:alpha val="43137"/>
                </a:srgbClr>
              </a:outerShdw>
            </a:effectLst>
          </a:endParaRPr>
        </a:p>
      </dgm:t>
    </dgm:pt>
    <dgm:pt modelId="{1F95837E-B224-4730-B15D-B0F1BDC6BF51}" type="parTrans" cxnId="{13F8C2D2-D9D4-473D-9028-8F0766DA3719}">
      <dgm:prSet/>
      <dgm:spPr/>
      <dgm:t>
        <a:bodyPr/>
        <a:lstStyle/>
        <a:p>
          <a:pPr algn="l"/>
          <a:endParaRPr lang="en-US">
            <a:solidFill>
              <a:schemeClr val="bg2"/>
            </a:solidFill>
          </a:endParaRPr>
        </a:p>
      </dgm:t>
    </dgm:pt>
    <dgm:pt modelId="{443F54A1-2D4F-4B86-8472-A5545CD3AEF4}" type="sibTrans" cxnId="{13F8C2D2-D9D4-473D-9028-8F0766DA3719}">
      <dgm:prSet/>
      <dgm:spPr/>
      <dgm:t>
        <a:bodyPr/>
        <a:lstStyle/>
        <a:p>
          <a:pPr algn="l"/>
          <a:endParaRPr lang="en-US">
            <a:solidFill>
              <a:schemeClr val="bg2"/>
            </a:solidFill>
          </a:endParaRPr>
        </a:p>
      </dgm:t>
    </dgm:pt>
    <dgm:pt modelId="{4ABBA3DB-094B-4663-AA6A-9F59EA1CC5E4}">
      <dgm:prSet phldrT="[Text]"/>
      <dgm:spPr/>
      <dgm:t>
        <a:bodyPr/>
        <a:lstStyle/>
        <a:p>
          <a:pPr algn="ctr"/>
          <a:r>
            <a:rPr lang="en-US" dirty="0" smtClean="0">
              <a:effectLst>
                <a:outerShdw blurRad="38100" dist="38100" dir="2700000" algn="tl">
                  <a:srgbClr val="000000">
                    <a:alpha val="43137"/>
                  </a:srgbClr>
                </a:outerShdw>
              </a:effectLst>
            </a:rPr>
            <a:t>Service Agents</a:t>
          </a:r>
          <a:endParaRPr lang="en-US" dirty="0">
            <a:effectLst>
              <a:outerShdw blurRad="38100" dist="38100" dir="2700000" algn="tl">
                <a:srgbClr val="000000">
                  <a:alpha val="43137"/>
                </a:srgbClr>
              </a:outerShdw>
            </a:effectLst>
          </a:endParaRPr>
        </a:p>
      </dgm:t>
    </dgm:pt>
    <dgm:pt modelId="{986DB99E-1B88-4A53-BD00-89FF1FB0C7D2}" type="parTrans" cxnId="{9843DD4B-13C4-4ACF-9A4F-78CDBEF6C20E}">
      <dgm:prSet/>
      <dgm:spPr/>
      <dgm:t>
        <a:bodyPr/>
        <a:lstStyle/>
        <a:p>
          <a:pPr algn="l"/>
          <a:endParaRPr lang="en-US">
            <a:solidFill>
              <a:schemeClr val="bg2"/>
            </a:solidFill>
          </a:endParaRPr>
        </a:p>
      </dgm:t>
    </dgm:pt>
    <dgm:pt modelId="{745D6700-9ECF-42CC-9AFC-160D94A7D61D}" type="sibTrans" cxnId="{9843DD4B-13C4-4ACF-9A4F-78CDBEF6C20E}">
      <dgm:prSet/>
      <dgm:spPr/>
      <dgm:t>
        <a:bodyPr/>
        <a:lstStyle/>
        <a:p>
          <a:pPr algn="l"/>
          <a:endParaRPr lang="en-US">
            <a:solidFill>
              <a:schemeClr val="bg2"/>
            </a:solidFill>
          </a:endParaRPr>
        </a:p>
      </dgm:t>
    </dgm:pt>
    <dgm:pt modelId="{589D5A55-2785-4EA9-97C5-73B7810EF30C}">
      <dgm:prSet phldrT="[Text]"/>
      <dgm:spPr/>
      <dgm:t>
        <a:bodyPr/>
        <a:lstStyle/>
        <a:p>
          <a:pPr algn="ctr"/>
          <a:r>
            <a:rPr lang="en-US" dirty="0" smtClean="0">
              <a:effectLst>
                <a:outerShdw blurRad="38100" dist="38100" dir="2700000" algn="tl">
                  <a:srgbClr val="000000">
                    <a:alpha val="43137"/>
                  </a:srgbClr>
                </a:outerShdw>
              </a:effectLst>
            </a:rPr>
            <a:t>Controllers</a:t>
          </a:r>
          <a:endParaRPr lang="en-US" dirty="0">
            <a:effectLst>
              <a:outerShdw blurRad="38100" dist="38100" dir="2700000" algn="tl">
                <a:srgbClr val="000000">
                  <a:alpha val="43137"/>
                </a:srgbClr>
              </a:outerShdw>
            </a:effectLst>
          </a:endParaRPr>
        </a:p>
      </dgm:t>
    </dgm:pt>
    <dgm:pt modelId="{23DDF66E-73F6-438D-A141-BC28E45885CC}" type="parTrans" cxnId="{21D515A1-4B9F-4BC1-83DC-FE891FA3BEDB}">
      <dgm:prSet/>
      <dgm:spPr/>
      <dgm:t>
        <a:bodyPr/>
        <a:lstStyle/>
        <a:p>
          <a:endParaRPr lang="en-US"/>
        </a:p>
      </dgm:t>
    </dgm:pt>
    <dgm:pt modelId="{A9BF14EF-CBBA-4B34-8F5C-AB3F66AC45E3}" type="sibTrans" cxnId="{21D515A1-4B9F-4BC1-83DC-FE891FA3BEDB}">
      <dgm:prSet/>
      <dgm:spPr/>
      <dgm:t>
        <a:bodyPr/>
        <a:lstStyle/>
        <a:p>
          <a:endParaRPr lang="en-US"/>
        </a:p>
      </dgm:t>
    </dgm:pt>
    <dgm:pt modelId="{33435730-5ADE-4D46-A25B-36AE1F19BC0C}" type="pres">
      <dgm:prSet presAssocID="{7FBD722B-B873-4BC2-93B9-4B067E733D9B}" presName="Name0" presStyleCnt="0">
        <dgm:presLayoutVars>
          <dgm:chPref val="1"/>
          <dgm:dir/>
          <dgm:animOne val="branch"/>
          <dgm:animLvl val="lvl"/>
          <dgm:resizeHandles/>
        </dgm:presLayoutVars>
      </dgm:prSet>
      <dgm:spPr/>
      <dgm:t>
        <a:bodyPr/>
        <a:lstStyle/>
        <a:p>
          <a:endParaRPr lang="en-US"/>
        </a:p>
      </dgm:t>
    </dgm:pt>
    <dgm:pt modelId="{D487AE45-7C60-4B0C-B5AB-FC241E405DA7}" type="pres">
      <dgm:prSet presAssocID="{A23251C6-52BE-49CD-B8FD-99BA3290FF78}" presName="vertOne" presStyleCnt="0"/>
      <dgm:spPr/>
      <dgm:t>
        <a:bodyPr/>
        <a:lstStyle/>
        <a:p>
          <a:endParaRPr lang="en-US"/>
        </a:p>
      </dgm:t>
    </dgm:pt>
    <dgm:pt modelId="{C8FBB27E-FF29-46DC-B761-74ADEE257588}" type="pres">
      <dgm:prSet presAssocID="{A23251C6-52BE-49CD-B8FD-99BA3290FF78}" presName="txOne" presStyleLbl="node0" presStyleIdx="0" presStyleCnt="1" custLinFactNeighborY="22438">
        <dgm:presLayoutVars>
          <dgm:chPref val="3"/>
        </dgm:presLayoutVars>
      </dgm:prSet>
      <dgm:spPr/>
      <dgm:t>
        <a:bodyPr/>
        <a:lstStyle/>
        <a:p>
          <a:endParaRPr lang="en-US"/>
        </a:p>
      </dgm:t>
    </dgm:pt>
    <dgm:pt modelId="{E016997E-80B8-4BE4-AD5A-3F2504372883}" type="pres">
      <dgm:prSet presAssocID="{A23251C6-52BE-49CD-B8FD-99BA3290FF78}" presName="parTransOne" presStyleCnt="0"/>
      <dgm:spPr/>
      <dgm:t>
        <a:bodyPr/>
        <a:lstStyle/>
        <a:p>
          <a:endParaRPr lang="en-US"/>
        </a:p>
      </dgm:t>
    </dgm:pt>
    <dgm:pt modelId="{5932F3BA-C8A4-4760-9F77-7046BCA39C2B}" type="pres">
      <dgm:prSet presAssocID="{A23251C6-52BE-49CD-B8FD-99BA3290FF78}" presName="horzOne" presStyleCnt="0"/>
      <dgm:spPr/>
      <dgm:t>
        <a:bodyPr/>
        <a:lstStyle/>
        <a:p>
          <a:endParaRPr lang="en-US"/>
        </a:p>
      </dgm:t>
    </dgm:pt>
    <dgm:pt modelId="{845788CA-FF62-4263-9A8E-EFCA74265036}" type="pres">
      <dgm:prSet presAssocID="{589D5A55-2785-4EA9-97C5-73B7810EF30C}" presName="vertTwo" presStyleCnt="0"/>
      <dgm:spPr/>
      <dgm:t>
        <a:bodyPr/>
        <a:lstStyle/>
        <a:p>
          <a:endParaRPr lang="en-US"/>
        </a:p>
      </dgm:t>
    </dgm:pt>
    <dgm:pt modelId="{9533F330-315E-47B0-BE31-3DB9000A9B81}" type="pres">
      <dgm:prSet presAssocID="{589D5A55-2785-4EA9-97C5-73B7810EF30C}" presName="txTwo" presStyleLbl="node2" presStyleIdx="0" presStyleCnt="1">
        <dgm:presLayoutVars>
          <dgm:chPref val="3"/>
        </dgm:presLayoutVars>
      </dgm:prSet>
      <dgm:spPr/>
      <dgm:t>
        <a:bodyPr/>
        <a:lstStyle/>
        <a:p>
          <a:endParaRPr lang="en-US"/>
        </a:p>
      </dgm:t>
    </dgm:pt>
    <dgm:pt modelId="{25D356AC-84CA-4612-9262-71B727D96EFE}" type="pres">
      <dgm:prSet presAssocID="{589D5A55-2785-4EA9-97C5-73B7810EF30C}" presName="parTransTwo" presStyleCnt="0"/>
      <dgm:spPr/>
      <dgm:t>
        <a:bodyPr/>
        <a:lstStyle/>
        <a:p>
          <a:endParaRPr lang="en-US"/>
        </a:p>
      </dgm:t>
    </dgm:pt>
    <dgm:pt modelId="{345E4FAF-08A6-49FB-93F6-9830230B4157}" type="pres">
      <dgm:prSet presAssocID="{589D5A55-2785-4EA9-97C5-73B7810EF30C}" presName="horzTwo" presStyleCnt="0"/>
      <dgm:spPr/>
      <dgm:t>
        <a:bodyPr/>
        <a:lstStyle/>
        <a:p>
          <a:endParaRPr lang="en-US"/>
        </a:p>
      </dgm:t>
    </dgm:pt>
    <dgm:pt modelId="{2A3F44C2-5E95-49EA-B3EE-1CFB34EF2BF6}" type="pres">
      <dgm:prSet presAssocID="{4ABBA3DB-094B-4663-AA6A-9F59EA1CC5E4}" presName="vertThree" presStyleCnt="0"/>
      <dgm:spPr/>
    </dgm:pt>
    <dgm:pt modelId="{BA18C4BB-EC21-4D03-9D68-9F9B62BAE78E}" type="pres">
      <dgm:prSet presAssocID="{4ABBA3DB-094B-4663-AA6A-9F59EA1CC5E4}" presName="txThree" presStyleLbl="node3" presStyleIdx="0" presStyleCnt="1">
        <dgm:presLayoutVars>
          <dgm:chPref val="3"/>
        </dgm:presLayoutVars>
      </dgm:prSet>
      <dgm:spPr/>
      <dgm:t>
        <a:bodyPr/>
        <a:lstStyle/>
        <a:p>
          <a:endParaRPr lang="en-US"/>
        </a:p>
      </dgm:t>
    </dgm:pt>
    <dgm:pt modelId="{78F1CD3D-1227-410B-B61F-39D6C5445032}" type="pres">
      <dgm:prSet presAssocID="{4ABBA3DB-094B-4663-AA6A-9F59EA1CC5E4}" presName="horzThree" presStyleCnt="0"/>
      <dgm:spPr/>
    </dgm:pt>
  </dgm:ptLst>
  <dgm:cxnLst>
    <dgm:cxn modelId="{F90E7C2F-D0CE-4307-AA41-048FFDDE0453}" type="presOf" srcId="{A23251C6-52BE-49CD-B8FD-99BA3290FF78}" destId="{C8FBB27E-FF29-46DC-B761-74ADEE257588}" srcOrd="0" destOrd="0" presId="urn:microsoft.com/office/officeart/2005/8/layout/hierarchy4"/>
    <dgm:cxn modelId="{7C6C1D82-C5CC-49F7-B095-F7E5FC6351C4}" type="presOf" srcId="{4ABBA3DB-094B-4663-AA6A-9F59EA1CC5E4}" destId="{BA18C4BB-EC21-4D03-9D68-9F9B62BAE78E}" srcOrd="0" destOrd="0" presId="urn:microsoft.com/office/officeart/2005/8/layout/hierarchy4"/>
    <dgm:cxn modelId="{AC1AC67E-BAC7-472C-AD30-8B924ED47D1F}" type="presOf" srcId="{7FBD722B-B873-4BC2-93B9-4B067E733D9B}" destId="{33435730-5ADE-4D46-A25B-36AE1F19BC0C}" srcOrd="0" destOrd="0" presId="urn:microsoft.com/office/officeart/2005/8/layout/hierarchy4"/>
    <dgm:cxn modelId="{F2148EB8-858B-4186-BE10-BE13C57A7DEC}" type="presOf" srcId="{589D5A55-2785-4EA9-97C5-73B7810EF30C}" destId="{9533F330-315E-47B0-BE31-3DB9000A9B81}" srcOrd="0" destOrd="0" presId="urn:microsoft.com/office/officeart/2005/8/layout/hierarchy4"/>
    <dgm:cxn modelId="{9843DD4B-13C4-4ACF-9A4F-78CDBEF6C20E}" srcId="{589D5A55-2785-4EA9-97C5-73B7810EF30C}" destId="{4ABBA3DB-094B-4663-AA6A-9F59EA1CC5E4}" srcOrd="0" destOrd="0" parTransId="{986DB99E-1B88-4A53-BD00-89FF1FB0C7D2}" sibTransId="{745D6700-9ECF-42CC-9AFC-160D94A7D61D}"/>
    <dgm:cxn modelId="{13F8C2D2-D9D4-473D-9028-8F0766DA3719}" srcId="{7FBD722B-B873-4BC2-93B9-4B067E733D9B}" destId="{A23251C6-52BE-49CD-B8FD-99BA3290FF78}" srcOrd="0" destOrd="0" parTransId="{1F95837E-B224-4730-B15D-B0F1BDC6BF51}" sibTransId="{443F54A1-2D4F-4B86-8472-A5545CD3AEF4}"/>
    <dgm:cxn modelId="{21D515A1-4B9F-4BC1-83DC-FE891FA3BEDB}" srcId="{A23251C6-52BE-49CD-B8FD-99BA3290FF78}" destId="{589D5A55-2785-4EA9-97C5-73B7810EF30C}" srcOrd="0" destOrd="0" parTransId="{23DDF66E-73F6-438D-A141-BC28E45885CC}" sibTransId="{A9BF14EF-CBBA-4B34-8F5C-AB3F66AC45E3}"/>
    <dgm:cxn modelId="{1A5CF0A7-838C-4BFE-A044-8A22B31FA2A2}" type="presParOf" srcId="{33435730-5ADE-4D46-A25B-36AE1F19BC0C}" destId="{D487AE45-7C60-4B0C-B5AB-FC241E405DA7}" srcOrd="0" destOrd="0" presId="urn:microsoft.com/office/officeart/2005/8/layout/hierarchy4"/>
    <dgm:cxn modelId="{E1BC0D4F-D5BE-4EC5-91DA-1CAF8A73E37B}" type="presParOf" srcId="{D487AE45-7C60-4B0C-B5AB-FC241E405DA7}" destId="{C8FBB27E-FF29-46DC-B761-74ADEE257588}" srcOrd="0" destOrd="0" presId="urn:microsoft.com/office/officeart/2005/8/layout/hierarchy4"/>
    <dgm:cxn modelId="{8458A6D7-5064-441C-8C59-041541937370}" type="presParOf" srcId="{D487AE45-7C60-4B0C-B5AB-FC241E405DA7}" destId="{E016997E-80B8-4BE4-AD5A-3F2504372883}" srcOrd="1" destOrd="0" presId="urn:microsoft.com/office/officeart/2005/8/layout/hierarchy4"/>
    <dgm:cxn modelId="{FC3D60C9-3271-4A7D-BB03-424C4AD76FC4}" type="presParOf" srcId="{D487AE45-7C60-4B0C-B5AB-FC241E405DA7}" destId="{5932F3BA-C8A4-4760-9F77-7046BCA39C2B}" srcOrd="2" destOrd="0" presId="urn:microsoft.com/office/officeart/2005/8/layout/hierarchy4"/>
    <dgm:cxn modelId="{03E0A28D-CD8D-4DD5-AA38-DA8754587A48}" type="presParOf" srcId="{5932F3BA-C8A4-4760-9F77-7046BCA39C2B}" destId="{845788CA-FF62-4263-9A8E-EFCA74265036}" srcOrd="0" destOrd="0" presId="urn:microsoft.com/office/officeart/2005/8/layout/hierarchy4"/>
    <dgm:cxn modelId="{E77F5557-FE29-401B-A024-F6B3227FE806}" type="presParOf" srcId="{845788CA-FF62-4263-9A8E-EFCA74265036}" destId="{9533F330-315E-47B0-BE31-3DB9000A9B81}" srcOrd="0" destOrd="0" presId="urn:microsoft.com/office/officeart/2005/8/layout/hierarchy4"/>
    <dgm:cxn modelId="{2ACA17AF-5F61-47D2-A364-182FE7E1EE55}" type="presParOf" srcId="{845788CA-FF62-4263-9A8E-EFCA74265036}" destId="{25D356AC-84CA-4612-9262-71B727D96EFE}" srcOrd="1" destOrd="0" presId="urn:microsoft.com/office/officeart/2005/8/layout/hierarchy4"/>
    <dgm:cxn modelId="{CB930477-D34F-47AC-B45A-24CAECDCA679}" type="presParOf" srcId="{845788CA-FF62-4263-9A8E-EFCA74265036}" destId="{345E4FAF-08A6-49FB-93F6-9830230B4157}" srcOrd="2" destOrd="0" presId="urn:microsoft.com/office/officeart/2005/8/layout/hierarchy4"/>
    <dgm:cxn modelId="{FD65160A-A4BB-42BF-825F-79B654869C66}" type="presParOf" srcId="{345E4FAF-08A6-49FB-93F6-9830230B4157}" destId="{2A3F44C2-5E95-49EA-B3EE-1CFB34EF2BF6}" srcOrd="0" destOrd="0" presId="urn:microsoft.com/office/officeart/2005/8/layout/hierarchy4"/>
    <dgm:cxn modelId="{E12581AF-7DC0-4CBB-AF90-EA962DC92E32}" type="presParOf" srcId="{2A3F44C2-5E95-49EA-B3EE-1CFB34EF2BF6}" destId="{BA18C4BB-EC21-4D03-9D68-9F9B62BAE78E}" srcOrd="0" destOrd="0" presId="urn:microsoft.com/office/officeart/2005/8/layout/hierarchy4"/>
    <dgm:cxn modelId="{701788E9-07A6-46BA-87E8-75E7179BFA44}" type="presParOf" srcId="{2A3F44C2-5E95-49EA-B3EE-1CFB34EF2BF6}" destId="{78F1CD3D-1227-410B-B61F-39D6C5445032}" srcOrd="1" destOrd="0" presId="urn:microsoft.com/office/officeart/2005/8/layout/hierarchy4"/>
  </dgm:cxnLst>
  <dgm:bg>
    <a:solidFill>
      <a:schemeClr val="accent2"/>
    </a:solid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7308A8-4C47-40E0-830A-5661D11DF590}" type="doc">
      <dgm:prSet loTypeId="urn:microsoft.com/office/officeart/2005/8/layout/process2" loCatId="process" qsTypeId="urn:microsoft.com/office/officeart/2005/8/quickstyle/simple1" qsCatId="simple" csTypeId="urn:microsoft.com/office/officeart/2005/8/colors/colorful1" csCatId="colorful" phldr="1"/>
      <dgm:spPr/>
    </dgm:pt>
    <dgm:pt modelId="{F832F052-079A-42C0-9534-CF0751BDFF07}">
      <dgm:prSet phldrT="[Text]" custT="1"/>
      <dgm:spPr>
        <a:xfrm>
          <a:off x="1223501" y="1457324"/>
          <a:ext cx="5020597" cy="971549"/>
        </a:xfr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Subscribe for Notifications</a:t>
          </a:r>
          <a:endParaRPr lang="en-GB" sz="2400" b="1" dirty="0">
            <a:solidFill>
              <a:srgbClr val="FFFFFF"/>
            </a:solidFill>
            <a:latin typeface="Calibri"/>
            <a:ea typeface="+mn-ea"/>
            <a:cs typeface="+mn-cs"/>
          </a:endParaRPr>
        </a:p>
      </dgm:t>
    </dgm:pt>
    <dgm:pt modelId="{985212A3-8ECF-4130-B5F7-BE3E04CBBB29}" type="parTrans" cxnId="{A5739567-8ECE-40AD-B596-B07788749309}">
      <dgm:prSet/>
      <dgm:spPr/>
      <dgm:t>
        <a:bodyPr/>
        <a:lstStyle/>
        <a:p>
          <a:endParaRPr lang="en-GB">
            <a:solidFill>
              <a:schemeClr val="bg2"/>
            </a:solidFill>
          </a:endParaRPr>
        </a:p>
      </dgm:t>
    </dgm:pt>
    <dgm:pt modelId="{92DBCDC3-2933-43C6-B6A8-A97CC9B204DF}" type="sibTrans" cxnId="{A5739567-8ECE-40AD-B596-B07788749309}">
      <dgm:prSet custT="1"/>
      <dgm:spPr>
        <a:xfrm rot="5400000">
          <a:off x="3551634" y="2453163"/>
          <a:ext cx="364331" cy="437197"/>
        </a:xfrm>
        <a:solidFill>
          <a:srgbClr val="DF8045">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EB247642-4B25-41B1-84CC-E2B4273495DD}">
      <dgm:prSet phldrT="[Text]" custT="1"/>
      <dgm:spPr>
        <a:xfrm>
          <a:off x="1223501" y="2914650"/>
          <a:ext cx="5020597" cy="971549"/>
        </a:xfr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Request All Users</a:t>
          </a:r>
          <a:endParaRPr lang="en-GB" sz="2400" b="1" dirty="0">
            <a:solidFill>
              <a:srgbClr val="FFFFFF"/>
            </a:solidFill>
            <a:latin typeface="Calibri"/>
            <a:ea typeface="+mn-ea"/>
            <a:cs typeface="+mn-cs"/>
          </a:endParaRPr>
        </a:p>
      </dgm:t>
    </dgm:pt>
    <dgm:pt modelId="{E3BF3374-CACA-4719-90F3-057EA9EE26BE}" type="parTrans" cxnId="{12B43A08-3E63-4F53-9DCD-35A9BA61C335}">
      <dgm:prSet/>
      <dgm:spPr/>
      <dgm:t>
        <a:bodyPr/>
        <a:lstStyle/>
        <a:p>
          <a:endParaRPr lang="en-GB">
            <a:solidFill>
              <a:schemeClr val="bg2"/>
            </a:solidFill>
          </a:endParaRPr>
        </a:p>
      </dgm:t>
    </dgm:pt>
    <dgm:pt modelId="{22A237B7-4FA6-47F9-BA13-81C1D54E5917}" type="sibTrans" cxnId="{12B43A08-3E63-4F53-9DCD-35A9BA61C335}">
      <dgm:prSet/>
      <dgm:spPr/>
      <dgm:t>
        <a:bodyPr/>
        <a:lstStyle/>
        <a:p>
          <a:endParaRPr lang="en-GB">
            <a:solidFill>
              <a:schemeClr val="bg2"/>
            </a:solidFill>
          </a:endParaRPr>
        </a:p>
      </dgm:t>
    </dgm:pt>
    <dgm:pt modelId="{CA4E62DC-0C31-45D9-B2E9-D9E1FFF56BE8}">
      <dgm:prSet phldrT="[Text]" custT="1"/>
      <dgm:spPr>
        <a:xfrm>
          <a:off x="1223501" y="0"/>
          <a:ext cx="5020597" cy="971549"/>
        </a:xfr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Start listening for messages</a:t>
          </a:r>
          <a:endParaRPr lang="en-GB" sz="2400" b="1" dirty="0">
            <a:solidFill>
              <a:srgbClr val="FFFFFF"/>
            </a:solidFill>
            <a:latin typeface="Calibri"/>
            <a:ea typeface="+mn-ea"/>
            <a:cs typeface="+mn-cs"/>
          </a:endParaRPr>
        </a:p>
      </dgm:t>
    </dgm:pt>
    <dgm:pt modelId="{70D45B10-A64F-470F-89ED-01EF0D311E18}" type="parTrans" cxnId="{9A7D994B-E589-4228-AD5F-DDDF9C5AE0E3}">
      <dgm:prSet/>
      <dgm:spPr/>
      <dgm:t>
        <a:bodyPr/>
        <a:lstStyle/>
        <a:p>
          <a:endParaRPr lang="en-GB">
            <a:solidFill>
              <a:schemeClr val="bg2"/>
            </a:solidFill>
          </a:endParaRPr>
        </a:p>
      </dgm:t>
    </dgm:pt>
    <dgm:pt modelId="{0ECE449D-FFC2-498F-81B8-5318B2FFBD75}" type="sibTrans" cxnId="{9A7D994B-E589-4228-AD5F-DDDF9C5AE0E3}">
      <dgm:prSet/>
      <dgm:spPr>
        <a:xfrm rot="5400000">
          <a:off x="3551634" y="995838"/>
          <a:ext cx="364331" cy="437197"/>
        </a:xfrm>
        <a:solidFill>
          <a:srgbClr val="2DB557">
            <a:hueOff val="0"/>
            <a:satOff val="0"/>
            <a:lumOff val="0"/>
            <a:alphaOff val="0"/>
          </a:srgbClr>
        </a:solidFill>
        <a:ln>
          <a:noFill/>
        </a:ln>
        <a:effectLst/>
      </dgm:spPr>
      <dgm:t>
        <a:bodyPr/>
        <a:lstStyle/>
        <a:p>
          <a:endParaRPr lang="en-GB">
            <a:solidFill>
              <a:srgbClr val="5F5F5F"/>
            </a:solidFill>
            <a:latin typeface="Calibri"/>
            <a:ea typeface="+mn-ea"/>
            <a:cs typeface="+mn-cs"/>
          </a:endParaRPr>
        </a:p>
      </dgm:t>
    </dgm:pt>
    <dgm:pt modelId="{5AB3186A-BF9C-4E2B-8EAE-9097E3C335EC}" type="pres">
      <dgm:prSet presAssocID="{727308A8-4C47-40E0-830A-5661D11DF590}" presName="linearFlow" presStyleCnt="0">
        <dgm:presLayoutVars>
          <dgm:resizeHandles val="exact"/>
        </dgm:presLayoutVars>
      </dgm:prSet>
      <dgm:spPr/>
    </dgm:pt>
    <dgm:pt modelId="{7719C5E0-9E75-4B96-8A09-26EF3586B794}" type="pres">
      <dgm:prSet presAssocID="{CA4E62DC-0C31-45D9-B2E9-D9E1FFF56BE8}" presName="node" presStyleLbl="node1" presStyleIdx="0" presStyleCnt="3" custScaleX="241055">
        <dgm:presLayoutVars>
          <dgm:bulletEnabled val="1"/>
        </dgm:presLayoutVars>
      </dgm:prSet>
      <dgm:spPr>
        <a:prstGeom prst="roundRect">
          <a:avLst>
            <a:gd name="adj" fmla="val 10000"/>
          </a:avLst>
        </a:prstGeom>
      </dgm:spPr>
      <dgm:t>
        <a:bodyPr/>
        <a:lstStyle/>
        <a:p>
          <a:endParaRPr lang="en-GB"/>
        </a:p>
      </dgm:t>
    </dgm:pt>
    <dgm:pt modelId="{48E6D005-E10F-4ABA-A4A5-03C4531AC829}" type="pres">
      <dgm:prSet presAssocID="{0ECE449D-FFC2-498F-81B8-5318B2FFBD75}" presName="sibTrans" presStyleLbl="sibTrans2D1" presStyleIdx="0" presStyleCnt="2"/>
      <dgm:spPr>
        <a:prstGeom prst="rightArrow">
          <a:avLst>
            <a:gd name="adj1" fmla="val 60000"/>
            <a:gd name="adj2" fmla="val 50000"/>
          </a:avLst>
        </a:prstGeom>
      </dgm:spPr>
      <dgm:t>
        <a:bodyPr/>
        <a:lstStyle/>
        <a:p>
          <a:endParaRPr lang="en-GB"/>
        </a:p>
      </dgm:t>
    </dgm:pt>
    <dgm:pt modelId="{1754B497-E47B-4183-882D-424C6EB571B1}" type="pres">
      <dgm:prSet presAssocID="{0ECE449D-FFC2-498F-81B8-5318B2FFBD75}" presName="connectorText" presStyleLbl="sibTrans2D1" presStyleIdx="0" presStyleCnt="2"/>
      <dgm:spPr/>
      <dgm:t>
        <a:bodyPr/>
        <a:lstStyle/>
        <a:p>
          <a:endParaRPr lang="en-GB"/>
        </a:p>
      </dgm:t>
    </dgm:pt>
    <dgm:pt modelId="{9E6CC0AA-FCB0-473D-873D-0ED8D3C863D6}" type="pres">
      <dgm:prSet presAssocID="{F832F052-079A-42C0-9534-CF0751BDFF07}" presName="node" presStyleLbl="node1" presStyleIdx="1" presStyleCnt="3" custScaleX="241055">
        <dgm:presLayoutVars>
          <dgm:bulletEnabled val="1"/>
        </dgm:presLayoutVars>
      </dgm:prSet>
      <dgm:spPr>
        <a:prstGeom prst="roundRect">
          <a:avLst>
            <a:gd name="adj" fmla="val 10000"/>
          </a:avLst>
        </a:prstGeom>
      </dgm:spPr>
      <dgm:t>
        <a:bodyPr/>
        <a:lstStyle/>
        <a:p>
          <a:endParaRPr lang="en-GB"/>
        </a:p>
      </dgm:t>
    </dgm:pt>
    <dgm:pt modelId="{DEE8746F-863F-4143-A907-28A33A295E94}" type="pres">
      <dgm:prSet presAssocID="{92DBCDC3-2933-43C6-B6A8-A97CC9B204DF}" presName="sibTrans" presStyleLbl="sibTrans2D1" presStyleIdx="1" presStyleCnt="2"/>
      <dgm:spPr>
        <a:prstGeom prst="rightArrow">
          <a:avLst>
            <a:gd name="adj1" fmla="val 60000"/>
            <a:gd name="adj2" fmla="val 50000"/>
          </a:avLst>
        </a:prstGeom>
      </dgm:spPr>
      <dgm:t>
        <a:bodyPr/>
        <a:lstStyle/>
        <a:p>
          <a:endParaRPr lang="en-GB"/>
        </a:p>
      </dgm:t>
    </dgm:pt>
    <dgm:pt modelId="{BDC5F8DC-90DA-4032-8BD6-ECC5E7C5ACFD}" type="pres">
      <dgm:prSet presAssocID="{92DBCDC3-2933-43C6-B6A8-A97CC9B204DF}" presName="connectorText" presStyleLbl="sibTrans2D1" presStyleIdx="1" presStyleCnt="2"/>
      <dgm:spPr/>
      <dgm:t>
        <a:bodyPr/>
        <a:lstStyle/>
        <a:p>
          <a:endParaRPr lang="en-GB"/>
        </a:p>
      </dgm:t>
    </dgm:pt>
    <dgm:pt modelId="{69B3C55F-8822-43F2-8EAA-384C810BC8FF}" type="pres">
      <dgm:prSet presAssocID="{EB247642-4B25-41B1-84CC-E2B4273495DD}" presName="node" presStyleLbl="node1" presStyleIdx="2" presStyleCnt="3" custScaleX="241055">
        <dgm:presLayoutVars>
          <dgm:bulletEnabled val="1"/>
        </dgm:presLayoutVars>
      </dgm:prSet>
      <dgm:spPr>
        <a:prstGeom prst="roundRect">
          <a:avLst>
            <a:gd name="adj" fmla="val 10000"/>
          </a:avLst>
        </a:prstGeom>
      </dgm:spPr>
      <dgm:t>
        <a:bodyPr/>
        <a:lstStyle/>
        <a:p>
          <a:endParaRPr lang="en-GB"/>
        </a:p>
      </dgm:t>
    </dgm:pt>
  </dgm:ptLst>
  <dgm:cxnLst>
    <dgm:cxn modelId="{0887CFA3-B30C-4576-A141-5097CD33BDF1}" type="presOf" srcId="{0ECE449D-FFC2-498F-81B8-5318B2FFBD75}" destId="{1754B497-E47B-4183-882D-424C6EB571B1}" srcOrd="1" destOrd="0" presId="urn:microsoft.com/office/officeart/2005/8/layout/process2"/>
    <dgm:cxn modelId="{86A26311-CA05-40CB-ACE4-6628851AA833}" type="presOf" srcId="{CA4E62DC-0C31-45D9-B2E9-D9E1FFF56BE8}" destId="{7719C5E0-9E75-4B96-8A09-26EF3586B794}" srcOrd="0" destOrd="0" presId="urn:microsoft.com/office/officeart/2005/8/layout/process2"/>
    <dgm:cxn modelId="{9789AD2D-9A76-42F3-9D72-F16BE97F39D3}" type="presOf" srcId="{92DBCDC3-2933-43C6-B6A8-A97CC9B204DF}" destId="{DEE8746F-863F-4143-A907-28A33A295E94}" srcOrd="0" destOrd="0" presId="urn:microsoft.com/office/officeart/2005/8/layout/process2"/>
    <dgm:cxn modelId="{E6F74780-5348-46DD-AC63-A1EC740645A9}" type="presOf" srcId="{F832F052-079A-42C0-9534-CF0751BDFF07}" destId="{9E6CC0AA-FCB0-473D-873D-0ED8D3C863D6}" srcOrd="0" destOrd="0" presId="urn:microsoft.com/office/officeart/2005/8/layout/process2"/>
    <dgm:cxn modelId="{B1698FE5-379E-4CE4-96CE-38E00156FD7D}" type="presOf" srcId="{727308A8-4C47-40E0-830A-5661D11DF590}" destId="{5AB3186A-BF9C-4E2B-8EAE-9097E3C335EC}" srcOrd="0" destOrd="0" presId="urn:microsoft.com/office/officeart/2005/8/layout/process2"/>
    <dgm:cxn modelId="{12B43A08-3E63-4F53-9DCD-35A9BA61C335}" srcId="{727308A8-4C47-40E0-830A-5661D11DF590}" destId="{EB247642-4B25-41B1-84CC-E2B4273495DD}" srcOrd="2" destOrd="0" parTransId="{E3BF3374-CACA-4719-90F3-057EA9EE26BE}" sibTransId="{22A237B7-4FA6-47F9-BA13-81C1D54E5917}"/>
    <dgm:cxn modelId="{A5739567-8ECE-40AD-B596-B07788749309}" srcId="{727308A8-4C47-40E0-830A-5661D11DF590}" destId="{F832F052-079A-42C0-9534-CF0751BDFF07}" srcOrd="1" destOrd="0" parTransId="{985212A3-8ECF-4130-B5F7-BE3E04CBBB29}" sibTransId="{92DBCDC3-2933-43C6-B6A8-A97CC9B204DF}"/>
    <dgm:cxn modelId="{2B83D7B7-93F1-4F2E-A3D7-B15E29721022}" type="presOf" srcId="{92DBCDC3-2933-43C6-B6A8-A97CC9B204DF}" destId="{BDC5F8DC-90DA-4032-8BD6-ECC5E7C5ACFD}" srcOrd="1" destOrd="0" presId="urn:microsoft.com/office/officeart/2005/8/layout/process2"/>
    <dgm:cxn modelId="{B723BDB0-F7C9-4472-9343-7217F4871C7A}" type="presOf" srcId="{0ECE449D-FFC2-498F-81B8-5318B2FFBD75}" destId="{48E6D005-E10F-4ABA-A4A5-03C4531AC829}" srcOrd="0" destOrd="0" presId="urn:microsoft.com/office/officeart/2005/8/layout/process2"/>
    <dgm:cxn modelId="{9A7D994B-E589-4228-AD5F-DDDF9C5AE0E3}" srcId="{727308A8-4C47-40E0-830A-5661D11DF590}" destId="{CA4E62DC-0C31-45D9-B2E9-D9E1FFF56BE8}" srcOrd="0" destOrd="0" parTransId="{70D45B10-A64F-470F-89ED-01EF0D311E18}" sibTransId="{0ECE449D-FFC2-498F-81B8-5318B2FFBD75}"/>
    <dgm:cxn modelId="{FE81686D-B1DA-4E59-949D-7397C7860FE0}" type="presOf" srcId="{EB247642-4B25-41B1-84CC-E2B4273495DD}" destId="{69B3C55F-8822-43F2-8EAA-384C810BC8FF}" srcOrd="0" destOrd="0" presId="urn:microsoft.com/office/officeart/2005/8/layout/process2"/>
    <dgm:cxn modelId="{262F6746-D518-4328-967C-104577E99E0A}" type="presParOf" srcId="{5AB3186A-BF9C-4E2B-8EAE-9097E3C335EC}" destId="{7719C5E0-9E75-4B96-8A09-26EF3586B794}" srcOrd="0" destOrd="0" presId="urn:microsoft.com/office/officeart/2005/8/layout/process2"/>
    <dgm:cxn modelId="{B7537378-942D-4DBE-9950-904F4AE5D6AA}" type="presParOf" srcId="{5AB3186A-BF9C-4E2B-8EAE-9097E3C335EC}" destId="{48E6D005-E10F-4ABA-A4A5-03C4531AC829}" srcOrd="1" destOrd="0" presId="urn:microsoft.com/office/officeart/2005/8/layout/process2"/>
    <dgm:cxn modelId="{F2D78607-A485-4EFF-9F97-B7E102F92A0A}" type="presParOf" srcId="{48E6D005-E10F-4ABA-A4A5-03C4531AC829}" destId="{1754B497-E47B-4183-882D-424C6EB571B1}" srcOrd="0" destOrd="0" presId="urn:microsoft.com/office/officeart/2005/8/layout/process2"/>
    <dgm:cxn modelId="{885BB794-1CDD-49B6-B156-0009455CA26A}" type="presParOf" srcId="{5AB3186A-BF9C-4E2B-8EAE-9097E3C335EC}" destId="{9E6CC0AA-FCB0-473D-873D-0ED8D3C863D6}" srcOrd="2" destOrd="0" presId="urn:microsoft.com/office/officeart/2005/8/layout/process2"/>
    <dgm:cxn modelId="{D9FE22F8-7E1B-480C-B06F-229536F30D19}" type="presParOf" srcId="{5AB3186A-BF9C-4E2B-8EAE-9097E3C335EC}" destId="{DEE8746F-863F-4143-A907-28A33A295E94}" srcOrd="3" destOrd="0" presId="urn:microsoft.com/office/officeart/2005/8/layout/process2"/>
    <dgm:cxn modelId="{D869C42B-9C7D-4DAB-B692-C87F4B69D3FE}" type="presParOf" srcId="{DEE8746F-863F-4143-A907-28A33A295E94}" destId="{BDC5F8DC-90DA-4032-8BD6-ECC5E7C5ACFD}" srcOrd="0" destOrd="0" presId="urn:microsoft.com/office/officeart/2005/8/layout/process2"/>
    <dgm:cxn modelId="{CE4AB0AA-CBEE-4468-9180-3CC3B2ACF25F}" type="presParOf" srcId="{5AB3186A-BF9C-4E2B-8EAE-9097E3C335EC}" destId="{69B3C55F-8822-43F2-8EAA-384C810BC8FF}" srcOrd="4"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7308A8-4C47-40E0-830A-5661D11DF590}" type="doc">
      <dgm:prSet loTypeId="urn:microsoft.com/office/officeart/2005/8/layout/process2" loCatId="process" qsTypeId="urn:microsoft.com/office/officeart/2005/8/quickstyle/simple1" qsCatId="simple" csTypeId="urn:microsoft.com/office/officeart/2005/8/colors/colorful1" csCatId="colorful" phldr="1"/>
      <dgm:spPr/>
    </dgm:pt>
    <dgm:pt modelId="{F832F052-079A-42C0-9534-CF0751BDFF07}">
      <dgm:prSet phldrT="[Text]" custT="1"/>
      <dgm:spPr>
        <a:xfrm>
          <a:off x="791534" y="2641"/>
          <a:ext cx="4512931" cy="982712"/>
        </a:xfr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err="1" smtClean="0">
              <a:solidFill>
                <a:srgbClr val="FFFFFF"/>
              </a:solidFill>
              <a:latin typeface="Calibri"/>
              <a:ea typeface="+mn-ea"/>
              <a:cs typeface="+mn-cs"/>
            </a:rPr>
            <a:t>Register_OnClick</a:t>
          </a:r>
          <a:endParaRPr lang="en-GB" sz="2400" b="1" dirty="0">
            <a:solidFill>
              <a:srgbClr val="FFFFFF"/>
            </a:solidFill>
            <a:latin typeface="Calibri"/>
            <a:ea typeface="+mn-ea"/>
            <a:cs typeface="+mn-cs"/>
          </a:endParaRPr>
        </a:p>
      </dgm:t>
    </dgm:pt>
    <dgm:pt modelId="{985212A3-8ECF-4130-B5F7-BE3E04CBBB29}" type="parTrans" cxnId="{A5739567-8ECE-40AD-B596-B07788749309}">
      <dgm:prSet/>
      <dgm:spPr/>
      <dgm:t>
        <a:bodyPr/>
        <a:lstStyle/>
        <a:p>
          <a:endParaRPr lang="en-GB">
            <a:solidFill>
              <a:schemeClr val="bg2"/>
            </a:solidFill>
          </a:endParaRPr>
        </a:p>
      </dgm:t>
    </dgm:pt>
    <dgm:pt modelId="{92DBCDC3-2933-43C6-B6A8-A97CC9B204DF}" type="sibTrans" cxnId="{A5739567-8ECE-40AD-B596-B07788749309}">
      <dgm:prSet custT="1"/>
      <dgm:spPr>
        <a:xfrm rot="5400000">
          <a:off x="2863741" y="1009921"/>
          <a:ext cx="368517" cy="442220"/>
        </a:xfrm>
        <a:solidFill>
          <a:srgbClr val="2DB557">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D0A3D11F-84A1-4587-85EF-336D74FC6F77}">
      <dgm:prSet phldrT="[Text]" custT="1"/>
      <dgm:spPr>
        <a:xfrm>
          <a:off x="791534" y="1476709"/>
          <a:ext cx="4512931" cy="982712"/>
        </a:xfr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Hash Password</a:t>
          </a:r>
          <a:endParaRPr lang="en-GB" sz="2400" b="1" dirty="0">
            <a:solidFill>
              <a:srgbClr val="FFFFFF"/>
            </a:solidFill>
            <a:latin typeface="Calibri"/>
            <a:ea typeface="+mn-ea"/>
            <a:cs typeface="+mn-cs"/>
          </a:endParaRPr>
        </a:p>
      </dgm:t>
    </dgm:pt>
    <dgm:pt modelId="{05957646-74CF-4F53-8154-BDE15C311DAC}" type="parTrans" cxnId="{ED0A6FB4-FFF7-4414-9E73-926C0800C670}">
      <dgm:prSet/>
      <dgm:spPr/>
      <dgm:t>
        <a:bodyPr/>
        <a:lstStyle/>
        <a:p>
          <a:endParaRPr lang="en-GB">
            <a:solidFill>
              <a:schemeClr val="bg2"/>
            </a:solidFill>
          </a:endParaRPr>
        </a:p>
      </dgm:t>
    </dgm:pt>
    <dgm:pt modelId="{87750FD6-497A-48B3-A5A2-58E6A463F290}" type="sibTrans" cxnId="{ED0A6FB4-FFF7-4414-9E73-926C0800C670}">
      <dgm:prSet custT="1"/>
      <dgm:spPr>
        <a:xfrm rot="5400000">
          <a:off x="2863741" y="2483989"/>
          <a:ext cx="368517" cy="442220"/>
        </a:xfrm>
        <a:solidFill>
          <a:srgbClr val="DF8045">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44CC9B59-FCBB-445E-9D63-F39C87069F2C}">
      <dgm:prSet phldrT="[Text]" custT="1"/>
      <dgm:spPr>
        <a:xfrm>
          <a:off x="791534" y="2950778"/>
          <a:ext cx="4512931" cy="982712"/>
        </a:xfr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Create Message</a:t>
          </a:r>
          <a:endParaRPr lang="en-GB" sz="2400" b="1" dirty="0">
            <a:solidFill>
              <a:srgbClr val="FFFFFF"/>
            </a:solidFill>
            <a:latin typeface="Calibri"/>
            <a:ea typeface="+mn-ea"/>
            <a:cs typeface="+mn-cs"/>
          </a:endParaRPr>
        </a:p>
      </dgm:t>
    </dgm:pt>
    <dgm:pt modelId="{50F0AC98-CC9C-474A-9F7F-E329BEEDF93D}" type="parTrans" cxnId="{BA23AE18-57D5-4793-A217-77F2AF44DC65}">
      <dgm:prSet/>
      <dgm:spPr/>
      <dgm:t>
        <a:bodyPr/>
        <a:lstStyle/>
        <a:p>
          <a:endParaRPr lang="en-GB">
            <a:solidFill>
              <a:schemeClr val="bg2"/>
            </a:solidFill>
          </a:endParaRPr>
        </a:p>
      </dgm:t>
    </dgm:pt>
    <dgm:pt modelId="{10EFCDC4-590E-4D71-908D-D1AB74A97B25}" type="sibTrans" cxnId="{BA23AE18-57D5-4793-A217-77F2AF44DC65}">
      <dgm:prSet custT="1"/>
      <dgm:spPr>
        <a:xfrm rot="5400000">
          <a:off x="2863741" y="3958057"/>
          <a:ext cx="368517" cy="442220"/>
        </a:xfrm>
        <a:solidFill>
          <a:srgbClr val="2A86DA">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F9768CBC-28EB-4613-BDE7-3641B9E1DAA5}">
      <dgm:prSet phldrT="[Text]" custT="1"/>
      <dgm:spPr>
        <a:xfrm>
          <a:off x="735653" y="4424846"/>
          <a:ext cx="4624693" cy="982712"/>
        </a:xfrm>
        <a:solidFill>
          <a:srgbClr val="FF9929">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Send to Service</a:t>
          </a:r>
          <a:endParaRPr lang="en-GB" sz="2400" b="1" dirty="0">
            <a:solidFill>
              <a:srgbClr val="FFFFFF"/>
            </a:solidFill>
            <a:latin typeface="Calibri"/>
            <a:ea typeface="+mn-ea"/>
            <a:cs typeface="+mn-cs"/>
          </a:endParaRPr>
        </a:p>
      </dgm:t>
    </dgm:pt>
    <dgm:pt modelId="{60137EEF-4F8C-4725-86EE-842FC2C6EE25}" type="parTrans" cxnId="{4758465E-7387-4EBC-8B19-9709E5D56011}">
      <dgm:prSet/>
      <dgm:spPr/>
      <dgm:t>
        <a:bodyPr/>
        <a:lstStyle/>
        <a:p>
          <a:endParaRPr lang="en-GB">
            <a:solidFill>
              <a:schemeClr val="bg2"/>
            </a:solidFill>
          </a:endParaRPr>
        </a:p>
      </dgm:t>
    </dgm:pt>
    <dgm:pt modelId="{5D41BF08-69EA-4532-877F-41B47FB2D609}" type="sibTrans" cxnId="{4758465E-7387-4EBC-8B19-9709E5D56011}">
      <dgm:prSet/>
      <dgm:spPr/>
      <dgm:t>
        <a:bodyPr/>
        <a:lstStyle/>
        <a:p>
          <a:endParaRPr lang="en-GB">
            <a:solidFill>
              <a:schemeClr val="bg2"/>
            </a:solidFill>
          </a:endParaRPr>
        </a:p>
      </dgm:t>
    </dgm:pt>
    <dgm:pt modelId="{5AB3186A-BF9C-4E2B-8EAE-9097E3C335EC}" type="pres">
      <dgm:prSet presAssocID="{727308A8-4C47-40E0-830A-5661D11DF590}" presName="linearFlow" presStyleCnt="0">
        <dgm:presLayoutVars>
          <dgm:resizeHandles val="exact"/>
        </dgm:presLayoutVars>
      </dgm:prSet>
      <dgm:spPr/>
    </dgm:pt>
    <dgm:pt modelId="{9E6CC0AA-FCB0-473D-873D-0ED8D3C863D6}" type="pres">
      <dgm:prSet presAssocID="{F832F052-079A-42C0-9534-CF0751BDFF07}" presName="node" presStyleLbl="node1" presStyleIdx="0" presStyleCnt="4" custScaleX="184616">
        <dgm:presLayoutVars>
          <dgm:bulletEnabled val="1"/>
        </dgm:presLayoutVars>
      </dgm:prSet>
      <dgm:spPr>
        <a:prstGeom prst="roundRect">
          <a:avLst>
            <a:gd name="adj" fmla="val 10000"/>
          </a:avLst>
        </a:prstGeom>
      </dgm:spPr>
      <dgm:t>
        <a:bodyPr/>
        <a:lstStyle/>
        <a:p>
          <a:endParaRPr lang="en-GB"/>
        </a:p>
      </dgm:t>
    </dgm:pt>
    <dgm:pt modelId="{DEE8746F-863F-4143-A907-28A33A295E94}" type="pres">
      <dgm:prSet presAssocID="{92DBCDC3-2933-43C6-B6A8-A97CC9B204DF}" presName="sibTrans" presStyleLbl="sibTrans2D1" presStyleIdx="0" presStyleCnt="3"/>
      <dgm:spPr>
        <a:prstGeom prst="rightArrow">
          <a:avLst>
            <a:gd name="adj1" fmla="val 60000"/>
            <a:gd name="adj2" fmla="val 50000"/>
          </a:avLst>
        </a:prstGeom>
      </dgm:spPr>
      <dgm:t>
        <a:bodyPr/>
        <a:lstStyle/>
        <a:p>
          <a:endParaRPr lang="en-GB"/>
        </a:p>
      </dgm:t>
    </dgm:pt>
    <dgm:pt modelId="{BDC5F8DC-90DA-4032-8BD6-ECC5E7C5ACFD}" type="pres">
      <dgm:prSet presAssocID="{92DBCDC3-2933-43C6-B6A8-A97CC9B204DF}" presName="connectorText" presStyleLbl="sibTrans2D1" presStyleIdx="0" presStyleCnt="3"/>
      <dgm:spPr/>
      <dgm:t>
        <a:bodyPr/>
        <a:lstStyle/>
        <a:p>
          <a:endParaRPr lang="en-GB"/>
        </a:p>
      </dgm:t>
    </dgm:pt>
    <dgm:pt modelId="{C9F49105-1EE4-4027-A5EF-E05C1B73C5C1}" type="pres">
      <dgm:prSet presAssocID="{D0A3D11F-84A1-4587-85EF-336D74FC6F77}" presName="node" presStyleLbl="node1" presStyleIdx="1" presStyleCnt="4" custScaleX="184616">
        <dgm:presLayoutVars>
          <dgm:bulletEnabled val="1"/>
        </dgm:presLayoutVars>
      </dgm:prSet>
      <dgm:spPr>
        <a:prstGeom prst="roundRect">
          <a:avLst>
            <a:gd name="adj" fmla="val 10000"/>
          </a:avLst>
        </a:prstGeom>
      </dgm:spPr>
      <dgm:t>
        <a:bodyPr/>
        <a:lstStyle/>
        <a:p>
          <a:endParaRPr lang="en-GB"/>
        </a:p>
      </dgm:t>
    </dgm:pt>
    <dgm:pt modelId="{CBF24CB3-C0BB-4971-BBDE-0AF4C419353A}" type="pres">
      <dgm:prSet presAssocID="{87750FD6-497A-48B3-A5A2-58E6A463F290}" presName="sibTrans" presStyleLbl="sibTrans2D1" presStyleIdx="1" presStyleCnt="3"/>
      <dgm:spPr>
        <a:prstGeom prst="rightArrow">
          <a:avLst>
            <a:gd name="adj1" fmla="val 60000"/>
            <a:gd name="adj2" fmla="val 50000"/>
          </a:avLst>
        </a:prstGeom>
      </dgm:spPr>
      <dgm:t>
        <a:bodyPr/>
        <a:lstStyle/>
        <a:p>
          <a:endParaRPr lang="en-GB"/>
        </a:p>
      </dgm:t>
    </dgm:pt>
    <dgm:pt modelId="{F80B69FD-55A7-470C-A089-3AE9B2AED9CE}" type="pres">
      <dgm:prSet presAssocID="{87750FD6-497A-48B3-A5A2-58E6A463F290}" presName="connectorText" presStyleLbl="sibTrans2D1" presStyleIdx="1" presStyleCnt="3"/>
      <dgm:spPr/>
      <dgm:t>
        <a:bodyPr/>
        <a:lstStyle/>
        <a:p>
          <a:endParaRPr lang="en-GB"/>
        </a:p>
      </dgm:t>
    </dgm:pt>
    <dgm:pt modelId="{EC4E48FA-1C65-4AD4-9D3D-838070DE7FC2}" type="pres">
      <dgm:prSet presAssocID="{44CC9B59-FCBB-445E-9D63-F39C87069F2C}" presName="node" presStyleLbl="node1" presStyleIdx="2" presStyleCnt="4" custScaleX="184616">
        <dgm:presLayoutVars>
          <dgm:bulletEnabled val="1"/>
        </dgm:presLayoutVars>
      </dgm:prSet>
      <dgm:spPr>
        <a:prstGeom prst="roundRect">
          <a:avLst>
            <a:gd name="adj" fmla="val 10000"/>
          </a:avLst>
        </a:prstGeom>
      </dgm:spPr>
      <dgm:t>
        <a:bodyPr/>
        <a:lstStyle/>
        <a:p>
          <a:endParaRPr lang="en-GB"/>
        </a:p>
      </dgm:t>
    </dgm:pt>
    <dgm:pt modelId="{FAC5923A-ACBF-4B5F-9A4D-A74CC9F7D550}" type="pres">
      <dgm:prSet presAssocID="{10EFCDC4-590E-4D71-908D-D1AB74A97B25}" presName="sibTrans" presStyleLbl="sibTrans2D1" presStyleIdx="2" presStyleCnt="3"/>
      <dgm:spPr>
        <a:prstGeom prst="rightArrow">
          <a:avLst>
            <a:gd name="adj1" fmla="val 60000"/>
            <a:gd name="adj2" fmla="val 50000"/>
          </a:avLst>
        </a:prstGeom>
      </dgm:spPr>
      <dgm:t>
        <a:bodyPr/>
        <a:lstStyle/>
        <a:p>
          <a:endParaRPr lang="en-GB"/>
        </a:p>
      </dgm:t>
    </dgm:pt>
    <dgm:pt modelId="{0D72CE02-617B-4DBF-AAAD-C47B3237B6A2}" type="pres">
      <dgm:prSet presAssocID="{10EFCDC4-590E-4D71-908D-D1AB74A97B25}" presName="connectorText" presStyleLbl="sibTrans2D1" presStyleIdx="2" presStyleCnt="3"/>
      <dgm:spPr/>
      <dgm:t>
        <a:bodyPr/>
        <a:lstStyle/>
        <a:p>
          <a:endParaRPr lang="en-GB"/>
        </a:p>
      </dgm:t>
    </dgm:pt>
    <dgm:pt modelId="{0A2E5918-4337-4EB2-B135-D7384C2EB882}" type="pres">
      <dgm:prSet presAssocID="{F9768CBC-28EB-4613-BDE7-3641B9E1DAA5}" presName="node" presStyleLbl="node1" presStyleIdx="3" presStyleCnt="4" custScaleX="189188">
        <dgm:presLayoutVars>
          <dgm:bulletEnabled val="1"/>
        </dgm:presLayoutVars>
      </dgm:prSet>
      <dgm:spPr>
        <a:prstGeom prst="roundRect">
          <a:avLst>
            <a:gd name="adj" fmla="val 10000"/>
          </a:avLst>
        </a:prstGeom>
      </dgm:spPr>
      <dgm:t>
        <a:bodyPr/>
        <a:lstStyle/>
        <a:p>
          <a:endParaRPr lang="en-GB"/>
        </a:p>
      </dgm:t>
    </dgm:pt>
  </dgm:ptLst>
  <dgm:cxnLst>
    <dgm:cxn modelId="{4758465E-7387-4EBC-8B19-9709E5D56011}" srcId="{727308A8-4C47-40E0-830A-5661D11DF590}" destId="{F9768CBC-28EB-4613-BDE7-3641B9E1DAA5}" srcOrd="3" destOrd="0" parTransId="{60137EEF-4F8C-4725-86EE-842FC2C6EE25}" sibTransId="{5D41BF08-69EA-4532-877F-41B47FB2D609}"/>
    <dgm:cxn modelId="{9875BD77-0D4C-4494-BB7F-0B65B680CE55}" type="presOf" srcId="{87750FD6-497A-48B3-A5A2-58E6A463F290}" destId="{F80B69FD-55A7-470C-A089-3AE9B2AED9CE}" srcOrd="1" destOrd="0" presId="urn:microsoft.com/office/officeart/2005/8/layout/process2"/>
    <dgm:cxn modelId="{10DBD5E4-CEE7-4C23-A611-40F6BD4D7C7B}" type="presOf" srcId="{92DBCDC3-2933-43C6-B6A8-A97CC9B204DF}" destId="{DEE8746F-863F-4143-A907-28A33A295E94}" srcOrd="0" destOrd="0" presId="urn:microsoft.com/office/officeart/2005/8/layout/process2"/>
    <dgm:cxn modelId="{486970FE-FFE7-4CFD-AB7E-2B56EA184CEE}" type="presOf" srcId="{F832F052-079A-42C0-9534-CF0751BDFF07}" destId="{9E6CC0AA-FCB0-473D-873D-0ED8D3C863D6}" srcOrd="0" destOrd="0" presId="urn:microsoft.com/office/officeart/2005/8/layout/process2"/>
    <dgm:cxn modelId="{E1E9129B-411F-4117-AD45-EAA38C9CA0D4}" type="presOf" srcId="{87750FD6-497A-48B3-A5A2-58E6A463F290}" destId="{CBF24CB3-C0BB-4971-BBDE-0AF4C419353A}" srcOrd="0" destOrd="0" presId="urn:microsoft.com/office/officeart/2005/8/layout/process2"/>
    <dgm:cxn modelId="{ED0A6FB4-FFF7-4414-9E73-926C0800C670}" srcId="{727308A8-4C47-40E0-830A-5661D11DF590}" destId="{D0A3D11F-84A1-4587-85EF-336D74FC6F77}" srcOrd="1" destOrd="0" parTransId="{05957646-74CF-4F53-8154-BDE15C311DAC}" sibTransId="{87750FD6-497A-48B3-A5A2-58E6A463F290}"/>
    <dgm:cxn modelId="{A5739567-8ECE-40AD-B596-B07788749309}" srcId="{727308A8-4C47-40E0-830A-5661D11DF590}" destId="{F832F052-079A-42C0-9534-CF0751BDFF07}" srcOrd="0" destOrd="0" parTransId="{985212A3-8ECF-4130-B5F7-BE3E04CBBB29}" sibTransId="{92DBCDC3-2933-43C6-B6A8-A97CC9B204DF}"/>
    <dgm:cxn modelId="{2E3A3C8D-CF0E-4DF5-9718-D292444EF18D}" type="presOf" srcId="{D0A3D11F-84A1-4587-85EF-336D74FC6F77}" destId="{C9F49105-1EE4-4027-A5EF-E05C1B73C5C1}" srcOrd="0" destOrd="0" presId="urn:microsoft.com/office/officeart/2005/8/layout/process2"/>
    <dgm:cxn modelId="{A16F648F-2663-4F63-B26F-09485104FF09}" type="presOf" srcId="{10EFCDC4-590E-4D71-908D-D1AB74A97B25}" destId="{0D72CE02-617B-4DBF-AAAD-C47B3237B6A2}" srcOrd="1" destOrd="0" presId="urn:microsoft.com/office/officeart/2005/8/layout/process2"/>
    <dgm:cxn modelId="{2CB079AB-708C-4F0E-B850-79EF2EF377AB}" type="presOf" srcId="{F9768CBC-28EB-4613-BDE7-3641B9E1DAA5}" destId="{0A2E5918-4337-4EB2-B135-D7384C2EB882}" srcOrd="0" destOrd="0" presId="urn:microsoft.com/office/officeart/2005/8/layout/process2"/>
    <dgm:cxn modelId="{BA23AE18-57D5-4793-A217-77F2AF44DC65}" srcId="{727308A8-4C47-40E0-830A-5661D11DF590}" destId="{44CC9B59-FCBB-445E-9D63-F39C87069F2C}" srcOrd="2" destOrd="0" parTransId="{50F0AC98-CC9C-474A-9F7F-E329BEEDF93D}" sibTransId="{10EFCDC4-590E-4D71-908D-D1AB74A97B25}"/>
    <dgm:cxn modelId="{C963E7CE-ABB0-41C2-9C50-5138FE85A819}" type="presOf" srcId="{727308A8-4C47-40E0-830A-5661D11DF590}" destId="{5AB3186A-BF9C-4E2B-8EAE-9097E3C335EC}" srcOrd="0" destOrd="0" presId="urn:microsoft.com/office/officeart/2005/8/layout/process2"/>
    <dgm:cxn modelId="{3108A2A2-F032-4131-9836-3BF847AD78A6}" type="presOf" srcId="{44CC9B59-FCBB-445E-9D63-F39C87069F2C}" destId="{EC4E48FA-1C65-4AD4-9D3D-838070DE7FC2}" srcOrd="0" destOrd="0" presId="urn:microsoft.com/office/officeart/2005/8/layout/process2"/>
    <dgm:cxn modelId="{8617FF7B-78F6-4594-A779-85B721FB5AAB}" type="presOf" srcId="{10EFCDC4-590E-4D71-908D-D1AB74A97B25}" destId="{FAC5923A-ACBF-4B5F-9A4D-A74CC9F7D550}" srcOrd="0" destOrd="0" presId="urn:microsoft.com/office/officeart/2005/8/layout/process2"/>
    <dgm:cxn modelId="{1DD1EB38-C912-49A8-826A-D54BE7417219}" type="presOf" srcId="{92DBCDC3-2933-43C6-B6A8-A97CC9B204DF}" destId="{BDC5F8DC-90DA-4032-8BD6-ECC5E7C5ACFD}" srcOrd="1" destOrd="0" presId="urn:microsoft.com/office/officeart/2005/8/layout/process2"/>
    <dgm:cxn modelId="{4B58CFAB-0CFF-4225-9916-5016964D6CD3}" type="presParOf" srcId="{5AB3186A-BF9C-4E2B-8EAE-9097E3C335EC}" destId="{9E6CC0AA-FCB0-473D-873D-0ED8D3C863D6}" srcOrd="0" destOrd="0" presId="urn:microsoft.com/office/officeart/2005/8/layout/process2"/>
    <dgm:cxn modelId="{34CB6AC9-CB2C-41D9-9A3E-12AA832E8E40}" type="presParOf" srcId="{5AB3186A-BF9C-4E2B-8EAE-9097E3C335EC}" destId="{DEE8746F-863F-4143-A907-28A33A295E94}" srcOrd="1" destOrd="0" presId="urn:microsoft.com/office/officeart/2005/8/layout/process2"/>
    <dgm:cxn modelId="{F2E5FF46-E1BB-4D75-B7C4-E08F19EF4ABA}" type="presParOf" srcId="{DEE8746F-863F-4143-A907-28A33A295E94}" destId="{BDC5F8DC-90DA-4032-8BD6-ECC5E7C5ACFD}" srcOrd="0" destOrd="0" presId="urn:microsoft.com/office/officeart/2005/8/layout/process2"/>
    <dgm:cxn modelId="{17641106-387C-4D28-A66A-F0E264AD62A4}" type="presParOf" srcId="{5AB3186A-BF9C-4E2B-8EAE-9097E3C335EC}" destId="{C9F49105-1EE4-4027-A5EF-E05C1B73C5C1}" srcOrd="2" destOrd="0" presId="urn:microsoft.com/office/officeart/2005/8/layout/process2"/>
    <dgm:cxn modelId="{C7D1200E-7C47-40D6-9CDE-89CB79CEB12B}" type="presParOf" srcId="{5AB3186A-BF9C-4E2B-8EAE-9097E3C335EC}" destId="{CBF24CB3-C0BB-4971-BBDE-0AF4C419353A}" srcOrd="3" destOrd="0" presId="urn:microsoft.com/office/officeart/2005/8/layout/process2"/>
    <dgm:cxn modelId="{805F65E8-64BD-413E-A802-743BBE49A414}" type="presParOf" srcId="{CBF24CB3-C0BB-4971-BBDE-0AF4C419353A}" destId="{F80B69FD-55A7-470C-A089-3AE9B2AED9CE}" srcOrd="0" destOrd="0" presId="urn:microsoft.com/office/officeart/2005/8/layout/process2"/>
    <dgm:cxn modelId="{4A250447-F153-4641-955E-4488D7E632DC}" type="presParOf" srcId="{5AB3186A-BF9C-4E2B-8EAE-9097E3C335EC}" destId="{EC4E48FA-1C65-4AD4-9D3D-838070DE7FC2}" srcOrd="4" destOrd="0" presId="urn:microsoft.com/office/officeart/2005/8/layout/process2"/>
    <dgm:cxn modelId="{9B7AB857-90E9-44DB-9463-3119DB53EA2B}" type="presParOf" srcId="{5AB3186A-BF9C-4E2B-8EAE-9097E3C335EC}" destId="{FAC5923A-ACBF-4B5F-9A4D-A74CC9F7D550}" srcOrd="5" destOrd="0" presId="urn:microsoft.com/office/officeart/2005/8/layout/process2"/>
    <dgm:cxn modelId="{C0350EE6-B21E-4094-886D-0BE9014F84DD}" type="presParOf" srcId="{FAC5923A-ACBF-4B5F-9A4D-A74CC9F7D550}" destId="{0D72CE02-617B-4DBF-AAAD-C47B3237B6A2}" srcOrd="0" destOrd="0" presId="urn:microsoft.com/office/officeart/2005/8/layout/process2"/>
    <dgm:cxn modelId="{79C6D897-15E6-4126-96A6-B3412F09C0E2}" type="presParOf" srcId="{5AB3186A-BF9C-4E2B-8EAE-9097E3C335EC}" destId="{0A2E5918-4337-4EB2-B135-D7384C2EB882}"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7308A8-4C47-40E0-830A-5661D11DF590}" type="doc">
      <dgm:prSet loTypeId="urn:microsoft.com/office/officeart/2005/8/layout/process2" loCatId="process" qsTypeId="urn:microsoft.com/office/officeart/2005/8/quickstyle/simple1" qsCatId="simple" csTypeId="urn:microsoft.com/office/officeart/2005/8/colors/colorful1" csCatId="colorful" phldr="1"/>
      <dgm:spPr/>
    </dgm:pt>
    <dgm:pt modelId="{F832F052-079A-42C0-9534-CF0751BDFF07}">
      <dgm:prSet phldrT="[Text]" custT="1"/>
      <dgm:spPr>
        <a:xfrm>
          <a:off x="1148855" y="0"/>
          <a:ext cx="3798289" cy="1143000"/>
        </a:xfr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Message Received</a:t>
          </a:r>
          <a:endParaRPr lang="en-GB" sz="2400" b="1" dirty="0">
            <a:solidFill>
              <a:srgbClr val="FFFFFF"/>
            </a:solidFill>
            <a:latin typeface="Calibri"/>
            <a:ea typeface="+mn-ea"/>
            <a:cs typeface="+mn-cs"/>
          </a:endParaRPr>
        </a:p>
      </dgm:t>
    </dgm:pt>
    <dgm:pt modelId="{985212A3-8ECF-4130-B5F7-BE3E04CBBB29}" type="parTrans" cxnId="{A5739567-8ECE-40AD-B596-B07788749309}">
      <dgm:prSet/>
      <dgm:spPr/>
      <dgm:t>
        <a:bodyPr/>
        <a:lstStyle/>
        <a:p>
          <a:endParaRPr lang="en-GB">
            <a:solidFill>
              <a:schemeClr val="bg2"/>
            </a:solidFill>
          </a:endParaRPr>
        </a:p>
      </dgm:t>
    </dgm:pt>
    <dgm:pt modelId="{92DBCDC3-2933-43C6-B6A8-A97CC9B204DF}" type="sibTrans" cxnId="{A5739567-8ECE-40AD-B596-B07788749309}">
      <dgm:prSet custT="1"/>
      <dgm:spPr>
        <a:xfrm rot="5400000">
          <a:off x="2833687" y="1171575"/>
          <a:ext cx="428625" cy="514350"/>
        </a:xfrm>
        <a:solidFill>
          <a:srgbClr val="2DB557">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D0A3D11F-84A1-4587-85EF-336D74FC6F77}">
      <dgm:prSet phldrT="[Text]" custT="1"/>
      <dgm:spPr>
        <a:xfrm>
          <a:off x="1148855" y="1714500"/>
          <a:ext cx="3798289" cy="1143000"/>
        </a:xfr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Write to DB</a:t>
          </a:r>
          <a:endParaRPr lang="en-GB" sz="2400" b="1" dirty="0">
            <a:solidFill>
              <a:srgbClr val="FFFFFF"/>
            </a:solidFill>
            <a:latin typeface="Calibri"/>
            <a:ea typeface="+mn-ea"/>
            <a:cs typeface="+mn-cs"/>
          </a:endParaRPr>
        </a:p>
      </dgm:t>
    </dgm:pt>
    <dgm:pt modelId="{05957646-74CF-4F53-8154-BDE15C311DAC}" type="parTrans" cxnId="{ED0A6FB4-FFF7-4414-9E73-926C0800C670}">
      <dgm:prSet/>
      <dgm:spPr/>
      <dgm:t>
        <a:bodyPr/>
        <a:lstStyle/>
        <a:p>
          <a:endParaRPr lang="en-GB">
            <a:solidFill>
              <a:schemeClr val="bg2"/>
            </a:solidFill>
          </a:endParaRPr>
        </a:p>
      </dgm:t>
    </dgm:pt>
    <dgm:pt modelId="{87750FD6-497A-48B3-A5A2-58E6A463F290}" type="sibTrans" cxnId="{ED0A6FB4-FFF7-4414-9E73-926C0800C670}">
      <dgm:prSet custT="1"/>
      <dgm:spPr>
        <a:xfrm rot="5400000">
          <a:off x="2833687" y="2886075"/>
          <a:ext cx="428625" cy="514350"/>
        </a:xfrm>
        <a:solidFill>
          <a:srgbClr val="DF8045">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44CC9B59-FCBB-445E-9D63-F39C87069F2C}">
      <dgm:prSet phldrT="[Text]" custT="1"/>
      <dgm:spPr>
        <a:xfrm>
          <a:off x="1148855" y="3429000"/>
          <a:ext cx="3798289" cy="1143000"/>
        </a:xfr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Publish Message</a:t>
          </a:r>
          <a:endParaRPr lang="en-GB" sz="2400" b="1" dirty="0">
            <a:solidFill>
              <a:srgbClr val="FFFFFF"/>
            </a:solidFill>
            <a:latin typeface="Calibri"/>
            <a:ea typeface="+mn-ea"/>
            <a:cs typeface="+mn-cs"/>
          </a:endParaRPr>
        </a:p>
      </dgm:t>
    </dgm:pt>
    <dgm:pt modelId="{50F0AC98-CC9C-474A-9F7F-E329BEEDF93D}" type="parTrans" cxnId="{BA23AE18-57D5-4793-A217-77F2AF44DC65}">
      <dgm:prSet/>
      <dgm:spPr/>
      <dgm:t>
        <a:bodyPr/>
        <a:lstStyle/>
        <a:p>
          <a:endParaRPr lang="en-GB">
            <a:solidFill>
              <a:schemeClr val="bg2"/>
            </a:solidFill>
          </a:endParaRPr>
        </a:p>
      </dgm:t>
    </dgm:pt>
    <dgm:pt modelId="{10EFCDC4-590E-4D71-908D-D1AB74A97B25}" type="sibTrans" cxnId="{BA23AE18-57D5-4793-A217-77F2AF44DC65}">
      <dgm:prSet custT="1"/>
      <dgm:spPr/>
      <dgm:t>
        <a:bodyPr/>
        <a:lstStyle/>
        <a:p>
          <a:endParaRPr lang="en-GB" sz="1800" b="1">
            <a:solidFill>
              <a:schemeClr val="bg2"/>
            </a:solidFill>
          </a:endParaRPr>
        </a:p>
      </dgm:t>
    </dgm:pt>
    <dgm:pt modelId="{5AB3186A-BF9C-4E2B-8EAE-9097E3C335EC}" type="pres">
      <dgm:prSet presAssocID="{727308A8-4C47-40E0-830A-5661D11DF590}" presName="linearFlow" presStyleCnt="0">
        <dgm:presLayoutVars>
          <dgm:resizeHandles val="exact"/>
        </dgm:presLayoutVars>
      </dgm:prSet>
      <dgm:spPr/>
    </dgm:pt>
    <dgm:pt modelId="{9E6CC0AA-FCB0-473D-873D-0ED8D3C863D6}" type="pres">
      <dgm:prSet presAssocID="{F832F052-079A-42C0-9534-CF0751BDFF07}" presName="node" presStyleLbl="node1" presStyleIdx="0" presStyleCnt="3" custScaleX="184616">
        <dgm:presLayoutVars>
          <dgm:bulletEnabled val="1"/>
        </dgm:presLayoutVars>
      </dgm:prSet>
      <dgm:spPr>
        <a:prstGeom prst="roundRect">
          <a:avLst>
            <a:gd name="adj" fmla="val 10000"/>
          </a:avLst>
        </a:prstGeom>
      </dgm:spPr>
      <dgm:t>
        <a:bodyPr/>
        <a:lstStyle/>
        <a:p>
          <a:endParaRPr lang="en-GB"/>
        </a:p>
      </dgm:t>
    </dgm:pt>
    <dgm:pt modelId="{DEE8746F-863F-4143-A907-28A33A295E94}" type="pres">
      <dgm:prSet presAssocID="{92DBCDC3-2933-43C6-B6A8-A97CC9B204DF}" presName="sibTrans" presStyleLbl="sibTrans2D1" presStyleIdx="0" presStyleCnt="2"/>
      <dgm:spPr>
        <a:prstGeom prst="rightArrow">
          <a:avLst>
            <a:gd name="adj1" fmla="val 60000"/>
            <a:gd name="adj2" fmla="val 50000"/>
          </a:avLst>
        </a:prstGeom>
      </dgm:spPr>
      <dgm:t>
        <a:bodyPr/>
        <a:lstStyle/>
        <a:p>
          <a:endParaRPr lang="en-GB"/>
        </a:p>
      </dgm:t>
    </dgm:pt>
    <dgm:pt modelId="{BDC5F8DC-90DA-4032-8BD6-ECC5E7C5ACFD}" type="pres">
      <dgm:prSet presAssocID="{92DBCDC3-2933-43C6-B6A8-A97CC9B204DF}" presName="connectorText" presStyleLbl="sibTrans2D1" presStyleIdx="0" presStyleCnt="2"/>
      <dgm:spPr/>
      <dgm:t>
        <a:bodyPr/>
        <a:lstStyle/>
        <a:p>
          <a:endParaRPr lang="en-GB"/>
        </a:p>
      </dgm:t>
    </dgm:pt>
    <dgm:pt modelId="{C9F49105-1EE4-4027-A5EF-E05C1B73C5C1}" type="pres">
      <dgm:prSet presAssocID="{D0A3D11F-84A1-4587-85EF-336D74FC6F77}" presName="node" presStyleLbl="node1" presStyleIdx="1" presStyleCnt="3" custScaleX="184616">
        <dgm:presLayoutVars>
          <dgm:bulletEnabled val="1"/>
        </dgm:presLayoutVars>
      </dgm:prSet>
      <dgm:spPr>
        <a:prstGeom prst="roundRect">
          <a:avLst>
            <a:gd name="adj" fmla="val 10000"/>
          </a:avLst>
        </a:prstGeom>
      </dgm:spPr>
      <dgm:t>
        <a:bodyPr/>
        <a:lstStyle/>
        <a:p>
          <a:endParaRPr lang="en-GB"/>
        </a:p>
      </dgm:t>
    </dgm:pt>
    <dgm:pt modelId="{CBF24CB3-C0BB-4971-BBDE-0AF4C419353A}" type="pres">
      <dgm:prSet presAssocID="{87750FD6-497A-48B3-A5A2-58E6A463F290}" presName="sibTrans" presStyleLbl="sibTrans2D1" presStyleIdx="1" presStyleCnt="2"/>
      <dgm:spPr>
        <a:prstGeom prst="rightArrow">
          <a:avLst>
            <a:gd name="adj1" fmla="val 60000"/>
            <a:gd name="adj2" fmla="val 50000"/>
          </a:avLst>
        </a:prstGeom>
      </dgm:spPr>
      <dgm:t>
        <a:bodyPr/>
        <a:lstStyle/>
        <a:p>
          <a:endParaRPr lang="en-GB"/>
        </a:p>
      </dgm:t>
    </dgm:pt>
    <dgm:pt modelId="{F80B69FD-55A7-470C-A089-3AE9B2AED9CE}" type="pres">
      <dgm:prSet presAssocID="{87750FD6-497A-48B3-A5A2-58E6A463F290}" presName="connectorText" presStyleLbl="sibTrans2D1" presStyleIdx="1" presStyleCnt="2"/>
      <dgm:spPr/>
      <dgm:t>
        <a:bodyPr/>
        <a:lstStyle/>
        <a:p>
          <a:endParaRPr lang="en-GB"/>
        </a:p>
      </dgm:t>
    </dgm:pt>
    <dgm:pt modelId="{EC4E48FA-1C65-4AD4-9D3D-838070DE7FC2}" type="pres">
      <dgm:prSet presAssocID="{44CC9B59-FCBB-445E-9D63-F39C87069F2C}" presName="node" presStyleLbl="node1" presStyleIdx="2" presStyleCnt="3" custScaleX="184616">
        <dgm:presLayoutVars>
          <dgm:bulletEnabled val="1"/>
        </dgm:presLayoutVars>
      </dgm:prSet>
      <dgm:spPr>
        <a:prstGeom prst="roundRect">
          <a:avLst>
            <a:gd name="adj" fmla="val 10000"/>
          </a:avLst>
        </a:prstGeom>
      </dgm:spPr>
      <dgm:t>
        <a:bodyPr/>
        <a:lstStyle/>
        <a:p>
          <a:endParaRPr lang="en-GB"/>
        </a:p>
      </dgm:t>
    </dgm:pt>
  </dgm:ptLst>
  <dgm:cxnLst>
    <dgm:cxn modelId="{425B12E3-3282-4CF4-B3BE-E00D51F66BA0}" type="presOf" srcId="{87750FD6-497A-48B3-A5A2-58E6A463F290}" destId="{CBF24CB3-C0BB-4971-BBDE-0AF4C419353A}" srcOrd="0" destOrd="0" presId="urn:microsoft.com/office/officeart/2005/8/layout/process2"/>
    <dgm:cxn modelId="{A9A0CAE8-207D-4327-A533-A44382729CFF}" type="presOf" srcId="{92DBCDC3-2933-43C6-B6A8-A97CC9B204DF}" destId="{BDC5F8DC-90DA-4032-8BD6-ECC5E7C5ACFD}" srcOrd="1" destOrd="0" presId="urn:microsoft.com/office/officeart/2005/8/layout/process2"/>
    <dgm:cxn modelId="{ED0A6FB4-FFF7-4414-9E73-926C0800C670}" srcId="{727308A8-4C47-40E0-830A-5661D11DF590}" destId="{D0A3D11F-84A1-4587-85EF-336D74FC6F77}" srcOrd="1" destOrd="0" parTransId="{05957646-74CF-4F53-8154-BDE15C311DAC}" sibTransId="{87750FD6-497A-48B3-A5A2-58E6A463F290}"/>
    <dgm:cxn modelId="{A5739567-8ECE-40AD-B596-B07788749309}" srcId="{727308A8-4C47-40E0-830A-5661D11DF590}" destId="{F832F052-079A-42C0-9534-CF0751BDFF07}" srcOrd="0" destOrd="0" parTransId="{985212A3-8ECF-4130-B5F7-BE3E04CBBB29}" sibTransId="{92DBCDC3-2933-43C6-B6A8-A97CC9B204DF}"/>
    <dgm:cxn modelId="{37C107F5-739F-47B9-90D7-3158200570F8}" type="presOf" srcId="{87750FD6-497A-48B3-A5A2-58E6A463F290}" destId="{F80B69FD-55A7-470C-A089-3AE9B2AED9CE}" srcOrd="1" destOrd="0" presId="urn:microsoft.com/office/officeart/2005/8/layout/process2"/>
    <dgm:cxn modelId="{F14D0B33-74AA-4679-A1B7-72E55652D5C1}" type="presOf" srcId="{92DBCDC3-2933-43C6-B6A8-A97CC9B204DF}" destId="{DEE8746F-863F-4143-A907-28A33A295E94}" srcOrd="0" destOrd="0" presId="urn:microsoft.com/office/officeart/2005/8/layout/process2"/>
    <dgm:cxn modelId="{C3BAFD46-6A74-4575-8150-BD5729F6192D}" type="presOf" srcId="{727308A8-4C47-40E0-830A-5661D11DF590}" destId="{5AB3186A-BF9C-4E2B-8EAE-9097E3C335EC}" srcOrd="0" destOrd="0" presId="urn:microsoft.com/office/officeart/2005/8/layout/process2"/>
    <dgm:cxn modelId="{7B4282C5-B6EB-4AD9-9DAD-B727126DD9CA}" type="presOf" srcId="{F832F052-079A-42C0-9534-CF0751BDFF07}" destId="{9E6CC0AA-FCB0-473D-873D-0ED8D3C863D6}" srcOrd="0" destOrd="0" presId="urn:microsoft.com/office/officeart/2005/8/layout/process2"/>
    <dgm:cxn modelId="{BA23AE18-57D5-4793-A217-77F2AF44DC65}" srcId="{727308A8-4C47-40E0-830A-5661D11DF590}" destId="{44CC9B59-FCBB-445E-9D63-F39C87069F2C}" srcOrd="2" destOrd="0" parTransId="{50F0AC98-CC9C-474A-9F7F-E329BEEDF93D}" sibTransId="{10EFCDC4-590E-4D71-908D-D1AB74A97B25}"/>
    <dgm:cxn modelId="{32044D7F-C488-4F66-894B-18E93DE08CE4}" type="presOf" srcId="{44CC9B59-FCBB-445E-9D63-F39C87069F2C}" destId="{EC4E48FA-1C65-4AD4-9D3D-838070DE7FC2}" srcOrd="0" destOrd="0" presId="urn:microsoft.com/office/officeart/2005/8/layout/process2"/>
    <dgm:cxn modelId="{D44972DE-6E5B-41A1-962B-4049DABAD9B0}" type="presOf" srcId="{D0A3D11F-84A1-4587-85EF-336D74FC6F77}" destId="{C9F49105-1EE4-4027-A5EF-E05C1B73C5C1}" srcOrd="0" destOrd="0" presId="urn:microsoft.com/office/officeart/2005/8/layout/process2"/>
    <dgm:cxn modelId="{BC9D1217-B960-473C-8082-A9F8A6F10DC3}" type="presParOf" srcId="{5AB3186A-BF9C-4E2B-8EAE-9097E3C335EC}" destId="{9E6CC0AA-FCB0-473D-873D-0ED8D3C863D6}" srcOrd="0" destOrd="0" presId="urn:microsoft.com/office/officeart/2005/8/layout/process2"/>
    <dgm:cxn modelId="{2006A5B8-A2A4-4480-901F-98BCA949E8F1}" type="presParOf" srcId="{5AB3186A-BF9C-4E2B-8EAE-9097E3C335EC}" destId="{DEE8746F-863F-4143-A907-28A33A295E94}" srcOrd="1" destOrd="0" presId="urn:microsoft.com/office/officeart/2005/8/layout/process2"/>
    <dgm:cxn modelId="{26BFD34F-6D03-4653-8A18-E9944F571A96}" type="presParOf" srcId="{DEE8746F-863F-4143-A907-28A33A295E94}" destId="{BDC5F8DC-90DA-4032-8BD6-ECC5E7C5ACFD}" srcOrd="0" destOrd="0" presId="urn:microsoft.com/office/officeart/2005/8/layout/process2"/>
    <dgm:cxn modelId="{29CEB4F9-FEDE-4B98-B053-593758B606B3}" type="presParOf" srcId="{5AB3186A-BF9C-4E2B-8EAE-9097E3C335EC}" destId="{C9F49105-1EE4-4027-A5EF-E05C1B73C5C1}" srcOrd="2" destOrd="0" presId="urn:microsoft.com/office/officeart/2005/8/layout/process2"/>
    <dgm:cxn modelId="{00E956C9-88B9-4BED-9E1C-11AC37E81AF0}" type="presParOf" srcId="{5AB3186A-BF9C-4E2B-8EAE-9097E3C335EC}" destId="{CBF24CB3-C0BB-4971-BBDE-0AF4C419353A}" srcOrd="3" destOrd="0" presId="urn:microsoft.com/office/officeart/2005/8/layout/process2"/>
    <dgm:cxn modelId="{31943348-8415-4A5A-998F-3BEC62D72415}" type="presParOf" srcId="{CBF24CB3-C0BB-4971-BBDE-0AF4C419353A}" destId="{F80B69FD-55A7-470C-A089-3AE9B2AED9CE}" srcOrd="0" destOrd="0" presId="urn:microsoft.com/office/officeart/2005/8/layout/process2"/>
    <dgm:cxn modelId="{11F21729-A558-42E1-A485-62D5CADC00BE}" type="presParOf" srcId="{5AB3186A-BF9C-4E2B-8EAE-9097E3C335EC}" destId="{EC4E48FA-1C65-4AD4-9D3D-838070DE7FC2}" srcOrd="4"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7308A8-4C47-40E0-830A-5661D11DF590}" type="doc">
      <dgm:prSet loTypeId="urn:microsoft.com/office/officeart/2005/8/layout/process2" loCatId="process" qsTypeId="urn:microsoft.com/office/officeart/2005/8/quickstyle/simple1" qsCatId="simple" csTypeId="urn:microsoft.com/office/officeart/2005/8/colors/colorful1" csCatId="colorful" phldr="1"/>
      <dgm:spPr/>
    </dgm:pt>
    <dgm:pt modelId="{F832F052-079A-42C0-9534-CF0751BDFF07}">
      <dgm:prSet phldrT="[Text]" custT="1"/>
      <dgm:spPr>
        <a:xfrm>
          <a:off x="769582" y="418"/>
          <a:ext cx="4556834" cy="1371265"/>
        </a:xfr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Message Received</a:t>
          </a:r>
          <a:endParaRPr lang="en-GB" sz="2400" b="1" dirty="0">
            <a:solidFill>
              <a:srgbClr val="FFFFFF"/>
            </a:solidFill>
            <a:latin typeface="Calibri"/>
            <a:ea typeface="+mn-ea"/>
            <a:cs typeface="+mn-cs"/>
          </a:endParaRPr>
        </a:p>
      </dgm:t>
    </dgm:pt>
    <dgm:pt modelId="{985212A3-8ECF-4130-B5F7-BE3E04CBBB29}" type="parTrans" cxnId="{A5739567-8ECE-40AD-B596-B07788749309}">
      <dgm:prSet/>
      <dgm:spPr/>
      <dgm:t>
        <a:bodyPr/>
        <a:lstStyle/>
        <a:p>
          <a:endParaRPr lang="en-GB">
            <a:solidFill>
              <a:schemeClr val="bg2"/>
            </a:solidFill>
          </a:endParaRPr>
        </a:p>
      </dgm:t>
    </dgm:pt>
    <dgm:pt modelId="{92DBCDC3-2933-43C6-B6A8-A97CC9B204DF}" type="sibTrans" cxnId="{A5739567-8ECE-40AD-B596-B07788749309}">
      <dgm:prSet custT="1"/>
      <dgm:spPr>
        <a:xfrm rot="5400000">
          <a:off x="2790887" y="1405965"/>
          <a:ext cx="514224" cy="617069"/>
        </a:xfrm>
        <a:solidFill>
          <a:srgbClr val="2DB557">
            <a:hueOff val="0"/>
            <a:satOff val="0"/>
            <a:lumOff val="0"/>
            <a:alphaOff val="0"/>
          </a:srgbClr>
        </a:solidFill>
        <a:ln>
          <a:noFill/>
        </a:ln>
        <a:effectLst/>
      </dgm:spPr>
      <dgm:t>
        <a:bodyPr/>
        <a:lstStyle/>
        <a:p>
          <a:endParaRPr lang="en-GB" sz="1800" b="1">
            <a:solidFill>
              <a:srgbClr val="5F5F5F"/>
            </a:solidFill>
            <a:latin typeface="Calibri"/>
            <a:ea typeface="+mn-ea"/>
            <a:cs typeface="+mn-cs"/>
          </a:endParaRPr>
        </a:p>
      </dgm:t>
    </dgm:pt>
    <dgm:pt modelId="{D0A3D11F-84A1-4587-85EF-336D74FC6F77}">
      <dgm:prSet phldrT="[Text]" custT="1"/>
      <dgm:spPr>
        <a:xfrm>
          <a:off x="769582" y="2057316"/>
          <a:ext cx="4556834" cy="1371265"/>
        </a:xfr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en-US" sz="2400" b="1" dirty="0" smtClean="0">
              <a:solidFill>
                <a:srgbClr val="FFFFFF"/>
              </a:solidFill>
              <a:latin typeface="Calibri"/>
              <a:ea typeface="+mn-ea"/>
              <a:cs typeface="+mn-cs"/>
            </a:rPr>
            <a:t>Update local cache</a:t>
          </a:r>
          <a:endParaRPr lang="en-GB" sz="2400" b="1" dirty="0">
            <a:solidFill>
              <a:srgbClr val="FFFFFF"/>
            </a:solidFill>
            <a:latin typeface="Calibri"/>
            <a:ea typeface="+mn-ea"/>
            <a:cs typeface="+mn-cs"/>
          </a:endParaRPr>
        </a:p>
      </dgm:t>
    </dgm:pt>
    <dgm:pt modelId="{05957646-74CF-4F53-8154-BDE15C311DAC}" type="parTrans" cxnId="{ED0A6FB4-FFF7-4414-9E73-926C0800C670}">
      <dgm:prSet/>
      <dgm:spPr/>
      <dgm:t>
        <a:bodyPr/>
        <a:lstStyle/>
        <a:p>
          <a:endParaRPr lang="en-GB">
            <a:solidFill>
              <a:schemeClr val="bg2"/>
            </a:solidFill>
          </a:endParaRPr>
        </a:p>
      </dgm:t>
    </dgm:pt>
    <dgm:pt modelId="{87750FD6-497A-48B3-A5A2-58E6A463F290}" type="sibTrans" cxnId="{ED0A6FB4-FFF7-4414-9E73-926C0800C670}">
      <dgm:prSet custT="1"/>
      <dgm:spPr/>
      <dgm:t>
        <a:bodyPr/>
        <a:lstStyle/>
        <a:p>
          <a:endParaRPr lang="en-GB" sz="1800" b="1">
            <a:solidFill>
              <a:schemeClr val="bg2"/>
            </a:solidFill>
          </a:endParaRPr>
        </a:p>
      </dgm:t>
    </dgm:pt>
    <dgm:pt modelId="{5AB3186A-BF9C-4E2B-8EAE-9097E3C335EC}" type="pres">
      <dgm:prSet presAssocID="{727308A8-4C47-40E0-830A-5661D11DF590}" presName="linearFlow" presStyleCnt="0">
        <dgm:presLayoutVars>
          <dgm:resizeHandles val="exact"/>
        </dgm:presLayoutVars>
      </dgm:prSet>
      <dgm:spPr/>
    </dgm:pt>
    <dgm:pt modelId="{9E6CC0AA-FCB0-473D-873D-0ED8D3C863D6}" type="pres">
      <dgm:prSet presAssocID="{F832F052-079A-42C0-9534-CF0751BDFF07}" presName="node" presStyleLbl="node1" presStyleIdx="0" presStyleCnt="2" custScaleX="184616">
        <dgm:presLayoutVars>
          <dgm:bulletEnabled val="1"/>
        </dgm:presLayoutVars>
      </dgm:prSet>
      <dgm:spPr>
        <a:prstGeom prst="roundRect">
          <a:avLst>
            <a:gd name="adj" fmla="val 10000"/>
          </a:avLst>
        </a:prstGeom>
      </dgm:spPr>
      <dgm:t>
        <a:bodyPr/>
        <a:lstStyle/>
        <a:p>
          <a:endParaRPr lang="en-GB"/>
        </a:p>
      </dgm:t>
    </dgm:pt>
    <dgm:pt modelId="{DEE8746F-863F-4143-A907-28A33A295E94}" type="pres">
      <dgm:prSet presAssocID="{92DBCDC3-2933-43C6-B6A8-A97CC9B204DF}" presName="sibTrans" presStyleLbl="sibTrans2D1" presStyleIdx="0" presStyleCnt="1"/>
      <dgm:spPr>
        <a:prstGeom prst="rightArrow">
          <a:avLst>
            <a:gd name="adj1" fmla="val 60000"/>
            <a:gd name="adj2" fmla="val 50000"/>
          </a:avLst>
        </a:prstGeom>
      </dgm:spPr>
      <dgm:t>
        <a:bodyPr/>
        <a:lstStyle/>
        <a:p>
          <a:endParaRPr lang="en-GB"/>
        </a:p>
      </dgm:t>
    </dgm:pt>
    <dgm:pt modelId="{BDC5F8DC-90DA-4032-8BD6-ECC5E7C5ACFD}" type="pres">
      <dgm:prSet presAssocID="{92DBCDC3-2933-43C6-B6A8-A97CC9B204DF}" presName="connectorText" presStyleLbl="sibTrans2D1" presStyleIdx="0" presStyleCnt="1"/>
      <dgm:spPr/>
      <dgm:t>
        <a:bodyPr/>
        <a:lstStyle/>
        <a:p>
          <a:endParaRPr lang="en-GB"/>
        </a:p>
      </dgm:t>
    </dgm:pt>
    <dgm:pt modelId="{C9F49105-1EE4-4027-A5EF-E05C1B73C5C1}" type="pres">
      <dgm:prSet presAssocID="{D0A3D11F-84A1-4587-85EF-336D74FC6F77}" presName="node" presStyleLbl="node1" presStyleIdx="1" presStyleCnt="2" custScaleX="184616">
        <dgm:presLayoutVars>
          <dgm:bulletEnabled val="1"/>
        </dgm:presLayoutVars>
      </dgm:prSet>
      <dgm:spPr>
        <a:prstGeom prst="roundRect">
          <a:avLst>
            <a:gd name="adj" fmla="val 10000"/>
          </a:avLst>
        </a:prstGeom>
      </dgm:spPr>
      <dgm:t>
        <a:bodyPr/>
        <a:lstStyle/>
        <a:p>
          <a:endParaRPr lang="en-GB"/>
        </a:p>
      </dgm:t>
    </dgm:pt>
  </dgm:ptLst>
  <dgm:cxnLst>
    <dgm:cxn modelId="{FFB130F0-A306-412E-BFF4-24B0EA07B8FC}" type="presOf" srcId="{727308A8-4C47-40E0-830A-5661D11DF590}" destId="{5AB3186A-BF9C-4E2B-8EAE-9097E3C335EC}" srcOrd="0" destOrd="0" presId="urn:microsoft.com/office/officeart/2005/8/layout/process2"/>
    <dgm:cxn modelId="{2F1CEF5E-4AE6-4EC5-93C1-64D47A40868E}" type="presOf" srcId="{92DBCDC3-2933-43C6-B6A8-A97CC9B204DF}" destId="{DEE8746F-863F-4143-A907-28A33A295E94}" srcOrd="0" destOrd="0" presId="urn:microsoft.com/office/officeart/2005/8/layout/process2"/>
    <dgm:cxn modelId="{ED0A6FB4-FFF7-4414-9E73-926C0800C670}" srcId="{727308A8-4C47-40E0-830A-5661D11DF590}" destId="{D0A3D11F-84A1-4587-85EF-336D74FC6F77}" srcOrd="1" destOrd="0" parTransId="{05957646-74CF-4F53-8154-BDE15C311DAC}" sibTransId="{87750FD6-497A-48B3-A5A2-58E6A463F290}"/>
    <dgm:cxn modelId="{0386A16A-9DC7-4E31-8D90-5BB465781A7A}" type="presOf" srcId="{F832F052-079A-42C0-9534-CF0751BDFF07}" destId="{9E6CC0AA-FCB0-473D-873D-0ED8D3C863D6}" srcOrd="0" destOrd="0" presId="urn:microsoft.com/office/officeart/2005/8/layout/process2"/>
    <dgm:cxn modelId="{A5739567-8ECE-40AD-B596-B07788749309}" srcId="{727308A8-4C47-40E0-830A-5661D11DF590}" destId="{F832F052-079A-42C0-9534-CF0751BDFF07}" srcOrd="0" destOrd="0" parTransId="{985212A3-8ECF-4130-B5F7-BE3E04CBBB29}" sibTransId="{92DBCDC3-2933-43C6-B6A8-A97CC9B204DF}"/>
    <dgm:cxn modelId="{6D62C681-1A60-439B-90F0-C272AEBC8E4E}" type="presOf" srcId="{92DBCDC3-2933-43C6-B6A8-A97CC9B204DF}" destId="{BDC5F8DC-90DA-4032-8BD6-ECC5E7C5ACFD}" srcOrd="1" destOrd="0" presId="urn:microsoft.com/office/officeart/2005/8/layout/process2"/>
    <dgm:cxn modelId="{DB28F4A8-7426-4F9D-B3CA-47D8B3F07CA1}" type="presOf" srcId="{D0A3D11F-84A1-4587-85EF-336D74FC6F77}" destId="{C9F49105-1EE4-4027-A5EF-E05C1B73C5C1}" srcOrd="0" destOrd="0" presId="urn:microsoft.com/office/officeart/2005/8/layout/process2"/>
    <dgm:cxn modelId="{9FE2375D-0C22-4281-829C-35E8AB997EF5}" type="presParOf" srcId="{5AB3186A-BF9C-4E2B-8EAE-9097E3C335EC}" destId="{9E6CC0AA-FCB0-473D-873D-0ED8D3C863D6}" srcOrd="0" destOrd="0" presId="urn:microsoft.com/office/officeart/2005/8/layout/process2"/>
    <dgm:cxn modelId="{E2B57E96-1AAE-412E-98C9-B615A45E676C}" type="presParOf" srcId="{5AB3186A-BF9C-4E2B-8EAE-9097E3C335EC}" destId="{DEE8746F-863F-4143-A907-28A33A295E94}" srcOrd="1" destOrd="0" presId="urn:microsoft.com/office/officeart/2005/8/layout/process2"/>
    <dgm:cxn modelId="{AFE995DB-1570-44FE-B368-19E21626EFCC}" type="presParOf" srcId="{DEE8746F-863F-4143-A907-28A33A295E94}" destId="{BDC5F8DC-90DA-4032-8BD6-ECC5E7C5ACFD}" srcOrd="0" destOrd="0" presId="urn:microsoft.com/office/officeart/2005/8/layout/process2"/>
    <dgm:cxn modelId="{3A163813-FBED-4870-808F-1AF5D92A562C}" type="presParOf" srcId="{5AB3186A-BF9C-4E2B-8EAE-9097E3C335EC}" destId="{C9F49105-1EE4-4027-A5EF-E05C1B73C5C1}" srcOrd="2"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8159A1C-90B6-4E74-AA54-EBE3F724F1C8}">
      <dsp:nvSpPr>
        <dsp:cNvPr id="0" name=""/>
        <dsp:cNvSpPr/>
      </dsp:nvSpPr>
      <dsp:spPr>
        <a:xfrm>
          <a:off x="660880" y="206938"/>
          <a:ext cx="2808205" cy="2808205"/>
        </a:xfrm>
        <a:prstGeom prst="pie">
          <a:avLst>
            <a:gd name="adj1" fmla="val 16200000"/>
            <a:gd name="adj2" fmla="val 20520000"/>
          </a:avLst>
        </a:prstGeom>
        <a:solidFill>
          <a:srgbClr val="2DB557"/>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rgbClr val="000000"/>
              </a:solidFill>
              <a:latin typeface="Calibri"/>
              <a:ea typeface="+mn-ea"/>
              <a:cs typeface="+mn-cs"/>
            </a:rPr>
            <a:t> </a:t>
          </a:r>
          <a:endParaRPr lang="en-GB" sz="3600" b="1" kern="1200" dirty="0">
            <a:solidFill>
              <a:srgbClr val="000000"/>
            </a:solidFill>
            <a:latin typeface="Calibri"/>
            <a:ea typeface="+mn-ea"/>
            <a:cs typeface="+mn-cs"/>
          </a:endParaRPr>
        </a:p>
      </dsp:txBody>
      <dsp:txXfrm>
        <a:off x="2125827" y="678984"/>
        <a:ext cx="902637" cy="601758"/>
      </dsp:txXfrm>
    </dsp:sp>
    <dsp:sp modelId="{CB883022-6BD9-41CC-893D-BD6B693F03FF}">
      <dsp:nvSpPr>
        <dsp:cNvPr id="0" name=""/>
        <dsp:cNvSpPr/>
      </dsp:nvSpPr>
      <dsp:spPr>
        <a:xfrm>
          <a:off x="684950" y="281823"/>
          <a:ext cx="2808205" cy="2808205"/>
        </a:xfrm>
        <a:prstGeom prst="pie">
          <a:avLst>
            <a:gd name="adj1" fmla="val 20520000"/>
            <a:gd name="adj2" fmla="val 3240000"/>
          </a:avLst>
        </a:prstGeom>
        <a:solidFill>
          <a:srgbClr val="F2803A"/>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rgbClr val="000000"/>
              </a:solidFill>
              <a:latin typeface="Calibri"/>
              <a:ea typeface="+mn-ea"/>
              <a:cs typeface="+mn-cs"/>
            </a:rPr>
            <a:t> </a:t>
          </a:r>
          <a:endParaRPr lang="en-GB" sz="3600" b="1" kern="1200" dirty="0">
            <a:solidFill>
              <a:srgbClr val="000000"/>
            </a:solidFill>
            <a:latin typeface="Calibri"/>
            <a:ea typeface="+mn-ea"/>
            <a:cs typeface="+mn-cs"/>
          </a:endParaRPr>
        </a:p>
      </dsp:txBody>
      <dsp:txXfrm>
        <a:off x="2493568" y="1564906"/>
        <a:ext cx="835775" cy="668620"/>
      </dsp:txXfrm>
    </dsp:sp>
    <dsp:sp modelId="{5BB2DEF9-A4D6-4858-A4CB-46AF3AD98423}">
      <dsp:nvSpPr>
        <dsp:cNvPr id="0" name=""/>
        <dsp:cNvSpPr/>
      </dsp:nvSpPr>
      <dsp:spPr>
        <a:xfrm>
          <a:off x="621431" y="327958"/>
          <a:ext cx="2808205" cy="2808205"/>
        </a:xfrm>
        <a:prstGeom prst="pie">
          <a:avLst>
            <a:gd name="adj1" fmla="val 3240000"/>
            <a:gd name="adj2" fmla="val 7560000"/>
          </a:avLst>
        </a:prstGeom>
        <a:solidFill>
          <a:srgbClr val="2A86DA"/>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rgbClr val="000000"/>
              </a:solidFill>
              <a:latin typeface="Calibri"/>
              <a:ea typeface="+mn-ea"/>
              <a:cs typeface="+mn-cs"/>
            </a:rPr>
            <a:t> </a:t>
          </a:r>
          <a:endParaRPr lang="en-GB" sz="3600" b="1" kern="1200" dirty="0">
            <a:solidFill>
              <a:srgbClr val="000000"/>
            </a:solidFill>
            <a:latin typeface="Calibri"/>
            <a:ea typeface="+mn-ea"/>
            <a:cs typeface="+mn-cs"/>
          </a:endParaRPr>
        </a:p>
      </dsp:txBody>
      <dsp:txXfrm>
        <a:off x="1624362" y="2300388"/>
        <a:ext cx="802344" cy="735482"/>
      </dsp:txXfrm>
    </dsp:sp>
    <dsp:sp modelId="{6FEA8677-6463-453A-905F-BEF94780383B}">
      <dsp:nvSpPr>
        <dsp:cNvPr id="0" name=""/>
        <dsp:cNvSpPr/>
      </dsp:nvSpPr>
      <dsp:spPr>
        <a:xfrm>
          <a:off x="557912" y="281823"/>
          <a:ext cx="2808205" cy="2808205"/>
        </a:xfrm>
        <a:prstGeom prst="pie">
          <a:avLst>
            <a:gd name="adj1" fmla="val 7560000"/>
            <a:gd name="adj2" fmla="val 11880000"/>
          </a:avLst>
        </a:prstGeom>
        <a:solidFill>
          <a:srgbClr val="FFC00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rgbClr val="000000"/>
              </a:solidFill>
              <a:latin typeface="Calibri"/>
              <a:ea typeface="+mn-ea"/>
              <a:cs typeface="+mn-cs"/>
            </a:rPr>
            <a:t> </a:t>
          </a:r>
          <a:endParaRPr lang="en-GB" sz="3600" b="1" kern="1200" dirty="0">
            <a:solidFill>
              <a:srgbClr val="000000"/>
            </a:solidFill>
            <a:latin typeface="Calibri"/>
            <a:ea typeface="+mn-ea"/>
            <a:cs typeface="+mn-cs"/>
          </a:endParaRPr>
        </a:p>
      </dsp:txBody>
      <dsp:txXfrm>
        <a:off x="721724" y="1564906"/>
        <a:ext cx="835775" cy="668620"/>
      </dsp:txXfrm>
    </dsp:sp>
    <dsp:sp modelId="{5DBFC79E-72E4-450E-BFEA-08221DE9CEF9}">
      <dsp:nvSpPr>
        <dsp:cNvPr id="0" name=""/>
        <dsp:cNvSpPr/>
      </dsp:nvSpPr>
      <dsp:spPr>
        <a:xfrm>
          <a:off x="581983" y="206938"/>
          <a:ext cx="2808205" cy="2808205"/>
        </a:xfrm>
        <a:prstGeom prst="pie">
          <a:avLst>
            <a:gd name="adj1" fmla="val 11880000"/>
            <a:gd name="adj2" fmla="val 16200000"/>
          </a:avLst>
        </a:prstGeom>
        <a:solidFill>
          <a:srgbClr val="80808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rgbClr val="000000"/>
              </a:solidFill>
              <a:latin typeface="Calibri"/>
              <a:ea typeface="+mn-ea"/>
              <a:cs typeface="+mn-cs"/>
            </a:rPr>
            <a:t> </a:t>
          </a:r>
          <a:endParaRPr lang="en-GB" sz="3600" b="1" kern="1200" dirty="0">
            <a:solidFill>
              <a:srgbClr val="000000"/>
            </a:solidFill>
            <a:latin typeface="Calibri"/>
            <a:ea typeface="+mn-ea"/>
            <a:cs typeface="+mn-cs"/>
          </a:endParaRPr>
        </a:p>
      </dsp:txBody>
      <dsp:txXfrm>
        <a:off x="1022603" y="678984"/>
        <a:ext cx="902637" cy="601758"/>
      </dsp:txXfrm>
    </dsp:sp>
    <dsp:sp modelId="{AAC6D00E-12E1-4E74-A9E6-9ADE933B3AA3}">
      <dsp:nvSpPr>
        <dsp:cNvPr id="0" name=""/>
        <dsp:cNvSpPr/>
      </dsp:nvSpPr>
      <dsp:spPr>
        <a:xfrm>
          <a:off x="486906" y="33096"/>
          <a:ext cx="3155888" cy="3155888"/>
        </a:xfrm>
        <a:prstGeom prst="circularArrow">
          <a:avLst>
            <a:gd name="adj1" fmla="val 5085"/>
            <a:gd name="adj2" fmla="val 327528"/>
            <a:gd name="adj3" fmla="val 20192361"/>
            <a:gd name="adj4" fmla="val 16200324"/>
            <a:gd name="adj5" fmla="val 5932"/>
          </a:avLst>
        </a:prstGeom>
        <a:solidFill>
          <a:srgbClr val="2DB557">
            <a:lumMod val="40000"/>
            <a:lumOff val="60000"/>
          </a:srgbClr>
        </a:soli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EEE2E1F4-F405-493E-97C1-CB3E22F55C42}">
      <dsp:nvSpPr>
        <dsp:cNvPr id="0" name=""/>
        <dsp:cNvSpPr/>
      </dsp:nvSpPr>
      <dsp:spPr>
        <a:xfrm>
          <a:off x="511303" y="107957"/>
          <a:ext cx="3155888" cy="3155888"/>
        </a:xfrm>
        <a:prstGeom prst="circularArrow">
          <a:avLst>
            <a:gd name="adj1" fmla="val 5085"/>
            <a:gd name="adj2" fmla="val 327528"/>
            <a:gd name="adj3" fmla="val 2912753"/>
            <a:gd name="adj4" fmla="val 20519953"/>
            <a:gd name="adj5" fmla="val 5932"/>
          </a:avLst>
        </a:prstGeom>
        <a:gradFill rotWithShape="0">
          <a:gsLst>
            <a:gs pos="0">
              <a:srgbClr val="DF8045">
                <a:hueOff val="0"/>
                <a:satOff val="0"/>
                <a:lumOff val="0"/>
                <a:alphaOff val="0"/>
                <a:tint val="62000"/>
                <a:satMod val="180000"/>
              </a:srgbClr>
            </a:gs>
            <a:gs pos="65000">
              <a:srgbClr val="DF8045">
                <a:hueOff val="0"/>
                <a:satOff val="0"/>
                <a:lumOff val="0"/>
                <a:alphaOff val="0"/>
                <a:tint val="32000"/>
                <a:satMod val="250000"/>
              </a:srgbClr>
            </a:gs>
            <a:gs pos="100000">
              <a:srgbClr val="DF8045">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21224FA7-ADC5-40D1-B0BD-C9BB32EE27B4}">
      <dsp:nvSpPr>
        <dsp:cNvPr id="0" name=""/>
        <dsp:cNvSpPr/>
      </dsp:nvSpPr>
      <dsp:spPr>
        <a:xfrm>
          <a:off x="447590" y="154233"/>
          <a:ext cx="3155888" cy="3155888"/>
        </a:xfrm>
        <a:prstGeom prst="circularArrow">
          <a:avLst>
            <a:gd name="adj1" fmla="val 5085"/>
            <a:gd name="adj2" fmla="val 327528"/>
            <a:gd name="adj3" fmla="val 7232777"/>
            <a:gd name="adj4" fmla="val 3239695"/>
            <a:gd name="adj5" fmla="val 5932"/>
          </a:avLst>
        </a:prstGeom>
        <a:solidFill>
          <a:srgbClr val="2A86DA">
            <a:lumMod val="60000"/>
            <a:lumOff val="40000"/>
          </a:srgbClr>
        </a:soli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9BB6FD73-BB73-4067-9E3B-64B8977BBBD2}">
      <dsp:nvSpPr>
        <dsp:cNvPr id="0" name=""/>
        <dsp:cNvSpPr/>
      </dsp:nvSpPr>
      <dsp:spPr>
        <a:xfrm>
          <a:off x="383877" y="107957"/>
          <a:ext cx="3155888" cy="3155888"/>
        </a:xfrm>
        <a:prstGeom prst="circularArrow">
          <a:avLst>
            <a:gd name="adj1" fmla="val 5085"/>
            <a:gd name="adj2" fmla="val 327528"/>
            <a:gd name="adj3" fmla="val 11552519"/>
            <a:gd name="adj4" fmla="val 7559718"/>
            <a:gd name="adj5" fmla="val 5932"/>
          </a:avLst>
        </a:prstGeom>
        <a:solidFill>
          <a:srgbClr val="FFC000">
            <a:lumMod val="40000"/>
            <a:lumOff val="60000"/>
          </a:srgbClr>
        </a:soli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142489C9-4F09-41C7-97E6-0047FE4E3BC1}">
      <dsp:nvSpPr>
        <dsp:cNvPr id="0" name=""/>
        <dsp:cNvSpPr/>
      </dsp:nvSpPr>
      <dsp:spPr>
        <a:xfrm>
          <a:off x="408273" y="33096"/>
          <a:ext cx="3155888" cy="3155888"/>
        </a:xfrm>
        <a:prstGeom prst="circularArrow">
          <a:avLst>
            <a:gd name="adj1" fmla="val 5085"/>
            <a:gd name="adj2" fmla="val 327528"/>
            <a:gd name="adj3" fmla="val 15872148"/>
            <a:gd name="adj4" fmla="val 11880111"/>
            <a:gd name="adj5" fmla="val 5932"/>
          </a:avLst>
        </a:prstGeom>
        <a:solidFill>
          <a:srgbClr val="808080">
            <a:lumMod val="40000"/>
            <a:lumOff val="60000"/>
          </a:srgbClr>
        </a:soli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E6CC0AA-FCB0-473D-873D-0ED8D3C863D6}">
      <dsp:nvSpPr>
        <dsp:cNvPr id="0" name=""/>
        <dsp:cNvSpPr/>
      </dsp:nvSpPr>
      <dsp:spPr>
        <a:xfrm>
          <a:off x="440218" y="2232"/>
          <a:ext cx="5139362" cy="830460"/>
        </a:xfrm>
        <a:prstGeom prst="roundRect">
          <a:avLst>
            <a:gd name="adj" fmla="val 10000"/>
          </a:avLst>
        </a:prstGeo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err="1" smtClean="0">
              <a:solidFill>
                <a:srgbClr val="FFFFFF"/>
              </a:solidFill>
              <a:latin typeface="Calibri"/>
              <a:ea typeface="+mn-ea"/>
              <a:cs typeface="+mn-cs"/>
            </a:rPr>
            <a:t>Login_Click</a:t>
          </a:r>
          <a:endParaRPr lang="en-GB" sz="2400" b="1" kern="1200" dirty="0">
            <a:solidFill>
              <a:srgbClr val="FFFFFF"/>
            </a:solidFill>
            <a:latin typeface="Calibri"/>
            <a:ea typeface="+mn-ea"/>
            <a:cs typeface="+mn-cs"/>
          </a:endParaRPr>
        </a:p>
      </dsp:txBody>
      <dsp:txXfrm>
        <a:off x="440218" y="2232"/>
        <a:ext cx="5139362" cy="830460"/>
      </dsp:txXfrm>
    </dsp:sp>
    <dsp:sp modelId="{DEE8746F-863F-4143-A907-28A33A295E94}">
      <dsp:nvSpPr>
        <dsp:cNvPr id="0" name=""/>
        <dsp:cNvSpPr/>
      </dsp:nvSpPr>
      <dsp:spPr>
        <a:xfrm rot="5400000">
          <a:off x="2854188" y="853454"/>
          <a:ext cx="311422" cy="373707"/>
        </a:xfrm>
        <a:prstGeom prst="rightArrow">
          <a:avLst>
            <a:gd name="adj1" fmla="val 60000"/>
            <a:gd name="adj2" fmla="val 50000"/>
          </a:avLst>
        </a:prstGeom>
        <a:solidFill>
          <a:srgbClr val="2DB557">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854188" y="853454"/>
        <a:ext cx="311422" cy="373707"/>
      </dsp:txXfrm>
    </dsp:sp>
    <dsp:sp modelId="{C9F49105-1EE4-4027-A5EF-E05C1B73C5C1}">
      <dsp:nvSpPr>
        <dsp:cNvPr id="0" name=""/>
        <dsp:cNvSpPr/>
      </dsp:nvSpPr>
      <dsp:spPr>
        <a:xfrm>
          <a:off x="440218" y="1247923"/>
          <a:ext cx="5139362" cy="830460"/>
        </a:xfrm>
        <a:prstGeom prst="roundRect">
          <a:avLst>
            <a:gd name="adj" fmla="val 10000"/>
          </a:avLst>
        </a:prstGeo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Hash Password</a:t>
          </a:r>
          <a:endParaRPr lang="en-GB" sz="2400" b="1" kern="1200" dirty="0">
            <a:solidFill>
              <a:srgbClr val="FFFFFF"/>
            </a:solidFill>
            <a:latin typeface="Calibri"/>
            <a:ea typeface="+mn-ea"/>
            <a:cs typeface="+mn-cs"/>
          </a:endParaRPr>
        </a:p>
      </dsp:txBody>
      <dsp:txXfrm>
        <a:off x="440218" y="1247923"/>
        <a:ext cx="5139362" cy="830460"/>
      </dsp:txXfrm>
    </dsp:sp>
    <dsp:sp modelId="{CBF24CB3-C0BB-4971-BBDE-0AF4C419353A}">
      <dsp:nvSpPr>
        <dsp:cNvPr id="0" name=""/>
        <dsp:cNvSpPr/>
      </dsp:nvSpPr>
      <dsp:spPr>
        <a:xfrm rot="5400000">
          <a:off x="2854188" y="2099146"/>
          <a:ext cx="311422" cy="373707"/>
        </a:xfrm>
        <a:prstGeom prst="rightArrow">
          <a:avLst>
            <a:gd name="adj1" fmla="val 60000"/>
            <a:gd name="adj2" fmla="val 50000"/>
          </a:avLst>
        </a:prstGeom>
        <a:solidFill>
          <a:srgbClr val="DF804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854188" y="2099146"/>
        <a:ext cx="311422" cy="373707"/>
      </dsp:txXfrm>
    </dsp:sp>
    <dsp:sp modelId="{EC4E48FA-1C65-4AD4-9D3D-838070DE7FC2}">
      <dsp:nvSpPr>
        <dsp:cNvPr id="0" name=""/>
        <dsp:cNvSpPr/>
      </dsp:nvSpPr>
      <dsp:spPr>
        <a:xfrm>
          <a:off x="440218" y="2493615"/>
          <a:ext cx="5139362" cy="830460"/>
        </a:xfrm>
        <a:prstGeom prst="roundRect">
          <a:avLst>
            <a:gd name="adj" fmla="val 10000"/>
          </a:avLst>
        </a:prstGeo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Access local cache</a:t>
          </a:r>
          <a:endParaRPr lang="en-GB" sz="2400" b="1" kern="1200" dirty="0">
            <a:solidFill>
              <a:srgbClr val="FFFFFF"/>
            </a:solidFill>
            <a:latin typeface="Calibri"/>
            <a:ea typeface="+mn-ea"/>
            <a:cs typeface="+mn-cs"/>
          </a:endParaRPr>
        </a:p>
      </dsp:txBody>
      <dsp:txXfrm>
        <a:off x="440218" y="2493615"/>
        <a:ext cx="5139362" cy="830460"/>
      </dsp:txXfrm>
    </dsp:sp>
    <dsp:sp modelId="{FAC5923A-ACBF-4B5F-9A4D-A74CC9F7D550}">
      <dsp:nvSpPr>
        <dsp:cNvPr id="0" name=""/>
        <dsp:cNvSpPr/>
      </dsp:nvSpPr>
      <dsp:spPr>
        <a:xfrm rot="5400000">
          <a:off x="2854188" y="3344837"/>
          <a:ext cx="311422" cy="373707"/>
        </a:xfrm>
        <a:prstGeom prst="rightArrow">
          <a:avLst>
            <a:gd name="adj1" fmla="val 60000"/>
            <a:gd name="adj2" fmla="val 50000"/>
          </a:avLst>
        </a:prstGeom>
        <a:solidFill>
          <a:srgbClr val="2A86DA">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854188" y="3344837"/>
        <a:ext cx="311422" cy="373707"/>
      </dsp:txXfrm>
    </dsp:sp>
    <dsp:sp modelId="{2C427BCB-3E92-4356-AA3F-1642487B09C1}">
      <dsp:nvSpPr>
        <dsp:cNvPr id="0" name=""/>
        <dsp:cNvSpPr/>
      </dsp:nvSpPr>
      <dsp:spPr>
        <a:xfrm>
          <a:off x="457576" y="3739306"/>
          <a:ext cx="5104647" cy="830460"/>
        </a:xfrm>
        <a:prstGeom prst="roundRect">
          <a:avLst>
            <a:gd name="adj" fmla="val 10000"/>
          </a:avLst>
        </a:prstGeom>
        <a:solidFill>
          <a:srgbClr val="FF9929">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Compare Passwords</a:t>
          </a:r>
          <a:endParaRPr lang="en-GB" sz="2400" b="1" kern="1200" dirty="0">
            <a:solidFill>
              <a:srgbClr val="FFFFFF"/>
            </a:solidFill>
            <a:latin typeface="Calibri"/>
            <a:ea typeface="+mn-ea"/>
            <a:cs typeface="+mn-cs"/>
          </a:endParaRPr>
        </a:p>
      </dsp:txBody>
      <dsp:txXfrm>
        <a:off x="457576" y="3739306"/>
        <a:ext cx="5104647" cy="83046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E6CC0AA-FCB0-473D-873D-0ED8D3C863D6}">
      <dsp:nvSpPr>
        <dsp:cNvPr id="0" name=""/>
        <dsp:cNvSpPr/>
      </dsp:nvSpPr>
      <dsp:spPr>
        <a:xfrm>
          <a:off x="8957" y="4313"/>
          <a:ext cx="5011284" cy="801994"/>
        </a:xfrm>
        <a:prstGeom prst="roundRect">
          <a:avLst>
            <a:gd name="adj" fmla="val 10000"/>
          </a:avLst>
        </a:prstGeo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Request Received</a:t>
          </a:r>
          <a:endParaRPr lang="en-GB" sz="2400" b="1" kern="1200" dirty="0">
            <a:solidFill>
              <a:srgbClr val="FFFFFF"/>
            </a:solidFill>
            <a:latin typeface="Calibri"/>
            <a:ea typeface="+mn-ea"/>
            <a:cs typeface="+mn-cs"/>
          </a:endParaRPr>
        </a:p>
      </dsp:txBody>
      <dsp:txXfrm>
        <a:off x="8957" y="4313"/>
        <a:ext cx="5011284" cy="801994"/>
      </dsp:txXfrm>
    </dsp:sp>
    <dsp:sp modelId="{DEE8746F-863F-4143-A907-28A33A295E94}">
      <dsp:nvSpPr>
        <dsp:cNvPr id="0" name=""/>
        <dsp:cNvSpPr/>
      </dsp:nvSpPr>
      <dsp:spPr>
        <a:xfrm rot="5400000">
          <a:off x="2364225" y="826358"/>
          <a:ext cx="300748" cy="360897"/>
        </a:xfrm>
        <a:prstGeom prst="rightArrow">
          <a:avLst>
            <a:gd name="adj1" fmla="val 60000"/>
            <a:gd name="adj2" fmla="val 50000"/>
          </a:avLst>
        </a:prstGeom>
        <a:solidFill>
          <a:srgbClr val="2DB557">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364225" y="826358"/>
        <a:ext cx="300748" cy="360897"/>
      </dsp:txXfrm>
    </dsp:sp>
    <dsp:sp modelId="{9D6EE4AB-509A-47F0-93D5-5CFBCCC200EF}">
      <dsp:nvSpPr>
        <dsp:cNvPr id="0" name=""/>
        <dsp:cNvSpPr/>
      </dsp:nvSpPr>
      <dsp:spPr>
        <a:xfrm>
          <a:off x="0" y="1207306"/>
          <a:ext cx="5029199" cy="801994"/>
        </a:xfrm>
        <a:prstGeom prst="roundRect">
          <a:avLst>
            <a:gd name="adj" fmla="val 10000"/>
          </a:avLst>
        </a:prstGeo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Send Email Confirmation </a:t>
          </a:r>
          <a:endParaRPr lang="en-GB" sz="2400" b="1" kern="1200" dirty="0">
            <a:solidFill>
              <a:srgbClr val="FFFFFF"/>
            </a:solidFill>
            <a:latin typeface="Calibri"/>
            <a:ea typeface="+mn-ea"/>
            <a:cs typeface="+mn-cs"/>
          </a:endParaRPr>
        </a:p>
      </dsp:txBody>
      <dsp:txXfrm>
        <a:off x="0" y="1207306"/>
        <a:ext cx="5029199" cy="801994"/>
      </dsp:txXfrm>
    </dsp:sp>
    <dsp:sp modelId="{ED75008E-0C33-41A1-AFA1-4F50F62E17ED}">
      <dsp:nvSpPr>
        <dsp:cNvPr id="0" name=""/>
        <dsp:cNvSpPr/>
      </dsp:nvSpPr>
      <dsp:spPr>
        <a:xfrm rot="5400000">
          <a:off x="2364225" y="2029351"/>
          <a:ext cx="300748" cy="360897"/>
        </a:xfrm>
        <a:prstGeom prst="rightArrow">
          <a:avLst>
            <a:gd name="adj1" fmla="val 60000"/>
            <a:gd name="adj2" fmla="val 50000"/>
          </a:avLst>
        </a:prstGeom>
        <a:solidFill>
          <a:srgbClr val="DF804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GB" sz="1500" kern="1200">
            <a:solidFill>
              <a:srgbClr val="5F5F5F"/>
            </a:solidFill>
            <a:latin typeface="Calibri"/>
            <a:ea typeface="+mn-ea"/>
            <a:cs typeface="+mn-cs"/>
          </a:endParaRPr>
        </a:p>
      </dsp:txBody>
      <dsp:txXfrm rot="5400000">
        <a:off x="2364225" y="2029351"/>
        <a:ext cx="300748" cy="360897"/>
      </dsp:txXfrm>
    </dsp:sp>
    <dsp:sp modelId="{C9F49105-1EE4-4027-A5EF-E05C1B73C5C1}">
      <dsp:nvSpPr>
        <dsp:cNvPr id="0" name=""/>
        <dsp:cNvSpPr/>
      </dsp:nvSpPr>
      <dsp:spPr>
        <a:xfrm>
          <a:off x="8957" y="2410298"/>
          <a:ext cx="5011284" cy="801994"/>
        </a:xfrm>
        <a:prstGeom prst="roundRect">
          <a:avLst>
            <a:gd name="adj" fmla="val 10000"/>
          </a:avLst>
        </a:prstGeo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Confirmation Received</a:t>
          </a:r>
          <a:endParaRPr lang="en-GB" sz="2400" b="1" kern="1200" dirty="0">
            <a:solidFill>
              <a:srgbClr val="FFFFFF"/>
            </a:solidFill>
            <a:latin typeface="Calibri"/>
            <a:ea typeface="+mn-ea"/>
            <a:cs typeface="+mn-cs"/>
          </a:endParaRPr>
        </a:p>
      </dsp:txBody>
      <dsp:txXfrm>
        <a:off x="8957" y="2410298"/>
        <a:ext cx="5011284" cy="801994"/>
      </dsp:txXfrm>
    </dsp:sp>
    <dsp:sp modelId="{CBF24CB3-C0BB-4971-BBDE-0AF4C419353A}">
      <dsp:nvSpPr>
        <dsp:cNvPr id="0" name=""/>
        <dsp:cNvSpPr/>
      </dsp:nvSpPr>
      <dsp:spPr>
        <a:xfrm rot="5400000">
          <a:off x="2364225" y="3232343"/>
          <a:ext cx="300748" cy="360897"/>
        </a:xfrm>
        <a:prstGeom prst="rightArrow">
          <a:avLst>
            <a:gd name="adj1" fmla="val 60000"/>
            <a:gd name="adj2" fmla="val 50000"/>
          </a:avLst>
        </a:prstGeom>
        <a:solidFill>
          <a:srgbClr val="2A86DA">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364225" y="3232343"/>
        <a:ext cx="300748" cy="360897"/>
      </dsp:txXfrm>
    </dsp:sp>
    <dsp:sp modelId="{450EEE3E-E175-4B6C-81F7-0018094E9FB6}">
      <dsp:nvSpPr>
        <dsp:cNvPr id="0" name=""/>
        <dsp:cNvSpPr/>
      </dsp:nvSpPr>
      <dsp:spPr>
        <a:xfrm>
          <a:off x="0" y="3613291"/>
          <a:ext cx="5029199" cy="801994"/>
        </a:xfrm>
        <a:prstGeom prst="roundRect">
          <a:avLst>
            <a:gd name="adj" fmla="val 10000"/>
          </a:avLst>
        </a:prstGeom>
        <a:solidFill>
          <a:srgbClr val="FF9929">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Return Success</a:t>
          </a:r>
          <a:endParaRPr lang="en-GB" sz="2400" b="1" kern="1200" dirty="0">
            <a:solidFill>
              <a:srgbClr val="FFFFFF"/>
            </a:solidFill>
            <a:latin typeface="Calibri"/>
            <a:ea typeface="+mn-ea"/>
            <a:cs typeface="+mn-cs"/>
          </a:endParaRPr>
        </a:p>
      </dsp:txBody>
      <dsp:txXfrm>
        <a:off x="0" y="3613291"/>
        <a:ext cx="5029199" cy="80199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8159A1C-90B6-4E74-AA54-EBE3F724F1C8}">
      <dsp:nvSpPr>
        <dsp:cNvPr id="0" name=""/>
        <dsp:cNvSpPr/>
      </dsp:nvSpPr>
      <dsp:spPr>
        <a:xfrm>
          <a:off x="765782" y="216998"/>
          <a:ext cx="3148306" cy="3148306"/>
        </a:xfrm>
        <a:prstGeom prst="pie">
          <a:avLst>
            <a:gd name="adj1" fmla="val 16200000"/>
            <a:gd name="adj2" fmla="val 20520000"/>
          </a:avLst>
        </a:prstGeom>
        <a:solidFill>
          <a:srgbClr val="2DB557"/>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en-US" sz="3700" b="1" kern="1200" dirty="0" smtClean="0">
              <a:solidFill>
                <a:srgbClr val="000000"/>
              </a:solidFill>
              <a:latin typeface="Calibri"/>
              <a:ea typeface="+mn-ea"/>
              <a:cs typeface="+mn-cs"/>
            </a:rPr>
            <a:t> </a:t>
          </a:r>
          <a:endParaRPr lang="en-GB" sz="3700" b="1" kern="1200" dirty="0">
            <a:solidFill>
              <a:srgbClr val="000000"/>
            </a:solidFill>
            <a:latin typeface="Calibri"/>
            <a:ea typeface="+mn-ea"/>
            <a:cs typeface="+mn-cs"/>
          </a:endParaRPr>
        </a:p>
      </dsp:txBody>
      <dsp:txXfrm>
        <a:off x="2414895" y="619157"/>
        <a:ext cx="824556" cy="637157"/>
      </dsp:txXfrm>
    </dsp:sp>
    <dsp:sp modelId="{CB883022-6BD9-41CC-893D-BD6B693F03FF}">
      <dsp:nvSpPr>
        <dsp:cNvPr id="0" name=""/>
        <dsp:cNvSpPr/>
      </dsp:nvSpPr>
      <dsp:spPr>
        <a:xfrm>
          <a:off x="803261" y="307214"/>
          <a:ext cx="3148306" cy="3148306"/>
        </a:xfrm>
        <a:prstGeom prst="pie">
          <a:avLst>
            <a:gd name="adj1" fmla="val 20520000"/>
            <a:gd name="adj2" fmla="val 3240000"/>
          </a:avLst>
        </a:prstGeom>
        <a:solidFill>
          <a:srgbClr val="F2803A"/>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en-US" sz="3700" b="1" kern="1200" dirty="0" smtClean="0">
              <a:solidFill>
                <a:srgbClr val="000000"/>
              </a:solidFill>
              <a:latin typeface="Calibri"/>
              <a:ea typeface="+mn-ea"/>
              <a:cs typeface="+mn-cs"/>
            </a:rPr>
            <a:t> </a:t>
          </a:r>
          <a:endParaRPr lang="en-GB" sz="3700" b="1" kern="1200" dirty="0">
            <a:solidFill>
              <a:srgbClr val="000000"/>
            </a:solidFill>
            <a:latin typeface="Calibri"/>
            <a:ea typeface="+mn-ea"/>
            <a:cs typeface="+mn-cs"/>
          </a:endParaRPr>
        </a:p>
      </dsp:txBody>
      <dsp:txXfrm>
        <a:off x="2939612" y="1581528"/>
        <a:ext cx="862036" cy="618417"/>
      </dsp:txXfrm>
    </dsp:sp>
    <dsp:sp modelId="{5BB2DEF9-A4D6-4858-A4CB-46AF3AD98423}">
      <dsp:nvSpPr>
        <dsp:cNvPr id="0" name=""/>
        <dsp:cNvSpPr/>
      </dsp:nvSpPr>
      <dsp:spPr>
        <a:xfrm>
          <a:off x="740406" y="359366"/>
          <a:ext cx="3148306" cy="3148306"/>
        </a:xfrm>
        <a:prstGeom prst="pie">
          <a:avLst>
            <a:gd name="adj1" fmla="val 3240000"/>
            <a:gd name="adj2" fmla="val 7560000"/>
          </a:avLst>
        </a:prstGeom>
        <a:solidFill>
          <a:srgbClr val="2A86DA"/>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en-US" sz="3700" b="1" kern="1200" dirty="0" smtClean="0">
              <a:solidFill>
                <a:srgbClr val="000000"/>
              </a:solidFill>
              <a:latin typeface="Calibri"/>
              <a:ea typeface="+mn-ea"/>
              <a:cs typeface="+mn-cs"/>
            </a:rPr>
            <a:t> </a:t>
          </a:r>
          <a:endParaRPr lang="en-GB" sz="3700" b="1" kern="1200" dirty="0">
            <a:solidFill>
              <a:srgbClr val="000000"/>
            </a:solidFill>
            <a:latin typeface="Calibri"/>
            <a:ea typeface="+mn-ea"/>
            <a:cs typeface="+mn-cs"/>
          </a:endParaRPr>
        </a:p>
      </dsp:txBody>
      <dsp:txXfrm>
        <a:off x="2389519" y="2487097"/>
        <a:ext cx="824556" cy="637157"/>
      </dsp:txXfrm>
    </dsp:sp>
    <dsp:sp modelId="{6FEA8677-6463-453A-905F-BEF94780383B}">
      <dsp:nvSpPr>
        <dsp:cNvPr id="0" name=""/>
        <dsp:cNvSpPr/>
      </dsp:nvSpPr>
      <dsp:spPr>
        <a:xfrm>
          <a:off x="678134" y="321303"/>
          <a:ext cx="3148306" cy="3148306"/>
        </a:xfrm>
        <a:prstGeom prst="pie">
          <a:avLst>
            <a:gd name="adj1" fmla="val 7560000"/>
            <a:gd name="adj2" fmla="val 11880000"/>
          </a:avLst>
        </a:prstGeom>
        <a:solidFill>
          <a:srgbClr val="FFC00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en-US" sz="3700" b="1" kern="1200" dirty="0" smtClean="0">
              <a:solidFill>
                <a:srgbClr val="000000"/>
              </a:solidFill>
              <a:latin typeface="Calibri"/>
              <a:ea typeface="+mn-ea"/>
              <a:cs typeface="+mn-cs"/>
            </a:rPr>
            <a:t> </a:t>
          </a:r>
          <a:endParaRPr lang="en-GB" sz="3700" b="1" kern="1200" dirty="0">
            <a:solidFill>
              <a:srgbClr val="000000"/>
            </a:solidFill>
            <a:latin typeface="Calibri"/>
            <a:ea typeface="+mn-ea"/>
            <a:cs typeface="+mn-cs"/>
          </a:endParaRPr>
        </a:p>
      </dsp:txBody>
      <dsp:txXfrm>
        <a:off x="1352771" y="2449034"/>
        <a:ext cx="824556" cy="637157"/>
      </dsp:txXfrm>
    </dsp:sp>
    <dsp:sp modelId="{5DBFC79E-72E4-450E-BFEA-08221DE9CEF9}">
      <dsp:nvSpPr>
        <dsp:cNvPr id="0" name=""/>
        <dsp:cNvSpPr/>
      </dsp:nvSpPr>
      <dsp:spPr>
        <a:xfrm>
          <a:off x="678717" y="231088"/>
          <a:ext cx="3148306" cy="3148306"/>
        </a:xfrm>
        <a:prstGeom prst="pie">
          <a:avLst>
            <a:gd name="adj1" fmla="val 11880000"/>
            <a:gd name="adj2" fmla="val 16200000"/>
          </a:avLst>
        </a:prstGeom>
        <a:solidFill>
          <a:srgbClr val="80808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en-US" sz="3700" b="1" kern="1200" dirty="0" smtClean="0">
              <a:solidFill>
                <a:srgbClr val="000000"/>
              </a:solidFill>
              <a:latin typeface="Calibri"/>
              <a:ea typeface="+mn-ea"/>
              <a:cs typeface="+mn-cs"/>
            </a:rPr>
            <a:t> </a:t>
          </a:r>
          <a:endParaRPr lang="en-GB" sz="3700" b="1" kern="1200" dirty="0">
            <a:solidFill>
              <a:srgbClr val="000000"/>
            </a:solidFill>
            <a:latin typeface="Calibri"/>
            <a:ea typeface="+mn-ea"/>
            <a:cs typeface="+mn-cs"/>
          </a:endParaRPr>
        </a:p>
      </dsp:txBody>
      <dsp:txXfrm>
        <a:off x="828637" y="1505402"/>
        <a:ext cx="862036" cy="618417"/>
      </dsp:txXfrm>
    </dsp:sp>
    <dsp:sp modelId="{3082BE20-FB16-4CD3-886A-6B23F8CB1099}">
      <dsp:nvSpPr>
        <dsp:cNvPr id="0" name=""/>
        <dsp:cNvSpPr/>
      </dsp:nvSpPr>
      <dsp:spPr>
        <a:xfrm rot="5400000">
          <a:off x="2672020" y="-329358"/>
          <a:ext cx="3148306" cy="3148306"/>
        </a:xfrm>
        <a:prstGeom prst="pie">
          <a:avLst>
            <a:gd name="adj1" fmla="val 12600000"/>
            <a:gd name="adj2" fmla="val 16200000"/>
          </a:avLst>
        </a:prstGeom>
        <a:solidFill>
          <a:srgbClr val="7030A0"/>
        </a:soli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endParaRPr lang="en-GB" sz="3700" b="1" kern="1200" dirty="0">
            <a:solidFill>
              <a:srgbClr val="000000"/>
            </a:solidFill>
            <a:latin typeface="Calibri"/>
            <a:ea typeface="+mn-ea"/>
            <a:cs typeface="+mn-cs"/>
          </a:endParaRPr>
        </a:p>
      </dsp:txBody>
      <dsp:txXfrm rot="5400000">
        <a:off x="3346657" y="72800"/>
        <a:ext cx="824556" cy="637157"/>
      </dsp:txXfrm>
    </dsp:sp>
    <dsp:sp modelId="{AAC6D00E-12E1-4E74-A9E6-9ADE933B3AA3}">
      <dsp:nvSpPr>
        <dsp:cNvPr id="0" name=""/>
        <dsp:cNvSpPr/>
      </dsp:nvSpPr>
      <dsp:spPr>
        <a:xfrm>
          <a:off x="570771" y="22103"/>
          <a:ext cx="3538096" cy="3538096"/>
        </a:xfrm>
        <a:prstGeom prst="circularArrow">
          <a:avLst>
            <a:gd name="adj1" fmla="val 5085"/>
            <a:gd name="adj2" fmla="val 327528"/>
            <a:gd name="adj3" fmla="val 20192361"/>
            <a:gd name="adj4" fmla="val 16200324"/>
            <a:gd name="adj5" fmla="val 5932"/>
          </a:avLst>
        </a:prstGeom>
        <a:solidFill>
          <a:srgbClr val="2DB557">
            <a:lumMod val="40000"/>
            <a:lumOff val="60000"/>
          </a:srgbClr>
        </a:soli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EEE2E1F4-F405-493E-97C1-CB3E22F55C42}">
      <dsp:nvSpPr>
        <dsp:cNvPr id="0" name=""/>
        <dsp:cNvSpPr/>
      </dsp:nvSpPr>
      <dsp:spPr>
        <a:xfrm>
          <a:off x="608251" y="99617"/>
          <a:ext cx="3538096" cy="3538096"/>
        </a:xfrm>
        <a:prstGeom prst="circularArrow">
          <a:avLst>
            <a:gd name="adj1" fmla="val 5085"/>
            <a:gd name="adj2" fmla="val 327528"/>
            <a:gd name="adj3" fmla="val 2912753"/>
            <a:gd name="adj4" fmla="val 20519953"/>
            <a:gd name="adj5" fmla="val 5932"/>
          </a:avLst>
        </a:prstGeom>
        <a:gradFill rotWithShape="0">
          <a:gsLst>
            <a:gs pos="0">
              <a:srgbClr val="DF8045">
                <a:hueOff val="0"/>
                <a:satOff val="0"/>
                <a:lumOff val="0"/>
                <a:alphaOff val="0"/>
                <a:tint val="62000"/>
                <a:satMod val="180000"/>
              </a:srgbClr>
            </a:gs>
            <a:gs pos="65000">
              <a:srgbClr val="DF8045">
                <a:hueOff val="0"/>
                <a:satOff val="0"/>
                <a:lumOff val="0"/>
                <a:alphaOff val="0"/>
                <a:tint val="32000"/>
                <a:satMod val="250000"/>
              </a:srgbClr>
            </a:gs>
            <a:gs pos="100000">
              <a:srgbClr val="DF8045">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21224FA7-ADC5-40D1-B0BD-C9BB32EE27B4}">
      <dsp:nvSpPr>
        <dsp:cNvPr id="0" name=""/>
        <dsp:cNvSpPr/>
      </dsp:nvSpPr>
      <dsp:spPr>
        <a:xfrm>
          <a:off x="545396" y="177173"/>
          <a:ext cx="3538096" cy="3538096"/>
        </a:xfrm>
        <a:prstGeom prst="circularArrow">
          <a:avLst>
            <a:gd name="adj1" fmla="val 5085"/>
            <a:gd name="adj2" fmla="val 327528"/>
            <a:gd name="adj3" fmla="val 7232777"/>
            <a:gd name="adj4" fmla="val 3239695"/>
            <a:gd name="adj5" fmla="val 5932"/>
          </a:avLst>
        </a:prstGeom>
        <a:solidFill>
          <a:srgbClr val="2A86DA">
            <a:lumMod val="60000"/>
            <a:lumOff val="40000"/>
          </a:srgbClr>
        </a:soli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9BB6FD73-BB73-4067-9E3B-64B8977BBBD2}">
      <dsp:nvSpPr>
        <dsp:cNvPr id="0" name=""/>
        <dsp:cNvSpPr/>
      </dsp:nvSpPr>
      <dsp:spPr>
        <a:xfrm>
          <a:off x="470652" y="101004"/>
          <a:ext cx="3538096" cy="3538096"/>
        </a:xfrm>
        <a:prstGeom prst="circularArrow">
          <a:avLst>
            <a:gd name="adj1" fmla="val 5085"/>
            <a:gd name="adj2" fmla="val 327528"/>
            <a:gd name="adj3" fmla="val 11552519"/>
            <a:gd name="adj4" fmla="val 7559718"/>
            <a:gd name="adj5" fmla="val 5932"/>
          </a:avLst>
        </a:prstGeom>
        <a:solidFill>
          <a:srgbClr val="FFC000">
            <a:lumMod val="40000"/>
            <a:lumOff val="60000"/>
          </a:srgbClr>
        </a:soli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142489C9-4F09-41C7-97E6-0047FE4E3BC1}">
      <dsp:nvSpPr>
        <dsp:cNvPr id="0" name=""/>
        <dsp:cNvSpPr/>
      </dsp:nvSpPr>
      <dsp:spPr>
        <a:xfrm>
          <a:off x="509341" y="10789"/>
          <a:ext cx="3538096" cy="3538096"/>
        </a:xfrm>
        <a:prstGeom prst="circularArrow">
          <a:avLst>
            <a:gd name="adj1" fmla="val 5085"/>
            <a:gd name="adj2" fmla="val 327528"/>
            <a:gd name="adj3" fmla="val 15872148"/>
            <a:gd name="adj4" fmla="val 11880111"/>
            <a:gd name="adj5" fmla="val 5932"/>
          </a:avLst>
        </a:prstGeom>
        <a:solidFill>
          <a:srgbClr val="808080">
            <a:lumMod val="40000"/>
            <a:lumOff val="60000"/>
          </a:srgbClr>
        </a:solidFill>
        <a:ln>
          <a:noFill/>
        </a:ln>
        <a:effectLst>
          <a:outerShdw blurRad="50800" dist="38100" dir="5400000"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26C86377-1B15-4932-8A8A-E2364F2BC9BD}">
      <dsp:nvSpPr>
        <dsp:cNvPr id="0" name=""/>
        <dsp:cNvSpPr/>
      </dsp:nvSpPr>
      <dsp:spPr>
        <a:xfrm rot="5400000">
          <a:off x="2487535" y="-536955"/>
          <a:ext cx="3538096" cy="3538096"/>
        </a:xfrm>
        <a:prstGeom prst="circularArrow">
          <a:avLst>
            <a:gd name="adj1" fmla="val 5085"/>
            <a:gd name="adj2" fmla="val 327528"/>
            <a:gd name="adj3" fmla="val 15872221"/>
            <a:gd name="adj4" fmla="val 12600000"/>
            <a:gd name="adj5" fmla="val 5932"/>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8FBB27E-FF29-46DC-B761-74ADEE257588}">
      <dsp:nvSpPr>
        <dsp:cNvPr id="0" name=""/>
        <dsp:cNvSpPr/>
      </dsp:nvSpPr>
      <dsp:spPr>
        <a:xfrm>
          <a:off x="1678" y="10815"/>
          <a:ext cx="3435061" cy="8824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effectLst>
                <a:outerShdw blurRad="38100" dist="38100" dir="2700000" algn="tl">
                  <a:srgbClr val="000000">
                    <a:alpha val="43137"/>
                  </a:srgbClr>
                </a:outerShdw>
              </a:effectLst>
            </a:rPr>
            <a:t>UI</a:t>
          </a:r>
          <a:endParaRPr lang="en-US" sz="3800" kern="1200" dirty="0">
            <a:effectLst>
              <a:outerShdw blurRad="38100" dist="38100" dir="2700000" algn="tl">
                <a:srgbClr val="000000">
                  <a:alpha val="43137"/>
                </a:srgbClr>
              </a:outerShdw>
            </a:effectLst>
          </a:endParaRPr>
        </a:p>
      </dsp:txBody>
      <dsp:txXfrm>
        <a:off x="1678" y="10815"/>
        <a:ext cx="3435061" cy="882494"/>
      </dsp:txXfrm>
    </dsp:sp>
    <dsp:sp modelId="{9533F330-315E-47B0-BE31-3DB9000A9B81}">
      <dsp:nvSpPr>
        <dsp:cNvPr id="0" name=""/>
        <dsp:cNvSpPr/>
      </dsp:nvSpPr>
      <dsp:spPr>
        <a:xfrm>
          <a:off x="1678" y="929225"/>
          <a:ext cx="3435061" cy="8824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effectLst>
                <a:outerShdw blurRad="38100" dist="38100" dir="2700000" algn="tl">
                  <a:srgbClr val="000000">
                    <a:alpha val="43137"/>
                  </a:srgbClr>
                </a:outerShdw>
              </a:effectLst>
            </a:rPr>
            <a:t>Facade</a:t>
          </a:r>
          <a:endParaRPr lang="en-US" sz="3800" kern="1200" dirty="0">
            <a:effectLst>
              <a:outerShdw blurRad="38100" dist="38100" dir="2700000" algn="tl">
                <a:srgbClr val="000000">
                  <a:alpha val="43137"/>
                </a:srgbClr>
              </a:outerShdw>
            </a:effectLst>
          </a:endParaRPr>
        </a:p>
      </dsp:txBody>
      <dsp:txXfrm>
        <a:off x="1678" y="929225"/>
        <a:ext cx="3435061" cy="882494"/>
      </dsp:txXfrm>
    </dsp:sp>
    <dsp:sp modelId="{BA18C4BB-EC21-4D03-9D68-9F9B62BAE78E}">
      <dsp:nvSpPr>
        <dsp:cNvPr id="0" name=""/>
        <dsp:cNvSpPr/>
      </dsp:nvSpPr>
      <dsp:spPr>
        <a:xfrm>
          <a:off x="1678" y="1858024"/>
          <a:ext cx="3435061" cy="8824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effectLst>
                <a:outerShdw blurRad="38100" dist="38100" dir="2700000" algn="tl">
                  <a:srgbClr val="000000">
                    <a:alpha val="43137"/>
                  </a:srgbClr>
                </a:outerShdw>
              </a:effectLst>
            </a:rPr>
            <a:t>BL</a:t>
          </a:r>
          <a:endParaRPr lang="en-US" sz="3800" kern="1200" dirty="0">
            <a:effectLst>
              <a:outerShdw blurRad="38100" dist="38100" dir="2700000" algn="tl">
                <a:srgbClr val="000000">
                  <a:alpha val="43137"/>
                </a:srgbClr>
              </a:outerShdw>
            </a:effectLst>
          </a:endParaRPr>
        </a:p>
      </dsp:txBody>
      <dsp:txXfrm>
        <a:off x="1678" y="1858024"/>
        <a:ext cx="3435061" cy="882494"/>
      </dsp:txXfrm>
    </dsp:sp>
    <dsp:sp modelId="{BC48A58F-E8AB-4EFB-8471-C27AB8E8CBAF}">
      <dsp:nvSpPr>
        <dsp:cNvPr id="0" name=""/>
        <dsp:cNvSpPr/>
      </dsp:nvSpPr>
      <dsp:spPr>
        <a:xfrm>
          <a:off x="1678" y="2786823"/>
          <a:ext cx="3435061" cy="8824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effectLst>
                <a:outerShdw blurRad="38100" dist="38100" dir="2700000" algn="tl">
                  <a:srgbClr val="000000">
                    <a:alpha val="43137"/>
                  </a:srgbClr>
                </a:outerShdw>
              </a:effectLst>
            </a:rPr>
            <a:t>DAL</a:t>
          </a:r>
          <a:endParaRPr lang="en-US" sz="3800" kern="1200" dirty="0">
            <a:effectLst>
              <a:outerShdw blurRad="38100" dist="38100" dir="2700000" algn="tl">
                <a:srgbClr val="000000">
                  <a:alpha val="43137"/>
                </a:srgbClr>
              </a:outerShdw>
            </a:effectLst>
          </a:endParaRPr>
        </a:p>
      </dsp:txBody>
      <dsp:txXfrm>
        <a:off x="1678" y="2786823"/>
        <a:ext cx="3435061" cy="88249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8FBB27E-FF29-46DC-B761-74ADEE257588}">
      <dsp:nvSpPr>
        <dsp:cNvPr id="0" name=""/>
        <dsp:cNvSpPr/>
      </dsp:nvSpPr>
      <dsp:spPr>
        <a:xfrm>
          <a:off x="1678" y="10815"/>
          <a:ext cx="3435061" cy="8824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effectLst>
                <a:outerShdw blurRad="38100" dist="38100" dir="2700000" algn="tl">
                  <a:srgbClr val="000000">
                    <a:alpha val="43137"/>
                  </a:srgbClr>
                </a:outerShdw>
              </a:effectLst>
            </a:rPr>
            <a:t>Input from User</a:t>
          </a:r>
          <a:endParaRPr lang="en-US" sz="3700" kern="1200" dirty="0">
            <a:effectLst>
              <a:outerShdw blurRad="38100" dist="38100" dir="2700000" algn="tl">
                <a:srgbClr val="000000">
                  <a:alpha val="43137"/>
                </a:srgbClr>
              </a:outerShdw>
            </a:effectLst>
          </a:endParaRPr>
        </a:p>
      </dsp:txBody>
      <dsp:txXfrm>
        <a:off x="1678" y="10815"/>
        <a:ext cx="3435061" cy="882494"/>
      </dsp:txXfrm>
    </dsp:sp>
    <dsp:sp modelId="{9533F330-315E-47B0-BE31-3DB9000A9B81}">
      <dsp:nvSpPr>
        <dsp:cNvPr id="0" name=""/>
        <dsp:cNvSpPr/>
      </dsp:nvSpPr>
      <dsp:spPr>
        <a:xfrm>
          <a:off x="1678" y="929225"/>
          <a:ext cx="3435061" cy="8824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effectLst>
                <a:outerShdw blurRad="38100" dist="38100" dir="2700000" algn="tl">
                  <a:srgbClr val="000000">
                    <a:alpha val="43137"/>
                  </a:srgbClr>
                </a:outerShdw>
              </a:effectLst>
            </a:rPr>
            <a:t>Validation</a:t>
          </a:r>
          <a:endParaRPr lang="en-US" sz="3700" kern="1200" dirty="0">
            <a:effectLst>
              <a:outerShdw blurRad="38100" dist="38100" dir="2700000" algn="tl">
                <a:srgbClr val="000000">
                  <a:alpha val="43137"/>
                </a:srgbClr>
              </a:outerShdw>
            </a:effectLst>
          </a:endParaRPr>
        </a:p>
      </dsp:txBody>
      <dsp:txXfrm>
        <a:off x="1678" y="929225"/>
        <a:ext cx="3435061" cy="882494"/>
      </dsp:txXfrm>
    </dsp:sp>
    <dsp:sp modelId="{BA18C4BB-EC21-4D03-9D68-9F9B62BAE78E}">
      <dsp:nvSpPr>
        <dsp:cNvPr id="0" name=""/>
        <dsp:cNvSpPr/>
      </dsp:nvSpPr>
      <dsp:spPr>
        <a:xfrm>
          <a:off x="1678" y="1858024"/>
          <a:ext cx="3435061" cy="8824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effectLst>
                <a:outerShdw blurRad="38100" dist="38100" dir="2700000" algn="tl">
                  <a:srgbClr val="000000">
                    <a:alpha val="43137"/>
                  </a:srgbClr>
                </a:outerShdw>
              </a:effectLst>
            </a:rPr>
            <a:t>Rules</a:t>
          </a:r>
          <a:endParaRPr lang="en-US" sz="3700" kern="1200" dirty="0">
            <a:effectLst>
              <a:outerShdw blurRad="38100" dist="38100" dir="2700000" algn="tl">
                <a:srgbClr val="000000">
                  <a:alpha val="43137"/>
                </a:srgbClr>
              </a:outerShdw>
            </a:effectLst>
          </a:endParaRPr>
        </a:p>
      </dsp:txBody>
      <dsp:txXfrm>
        <a:off x="1678" y="1858024"/>
        <a:ext cx="3435061" cy="882494"/>
      </dsp:txXfrm>
    </dsp:sp>
    <dsp:sp modelId="{BC48A58F-E8AB-4EFB-8471-C27AB8E8CBAF}">
      <dsp:nvSpPr>
        <dsp:cNvPr id="0" name=""/>
        <dsp:cNvSpPr/>
      </dsp:nvSpPr>
      <dsp:spPr>
        <a:xfrm>
          <a:off x="1678" y="2786823"/>
          <a:ext cx="3435061" cy="8824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effectLst>
                <a:outerShdw blurRad="38100" dist="38100" dir="2700000" algn="tl">
                  <a:srgbClr val="000000">
                    <a:alpha val="43137"/>
                  </a:srgbClr>
                </a:outerShdw>
              </a:effectLst>
            </a:rPr>
            <a:t>Persistence</a:t>
          </a:r>
          <a:endParaRPr lang="en-US" sz="3700" kern="1200" dirty="0">
            <a:effectLst>
              <a:outerShdw blurRad="38100" dist="38100" dir="2700000" algn="tl">
                <a:srgbClr val="000000">
                  <a:alpha val="43137"/>
                </a:srgbClr>
              </a:outerShdw>
            </a:effectLst>
          </a:endParaRPr>
        </a:p>
      </dsp:txBody>
      <dsp:txXfrm>
        <a:off x="1678" y="2786823"/>
        <a:ext cx="3435061" cy="88249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8FBB27E-FF29-46DC-B761-74ADEE257588}">
      <dsp:nvSpPr>
        <dsp:cNvPr id="0" name=""/>
        <dsp:cNvSpPr/>
      </dsp:nvSpPr>
      <dsp:spPr>
        <a:xfrm>
          <a:off x="1678" y="15554"/>
          <a:ext cx="3435061" cy="118084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r>
            <a:rPr lang="en-US" sz="5100" kern="1200" dirty="0" smtClean="0">
              <a:effectLst>
                <a:outerShdw blurRad="38100" dist="38100" dir="2700000" algn="tl">
                  <a:srgbClr val="000000">
                    <a:alpha val="43137"/>
                  </a:srgbClr>
                </a:outerShdw>
              </a:effectLst>
            </a:rPr>
            <a:t>Views</a:t>
          </a:r>
          <a:endParaRPr lang="en-US" sz="5100" kern="1200" dirty="0">
            <a:effectLst>
              <a:outerShdw blurRad="38100" dist="38100" dir="2700000" algn="tl">
                <a:srgbClr val="000000">
                  <a:alpha val="43137"/>
                </a:srgbClr>
              </a:outerShdw>
            </a:effectLst>
          </a:endParaRPr>
        </a:p>
      </dsp:txBody>
      <dsp:txXfrm>
        <a:off x="1678" y="15554"/>
        <a:ext cx="3435061" cy="1180840"/>
      </dsp:txXfrm>
    </dsp:sp>
    <dsp:sp modelId="{9533F330-315E-47B0-BE31-3DB9000A9B81}">
      <dsp:nvSpPr>
        <dsp:cNvPr id="0" name=""/>
        <dsp:cNvSpPr/>
      </dsp:nvSpPr>
      <dsp:spPr>
        <a:xfrm>
          <a:off x="1678" y="1244451"/>
          <a:ext cx="3435061" cy="118084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effectLst>
                <a:outerShdw blurRad="38100" dist="38100" dir="2700000" algn="tl">
                  <a:srgbClr val="000000">
                    <a:alpha val="43137"/>
                  </a:srgbClr>
                </a:outerShdw>
              </a:effectLst>
            </a:rPr>
            <a:t>Controllers</a:t>
          </a:r>
          <a:endParaRPr lang="en-US" sz="5000" kern="1200" dirty="0">
            <a:effectLst>
              <a:outerShdw blurRad="38100" dist="38100" dir="2700000" algn="tl">
                <a:srgbClr val="000000">
                  <a:alpha val="43137"/>
                </a:srgbClr>
              </a:outerShdw>
            </a:effectLst>
          </a:endParaRPr>
        </a:p>
      </dsp:txBody>
      <dsp:txXfrm>
        <a:off x="1678" y="1244451"/>
        <a:ext cx="3435061" cy="1180840"/>
      </dsp:txXfrm>
    </dsp:sp>
    <dsp:sp modelId="{BA18C4BB-EC21-4D03-9D68-9F9B62BAE78E}">
      <dsp:nvSpPr>
        <dsp:cNvPr id="0" name=""/>
        <dsp:cNvSpPr/>
      </dsp:nvSpPr>
      <dsp:spPr>
        <a:xfrm>
          <a:off x="1678" y="2487250"/>
          <a:ext cx="3435061" cy="118084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effectLst>
                <a:outerShdw blurRad="38100" dist="38100" dir="2700000" algn="tl">
                  <a:srgbClr val="000000">
                    <a:alpha val="43137"/>
                  </a:srgbClr>
                </a:outerShdw>
              </a:effectLst>
            </a:rPr>
            <a:t>Service Agents</a:t>
          </a:r>
          <a:endParaRPr lang="en-US" sz="4000" kern="1200" dirty="0">
            <a:effectLst>
              <a:outerShdw blurRad="38100" dist="38100" dir="2700000" algn="tl">
                <a:srgbClr val="000000">
                  <a:alpha val="43137"/>
                </a:srgbClr>
              </a:outerShdw>
            </a:effectLst>
          </a:endParaRPr>
        </a:p>
      </dsp:txBody>
      <dsp:txXfrm>
        <a:off x="1678" y="2487250"/>
        <a:ext cx="3435061" cy="11808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719C5E0-9E75-4B96-8A09-26EF3586B794}">
      <dsp:nvSpPr>
        <dsp:cNvPr id="0" name=""/>
        <dsp:cNvSpPr/>
      </dsp:nvSpPr>
      <dsp:spPr>
        <a:xfrm>
          <a:off x="1304006" y="0"/>
          <a:ext cx="4859587" cy="971549"/>
        </a:xfrm>
        <a:prstGeom prst="roundRect">
          <a:avLst>
            <a:gd name="adj" fmla="val 10000"/>
          </a:avLst>
        </a:prstGeo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Start listening for messages</a:t>
          </a:r>
          <a:endParaRPr lang="en-GB" sz="2400" b="1" kern="1200" dirty="0">
            <a:solidFill>
              <a:srgbClr val="FFFFFF"/>
            </a:solidFill>
            <a:latin typeface="Calibri"/>
            <a:ea typeface="+mn-ea"/>
            <a:cs typeface="+mn-cs"/>
          </a:endParaRPr>
        </a:p>
      </dsp:txBody>
      <dsp:txXfrm>
        <a:off x="1304006" y="0"/>
        <a:ext cx="4859587" cy="971549"/>
      </dsp:txXfrm>
    </dsp:sp>
    <dsp:sp modelId="{48E6D005-E10F-4ABA-A4A5-03C4531AC829}">
      <dsp:nvSpPr>
        <dsp:cNvPr id="0" name=""/>
        <dsp:cNvSpPr/>
      </dsp:nvSpPr>
      <dsp:spPr>
        <a:xfrm rot="5400000">
          <a:off x="3551634" y="995838"/>
          <a:ext cx="364331" cy="437197"/>
        </a:xfrm>
        <a:prstGeom prst="rightArrow">
          <a:avLst>
            <a:gd name="adj1" fmla="val 60000"/>
            <a:gd name="adj2" fmla="val 50000"/>
          </a:avLst>
        </a:prstGeom>
        <a:solidFill>
          <a:srgbClr val="2DB557">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solidFill>
              <a:srgbClr val="5F5F5F"/>
            </a:solidFill>
            <a:latin typeface="Calibri"/>
            <a:ea typeface="+mn-ea"/>
            <a:cs typeface="+mn-cs"/>
          </a:endParaRPr>
        </a:p>
      </dsp:txBody>
      <dsp:txXfrm rot="5400000">
        <a:off x="3551634" y="995838"/>
        <a:ext cx="364331" cy="437197"/>
      </dsp:txXfrm>
    </dsp:sp>
    <dsp:sp modelId="{9E6CC0AA-FCB0-473D-873D-0ED8D3C863D6}">
      <dsp:nvSpPr>
        <dsp:cNvPr id="0" name=""/>
        <dsp:cNvSpPr/>
      </dsp:nvSpPr>
      <dsp:spPr>
        <a:xfrm>
          <a:off x="1304006" y="1457324"/>
          <a:ext cx="4859587" cy="971549"/>
        </a:xfrm>
        <a:prstGeom prst="roundRect">
          <a:avLst>
            <a:gd name="adj" fmla="val 10000"/>
          </a:avLst>
        </a:prstGeo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Subscribe for Notifications</a:t>
          </a:r>
          <a:endParaRPr lang="en-GB" sz="2400" b="1" kern="1200" dirty="0">
            <a:solidFill>
              <a:srgbClr val="FFFFFF"/>
            </a:solidFill>
            <a:latin typeface="Calibri"/>
            <a:ea typeface="+mn-ea"/>
            <a:cs typeface="+mn-cs"/>
          </a:endParaRPr>
        </a:p>
      </dsp:txBody>
      <dsp:txXfrm>
        <a:off x="1304006" y="1457324"/>
        <a:ext cx="4859587" cy="971549"/>
      </dsp:txXfrm>
    </dsp:sp>
    <dsp:sp modelId="{DEE8746F-863F-4143-A907-28A33A295E94}">
      <dsp:nvSpPr>
        <dsp:cNvPr id="0" name=""/>
        <dsp:cNvSpPr/>
      </dsp:nvSpPr>
      <dsp:spPr>
        <a:xfrm rot="5400000">
          <a:off x="3551634" y="2453163"/>
          <a:ext cx="364331" cy="437197"/>
        </a:xfrm>
        <a:prstGeom prst="rightArrow">
          <a:avLst>
            <a:gd name="adj1" fmla="val 60000"/>
            <a:gd name="adj2" fmla="val 50000"/>
          </a:avLst>
        </a:prstGeom>
        <a:solidFill>
          <a:srgbClr val="DF804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3551634" y="2453163"/>
        <a:ext cx="364331" cy="437197"/>
      </dsp:txXfrm>
    </dsp:sp>
    <dsp:sp modelId="{69B3C55F-8822-43F2-8EAA-384C810BC8FF}">
      <dsp:nvSpPr>
        <dsp:cNvPr id="0" name=""/>
        <dsp:cNvSpPr/>
      </dsp:nvSpPr>
      <dsp:spPr>
        <a:xfrm>
          <a:off x="1304006" y="2914650"/>
          <a:ext cx="4859587" cy="971549"/>
        </a:xfrm>
        <a:prstGeom prst="roundRect">
          <a:avLst>
            <a:gd name="adj" fmla="val 10000"/>
          </a:avLst>
        </a:prstGeo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Request All Users</a:t>
          </a:r>
          <a:endParaRPr lang="en-GB" sz="2400" b="1" kern="1200" dirty="0">
            <a:solidFill>
              <a:srgbClr val="FFFFFF"/>
            </a:solidFill>
            <a:latin typeface="Calibri"/>
            <a:ea typeface="+mn-ea"/>
            <a:cs typeface="+mn-cs"/>
          </a:endParaRPr>
        </a:p>
      </dsp:txBody>
      <dsp:txXfrm>
        <a:off x="1304006" y="2914650"/>
        <a:ext cx="4859587" cy="97154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E6CC0AA-FCB0-473D-873D-0ED8D3C863D6}">
      <dsp:nvSpPr>
        <dsp:cNvPr id="0" name=""/>
        <dsp:cNvSpPr/>
      </dsp:nvSpPr>
      <dsp:spPr>
        <a:xfrm>
          <a:off x="853898" y="2641"/>
          <a:ext cx="4388202" cy="982712"/>
        </a:xfrm>
        <a:prstGeom prst="roundRect">
          <a:avLst>
            <a:gd name="adj" fmla="val 10000"/>
          </a:avLst>
        </a:prstGeo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err="1" smtClean="0">
              <a:solidFill>
                <a:srgbClr val="FFFFFF"/>
              </a:solidFill>
              <a:latin typeface="Calibri"/>
              <a:ea typeface="+mn-ea"/>
              <a:cs typeface="+mn-cs"/>
            </a:rPr>
            <a:t>Register_OnClick</a:t>
          </a:r>
          <a:endParaRPr lang="en-GB" sz="2400" b="1" kern="1200" dirty="0">
            <a:solidFill>
              <a:srgbClr val="FFFFFF"/>
            </a:solidFill>
            <a:latin typeface="Calibri"/>
            <a:ea typeface="+mn-ea"/>
            <a:cs typeface="+mn-cs"/>
          </a:endParaRPr>
        </a:p>
      </dsp:txBody>
      <dsp:txXfrm>
        <a:off x="853898" y="2641"/>
        <a:ext cx="4388202" cy="982712"/>
      </dsp:txXfrm>
    </dsp:sp>
    <dsp:sp modelId="{DEE8746F-863F-4143-A907-28A33A295E94}">
      <dsp:nvSpPr>
        <dsp:cNvPr id="0" name=""/>
        <dsp:cNvSpPr/>
      </dsp:nvSpPr>
      <dsp:spPr>
        <a:xfrm rot="5400000">
          <a:off x="2863741" y="1009921"/>
          <a:ext cx="368517" cy="442220"/>
        </a:xfrm>
        <a:prstGeom prst="rightArrow">
          <a:avLst>
            <a:gd name="adj1" fmla="val 60000"/>
            <a:gd name="adj2" fmla="val 50000"/>
          </a:avLst>
        </a:prstGeom>
        <a:solidFill>
          <a:srgbClr val="2DB557">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863741" y="1009921"/>
        <a:ext cx="368517" cy="442220"/>
      </dsp:txXfrm>
    </dsp:sp>
    <dsp:sp modelId="{C9F49105-1EE4-4027-A5EF-E05C1B73C5C1}">
      <dsp:nvSpPr>
        <dsp:cNvPr id="0" name=""/>
        <dsp:cNvSpPr/>
      </dsp:nvSpPr>
      <dsp:spPr>
        <a:xfrm>
          <a:off x="853898" y="1476709"/>
          <a:ext cx="4388202" cy="982712"/>
        </a:xfrm>
        <a:prstGeom prst="roundRect">
          <a:avLst>
            <a:gd name="adj" fmla="val 10000"/>
          </a:avLst>
        </a:prstGeo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Hash Password</a:t>
          </a:r>
          <a:endParaRPr lang="en-GB" sz="2400" b="1" kern="1200" dirty="0">
            <a:solidFill>
              <a:srgbClr val="FFFFFF"/>
            </a:solidFill>
            <a:latin typeface="Calibri"/>
            <a:ea typeface="+mn-ea"/>
            <a:cs typeface="+mn-cs"/>
          </a:endParaRPr>
        </a:p>
      </dsp:txBody>
      <dsp:txXfrm>
        <a:off x="853898" y="1476709"/>
        <a:ext cx="4388202" cy="982712"/>
      </dsp:txXfrm>
    </dsp:sp>
    <dsp:sp modelId="{CBF24CB3-C0BB-4971-BBDE-0AF4C419353A}">
      <dsp:nvSpPr>
        <dsp:cNvPr id="0" name=""/>
        <dsp:cNvSpPr/>
      </dsp:nvSpPr>
      <dsp:spPr>
        <a:xfrm rot="5400000">
          <a:off x="2863741" y="2483989"/>
          <a:ext cx="368517" cy="442220"/>
        </a:xfrm>
        <a:prstGeom prst="rightArrow">
          <a:avLst>
            <a:gd name="adj1" fmla="val 60000"/>
            <a:gd name="adj2" fmla="val 50000"/>
          </a:avLst>
        </a:prstGeom>
        <a:solidFill>
          <a:srgbClr val="DF804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863741" y="2483989"/>
        <a:ext cx="368517" cy="442220"/>
      </dsp:txXfrm>
    </dsp:sp>
    <dsp:sp modelId="{EC4E48FA-1C65-4AD4-9D3D-838070DE7FC2}">
      <dsp:nvSpPr>
        <dsp:cNvPr id="0" name=""/>
        <dsp:cNvSpPr/>
      </dsp:nvSpPr>
      <dsp:spPr>
        <a:xfrm>
          <a:off x="853898" y="2950778"/>
          <a:ext cx="4388202" cy="982712"/>
        </a:xfrm>
        <a:prstGeom prst="roundRect">
          <a:avLst>
            <a:gd name="adj" fmla="val 10000"/>
          </a:avLst>
        </a:prstGeo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Create Message</a:t>
          </a:r>
          <a:endParaRPr lang="en-GB" sz="2400" b="1" kern="1200" dirty="0">
            <a:solidFill>
              <a:srgbClr val="FFFFFF"/>
            </a:solidFill>
            <a:latin typeface="Calibri"/>
            <a:ea typeface="+mn-ea"/>
            <a:cs typeface="+mn-cs"/>
          </a:endParaRPr>
        </a:p>
      </dsp:txBody>
      <dsp:txXfrm>
        <a:off x="853898" y="2950778"/>
        <a:ext cx="4388202" cy="982712"/>
      </dsp:txXfrm>
    </dsp:sp>
    <dsp:sp modelId="{FAC5923A-ACBF-4B5F-9A4D-A74CC9F7D550}">
      <dsp:nvSpPr>
        <dsp:cNvPr id="0" name=""/>
        <dsp:cNvSpPr/>
      </dsp:nvSpPr>
      <dsp:spPr>
        <a:xfrm rot="5400000">
          <a:off x="2863741" y="3958057"/>
          <a:ext cx="368517" cy="442220"/>
        </a:xfrm>
        <a:prstGeom prst="rightArrow">
          <a:avLst>
            <a:gd name="adj1" fmla="val 60000"/>
            <a:gd name="adj2" fmla="val 50000"/>
          </a:avLst>
        </a:prstGeom>
        <a:solidFill>
          <a:srgbClr val="2A86DA">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863741" y="3958057"/>
        <a:ext cx="368517" cy="442220"/>
      </dsp:txXfrm>
    </dsp:sp>
    <dsp:sp modelId="{0A2E5918-4337-4EB2-B135-D7384C2EB882}">
      <dsp:nvSpPr>
        <dsp:cNvPr id="0" name=""/>
        <dsp:cNvSpPr/>
      </dsp:nvSpPr>
      <dsp:spPr>
        <a:xfrm>
          <a:off x="799562" y="4424846"/>
          <a:ext cx="4496875" cy="982712"/>
        </a:xfrm>
        <a:prstGeom prst="roundRect">
          <a:avLst>
            <a:gd name="adj" fmla="val 10000"/>
          </a:avLst>
        </a:prstGeom>
        <a:solidFill>
          <a:srgbClr val="FF9929">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Send to Service</a:t>
          </a:r>
          <a:endParaRPr lang="en-GB" sz="2400" b="1" kern="1200" dirty="0">
            <a:solidFill>
              <a:srgbClr val="FFFFFF"/>
            </a:solidFill>
            <a:latin typeface="Calibri"/>
            <a:ea typeface="+mn-ea"/>
            <a:cs typeface="+mn-cs"/>
          </a:endParaRPr>
        </a:p>
      </dsp:txBody>
      <dsp:txXfrm>
        <a:off x="799562" y="4424846"/>
        <a:ext cx="4496875" cy="982712"/>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E6CC0AA-FCB0-473D-873D-0ED8D3C863D6}">
      <dsp:nvSpPr>
        <dsp:cNvPr id="0" name=""/>
        <dsp:cNvSpPr/>
      </dsp:nvSpPr>
      <dsp:spPr>
        <a:xfrm>
          <a:off x="1148855" y="0"/>
          <a:ext cx="3798289" cy="1143000"/>
        </a:xfrm>
        <a:prstGeom prst="roundRect">
          <a:avLst>
            <a:gd name="adj" fmla="val 10000"/>
          </a:avLst>
        </a:prstGeo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Message Received</a:t>
          </a:r>
          <a:endParaRPr lang="en-GB" sz="2400" b="1" kern="1200" dirty="0">
            <a:solidFill>
              <a:srgbClr val="FFFFFF"/>
            </a:solidFill>
            <a:latin typeface="Calibri"/>
            <a:ea typeface="+mn-ea"/>
            <a:cs typeface="+mn-cs"/>
          </a:endParaRPr>
        </a:p>
      </dsp:txBody>
      <dsp:txXfrm>
        <a:off x="1148855" y="0"/>
        <a:ext cx="3798289" cy="1143000"/>
      </dsp:txXfrm>
    </dsp:sp>
    <dsp:sp modelId="{DEE8746F-863F-4143-A907-28A33A295E94}">
      <dsp:nvSpPr>
        <dsp:cNvPr id="0" name=""/>
        <dsp:cNvSpPr/>
      </dsp:nvSpPr>
      <dsp:spPr>
        <a:xfrm rot="5400000">
          <a:off x="2833687" y="1171575"/>
          <a:ext cx="428625" cy="514350"/>
        </a:xfrm>
        <a:prstGeom prst="rightArrow">
          <a:avLst>
            <a:gd name="adj1" fmla="val 60000"/>
            <a:gd name="adj2" fmla="val 50000"/>
          </a:avLst>
        </a:prstGeom>
        <a:solidFill>
          <a:srgbClr val="2DB557">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833687" y="1171575"/>
        <a:ext cx="428625" cy="514350"/>
      </dsp:txXfrm>
    </dsp:sp>
    <dsp:sp modelId="{C9F49105-1EE4-4027-A5EF-E05C1B73C5C1}">
      <dsp:nvSpPr>
        <dsp:cNvPr id="0" name=""/>
        <dsp:cNvSpPr/>
      </dsp:nvSpPr>
      <dsp:spPr>
        <a:xfrm>
          <a:off x="1148855" y="1714500"/>
          <a:ext cx="3798289" cy="1143000"/>
        </a:xfrm>
        <a:prstGeom prst="roundRect">
          <a:avLst>
            <a:gd name="adj" fmla="val 10000"/>
          </a:avLst>
        </a:prstGeo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Write to DB</a:t>
          </a:r>
          <a:endParaRPr lang="en-GB" sz="2400" b="1" kern="1200" dirty="0">
            <a:solidFill>
              <a:srgbClr val="FFFFFF"/>
            </a:solidFill>
            <a:latin typeface="Calibri"/>
            <a:ea typeface="+mn-ea"/>
            <a:cs typeface="+mn-cs"/>
          </a:endParaRPr>
        </a:p>
      </dsp:txBody>
      <dsp:txXfrm>
        <a:off x="1148855" y="1714500"/>
        <a:ext cx="3798289" cy="1143000"/>
      </dsp:txXfrm>
    </dsp:sp>
    <dsp:sp modelId="{CBF24CB3-C0BB-4971-BBDE-0AF4C419353A}">
      <dsp:nvSpPr>
        <dsp:cNvPr id="0" name=""/>
        <dsp:cNvSpPr/>
      </dsp:nvSpPr>
      <dsp:spPr>
        <a:xfrm rot="5400000">
          <a:off x="2833687" y="2886075"/>
          <a:ext cx="428625" cy="514350"/>
        </a:xfrm>
        <a:prstGeom prst="rightArrow">
          <a:avLst>
            <a:gd name="adj1" fmla="val 60000"/>
            <a:gd name="adj2" fmla="val 50000"/>
          </a:avLst>
        </a:prstGeom>
        <a:solidFill>
          <a:srgbClr val="DF804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833687" y="2886075"/>
        <a:ext cx="428625" cy="514350"/>
      </dsp:txXfrm>
    </dsp:sp>
    <dsp:sp modelId="{EC4E48FA-1C65-4AD4-9D3D-838070DE7FC2}">
      <dsp:nvSpPr>
        <dsp:cNvPr id="0" name=""/>
        <dsp:cNvSpPr/>
      </dsp:nvSpPr>
      <dsp:spPr>
        <a:xfrm>
          <a:off x="1148855" y="3429000"/>
          <a:ext cx="3798289" cy="1143000"/>
        </a:xfrm>
        <a:prstGeom prst="roundRect">
          <a:avLst>
            <a:gd name="adj" fmla="val 10000"/>
          </a:avLst>
        </a:prstGeom>
        <a:solidFill>
          <a:srgbClr val="2A86DA">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Publish Message</a:t>
          </a:r>
          <a:endParaRPr lang="en-GB" sz="2400" b="1" kern="1200" dirty="0">
            <a:solidFill>
              <a:srgbClr val="FFFFFF"/>
            </a:solidFill>
            <a:latin typeface="Calibri"/>
            <a:ea typeface="+mn-ea"/>
            <a:cs typeface="+mn-cs"/>
          </a:endParaRPr>
        </a:p>
      </dsp:txBody>
      <dsp:txXfrm>
        <a:off x="1148855" y="3429000"/>
        <a:ext cx="3798289" cy="114300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E6CC0AA-FCB0-473D-873D-0ED8D3C863D6}">
      <dsp:nvSpPr>
        <dsp:cNvPr id="0" name=""/>
        <dsp:cNvSpPr/>
      </dsp:nvSpPr>
      <dsp:spPr>
        <a:xfrm>
          <a:off x="769582" y="418"/>
          <a:ext cx="4556834" cy="1371265"/>
        </a:xfrm>
        <a:prstGeom prst="roundRect">
          <a:avLst>
            <a:gd name="adj" fmla="val 10000"/>
          </a:avLst>
        </a:prstGeom>
        <a:solidFill>
          <a:srgbClr val="2DB557">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Message Received</a:t>
          </a:r>
          <a:endParaRPr lang="en-GB" sz="2400" b="1" kern="1200" dirty="0">
            <a:solidFill>
              <a:srgbClr val="FFFFFF"/>
            </a:solidFill>
            <a:latin typeface="Calibri"/>
            <a:ea typeface="+mn-ea"/>
            <a:cs typeface="+mn-cs"/>
          </a:endParaRPr>
        </a:p>
      </dsp:txBody>
      <dsp:txXfrm>
        <a:off x="769582" y="418"/>
        <a:ext cx="4556834" cy="1371265"/>
      </dsp:txXfrm>
    </dsp:sp>
    <dsp:sp modelId="{DEE8746F-863F-4143-A907-28A33A295E94}">
      <dsp:nvSpPr>
        <dsp:cNvPr id="0" name=""/>
        <dsp:cNvSpPr/>
      </dsp:nvSpPr>
      <dsp:spPr>
        <a:xfrm rot="5400000">
          <a:off x="2790887" y="1405965"/>
          <a:ext cx="514224" cy="617069"/>
        </a:xfrm>
        <a:prstGeom prst="rightArrow">
          <a:avLst>
            <a:gd name="adj1" fmla="val 60000"/>
            <a:gd name="adj2" fmla="val 50000"/>
          </a:avLst>
        </a:prstGeom>
        <a:solidFill>
          <a:srgbClr val="2DB557">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b="1" kern="1200">
            <a:solidFill>
              <a:srgbClr val="5F5F5F"/>
            </a:solidFill>
            <a:latin typeface="Calibri"/>
            <a:ea typeface="+mn-ea"/>
            <a:cs typeface="+mn-cs"/>
          </a:endParaRPr>
        </a:p>
      </dsp:txBody>
      <dsp:txXfrm rot="5400000">
        <a:off x="2790887" y="1405965"/>
        <a:ext cx="514224" cy="617069"/>
      </dsp:txXfrm>
    </dsp:sp>
    <dsp:sp modelId="{C9F49105-1EE4-4027-A5EF-E05C1B73C5C1}">
      <dsp:nvSpPr>
        <dsp:cNvPr id="0" name=""/>
        <dsp:cNvSpPr/>
      </dsp:nvSpPr>
      <dsp:spPr>
        <a:xfrm>
          <a:off x="769582" y="2057316"/>
          <a:ext cx="4556834" cy="1371265"/>
        </a:xfrm>
        <a:prstGeom prst="roundRect">
          <a:avLst>
            <a:gd name="adj" fmla="val 10000"/>
          </a:avLst>
        </a:prstGeom>
        <a:solidFill>
          <a:srgbClr val="DF8045">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FFFFFF"/>
              </a:solidFill>
              <a:latin typeface="Calibri"/>
              <a:ea typeface="+mn-ea"/>
              <a:cs typeface="+mn-cs"/>
            </a:rPr>
            <a:t>Update local cache</a:t>
          </a:r>
          <a:endParaRPr lang="en-GB" sz="2400" b="1" kern="1200" dirty="0">
            <a:solidFill>
              <a:srgbClr val="FFFFFF"/>
            </a:solidFill>
            <a:latin typeface="Calibri"/>
            <a:ea typeface="+mn-ea"/>
            <a:cs typeface="+mn-cs"/>
          </a:endParaRPr>
        </a:p>
      </dsp:txBody>
      <dsp:txXfrm>
        <a:off x="769582" y="2057316"/>
        <a:ext cx="4556834" cy="1371265"/>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18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latin typeface="Arial" pitchFamily="34" charset="0"/>
              </a:defRPr>
            </a:lvl1pPr>
          </a:lstStyle>
          <a:p>
            <a:endParaRPr lang="en-US"/>
          </a:p>
        </p:txBody>
      </p:sp>
      <p:sp>
        <p:nvSpPr>
          <p:cNvPr id="19459" name="Rectangle 3"/>
          <p:cNvSpPr>
            <a:spLocks noGrp="1" noChangeArrowheads="1"/>
          </p:cNvSpPr>
          <p:nvPr>
            <p:ph type="dt" sz="quarter" idx="1"/>
          </p:nvPr>
        </p:nvSpPr>
        <p:spPr bwMode="auto">
          <a:xfrm>
            <a:off x="3886200" y="0"/>
            <a:ext cx="2971800" cy="4618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latin typeface="Arial" pitchFamily="34" charset="0"/>
              </a:defRPr>
            </a:lvl1pPr>
          </a:lstStyle>
          <a:p>
            <a:endParaRPr lang="en-US"/>
          </a:p>
        </p:txBody>
      </p:sp>
      <p:sp>
        <p:nvSpPr>
          <p:cNvPr id="19460" name="Rectangle 4"/>
          <p:cNvSpPr>
            <a:spLocks noGrp="1" noChangeArrowheads="1"/>
          </p:cNvSpPr>
          <p:nvPr>
            <p:ph type="ftr" sz="quarter" idx="2"/>
          </p:nvPr>
        </p:nvSpPr>
        <p:spPr bwMode="auto">
          <a:xfrm>
            <a:off x="0" y="8774271"/>
            <a:ext cx="6184900" cy="46180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800" b="0">
                <a:effectLst/>
                <a:latin typeface="Arial" pitchFamily="34" charset="0"/>
                <a:cs typeface="Arial" pitchFamily="34" charset="0"/>
              </a:defRPr>
            </a:lvl1pPr>
          </a:lstStyle>
          <a:p>
            <a:endParaRPr lang="en-US"/>
          </a:p>
        </p:txBody>
      </p:sp>
      <p:sp>
        <p:nvSpPr>
          <p:cNvPr id="19461" name="Rectangle 5"/>
          <p:cNvSpPr>
            <a:spLocks noGrp="1" noChangeArrowheads="1"/>
          </p:cNvSpPr>
          <p:nvPr>
            <p:ph type="sldNum" sz="quarter" idx="3"/>
          </p:nvPr>
        </p:nvSpPr>
        <p:spPr bwMode="auto">
          <a:xfrm>
            <a:off x="6246814" y="8774271"/>
            <a:ext cx="611187" cy="46180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latin typeface="Arial" pitchFamily="34" charset="0"/>
              </a:defRPr>
            </a:lvl1pPr>
          </a:lstStyle>
          <a:p>
            <a:fld id="{E72E514D-29C8-48C7-9E24-0459F7A3EE01}" type="slidenum">
              <a:rPr lang="en-US"/>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618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effectLst/>
              </a:defRPr>
            </a:lvl1pPr>
          </a:lstStyle>
          <a:p>
            <a:endParaRPr lang="en-US"/>
          </a:p>
        </p:txBody>
      </p:sp>
      <p:sp>
        <p:nvSpPr>
          <p:cNvPr id="29699" name="Rectangle 3"/>
          <p:cNvSpPr>
            <a:spLocks noGrp="1" noChangeArrowheads="1"/>
          </p:cNvSpPr>
          <p:nvPr>
            <p:ph type="dt" idx="1"/>
          </p:nvPr>
        </p:nvSpPr>
        <p:spPr bwMode="auto">
          <a:xfrm>
            <a:off x="3884613" y="0"/>
            <a:ext cx="2971800" cy="4618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effectLst/>
              </a:defRPr>
            </a:lvl1pPr>
          </a:lstStyle>
          <a:p>
            <a:endParaRPr lang="en-US"/>
          </a:p>
        </p:txBody>
      </p:sp>
      <p:sp>
        <p:nvSpPr>
          <p:cNvPr id="29700" name="Rectangle 4"/>
          <p:cNvSpPr>
            <a:spLocks noGrp="1" noRot="1" noChangeAspect="1" noChangeArrowheads="1" noTextEdit="1"/>
          </p:cNvSpPr>
          <p:nvPr>
            <p:ph type="sldImg" idx="2"/>
          </p:nvPr>
        </p:nvSpPr>
        <p:spPr bwMode="auto">
          <a:xfrm>
            <a:off x="1120775" y="692150"/>
            <a:ext cx="4616450" cy="3463925"/>
          </a:xfrm>
          <a:prstGeom prst="rect">
            <a:avLst/>
          </a:prstGeom>
          <a:noFill/>
          <a:ln w="9525">
            <a:solidFill>
              <a:srgbClr val="000000"/>
            </a:solidFill>
            <a:miter lim="800000"/>
            <a:headEnd/>
            <a:tailEnd/>
          </a:ln>
          <a:effectLst/>
        </p:spPr>
      </p:sp>
      <p:sp>
        <p:nvSpPr>
          <p:cNvPr id="29701" name="Rectangle 5"/>
          <p:cNvSpPr>
            <a:spLocks noGrp="1" noChangeArrowheads="1"/>
          </p:cNvSpPr>
          <p:nvPr>
            <p:ph type="body" sz="quarter" idx="3"/>
          </p:nvPr>
        </p:nvSpPr>
        <p:spPr bwMode="auto">
          <a:xfrm>
            <a:off x="685800" y="4387136"/>
            <a:ext cx="5486400" cy="415623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9702" name="Rectangle 6"/>
          <p:cNvSpPr>
            <a:spLocks noGrp="1" noChangeArrowheads="1"/>
          </p:cNvSpPr>
          <p:nvPr>
            <p:ph type="ftr" sz="quarter" idx="4"/>
          </p:nvPr>
        </p:nvSpPr>
        <p:spPr bwMode="auto">
          <a:xfrm>
            <a:off x="1" y="8880101"/>
            <a:ext cx="5667375" cy="35437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800" b="0">
                <a:effectLst/>
                <a:cs typeface="Arial" pitchFamily="34" charset="0"/>
              </a:defRPr>
            </a:lvl1pPr>
          </a:lstStyle>
          <a:p>
            <a:endParaRPr lang="en-US" sz="1200"/>
          </a:p>
        </p:txBody>
      </p:sp>
      <p:sp>
        <p:nvSpPr>
          <p:cNvPr id="29703" name="Rectangle 7"/>
          <p:cNvSpPr>
            <a:spLocks noGrp="1" noChangeArrowheads="1"/>
          </p:cNvSpPr>
          <p:nvPr>
            <p:ph type="sldNum" sz="quarter" idx="5"/>
          </p:nvPr>
        </p:nvSpPr>
        <p:spPr bwMode="auto">
          <a:xfrm>
            <a:off x="5583239" y="8772668"/>
            <a:ext cx="1273175" cy="46180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effectLst/>
              </a:defRPr>
            </a:lvl1pPr>
          </a:lstStyle>
          <a:p>
            <a:fld id="{59FAFC52-0D9E-43D7-836B-FEA407B84FA9}" type="slidenum">
              <a:rPr lang="en-US"/>
              <a:pPr/>
              <a:t>‹#›</a:t>
            </a:fld>
            <a:endParaRPr lang="en-US"/>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Franklin Gothic Medium" pitchFamily="34" charset="0"/>
        <a:ea typeface="+mn-ea"/>
        <a:cs typeface="+mn-cs"/>
      </a:defRPr>
    </a:lvl1pPr>
    <a:lvl2pPr marL="233363" indent="9525" algn="l" rtl="0" fontAlgn="base">
      <a:spcBef>
        <a:spcPct val="30000"/>
      </a:spcBef>
      <a:spcAft>
        <a:spcPct val="0"/>
      </a:spcAft>
      <a:buChar char="•"/>
      <a:defRPr sz="1000" kern="1200">
        <a:solidFill>
          <a:schemeClr val="tx1"/>
        </a:solidFill>
        <a:latin typeface="Franklin Gothic Medium" pitchFamily="34" charset="0"/>
        <a:ea typeface="+mn-ea"/>
        <a:cs typeface="+mn-cs"/>
      </a:defRPr>
    </a:lvl2pPr>
    <a:lvl3pPr marL="457200" indent="-9525" algn="l" rtl="0" fontAlgn="base">
      <a:spcBef>
        <a:spcPct val="30000"/>
      </a:spcBef>
      <a:spcAft>
        <a:spcPct val="0"/>
      </a:spcAft>
      <a:buChar char="•"/>
      <a:defRPr sz="900" kern="1200">
        <a:solidFill>
          <a:schemeClr val="tx1"/>
        </a:solidFill>
        <a:latin typeface="Franklin Gothic Medium" pitchFamily="34" charset="0"/>
        <a:ea typeface="+mn-ea"/>
        <a:cs typeface="+mn-cs"/>
      </a:defRPr>
    </a:lvl3pPr>
    <a:lvl4pPr marL="681038" algn="l" rtl="0" fontAlgn="base">
      <a:spcBef>
        <a:spcPct val="30000"/>
      </a:spcBef>
      <a:spcAft>
        <a:spcPct val="0"/>
      </a:spcAft>
      <a:buChar char="•"/>
      <a:defRPr sz="900" kern="1200">
        <a:solidFill>
          <a:schemeClr val="tx1"/>
        </a:solidFill>
        <a:latin typeface="Franklin Gothic Medium" pitchFamily="34" charset="0"/>
        <a:ea typeface="+mn-ea"/>
        <a:cs typeface="+mn-cs"/>
      </a:defRPr>
    </a:lvl4pPr>
    <a:lvl5pPr marL="904875" algn="l" rtl="0" fontAlgn="base">
      <a:spcBef>
        <a:spcPct val="30000"/>
      </a:spcBef>
      <a:spcAft>
        <a:spcPct val="0"/>
      </a:spcAft>
      <a:buChar char="•"/>
      <a:defRPr sz="900" kern="1200">
        <a:solidFill>
          <a:schemeClr val="tx1"/>
        </a:solidFill>
        <a:latin typeface="Franklin Gothic Medium"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1</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3D96F4-9926-483E-A272-4A593107CCBC}" type="slidenum">
              <a:rPr lang="en-US"/>
              <a:pPr/>
              <a:t>13</a:t>
            </a:fld>
            <a:endParaRPr 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1282D8-F987-4721-AEF5-DFFA923946F3}" type="slidenum">
              <a:rPr lang="en-US"/>
              <a:pPr/>
              <a:t>143</a:t>
            </a:fld>
            <a:endParaRPr lang="en-US"/>
          </a:p>
        </p:txBody>
      </p:sp>
      <p:sp>
        <p:nvSpPr>
          <p:cNvPr id="478210" name="Rectangle 2"/>
          <p:cNvSpPr>
            <a:spLocks noGrp="1" noRot="1" noChangeAspect="1" noChangeArrowheads="1" noTextEdit="1"/>
          </p:cNvSpPr>
          <p:nvPr>
            <p:ph type="sldImg"/>
          </p:nvPr>
        </p:nvSpPr>
        <p:spPr>
          <a:ln/>
        </p:spPr>
      </p:sp>
      <p:sp>
        <p:nvSpPr>
          <p:cNvPr id="478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spc="-100" dirty="0" smtClean="0">
                <a:solidFill>
                  <a:schemeClr val="bg1"/>
                </a:solidFill>
                <a:latin typeface="Arial" pitchFamily="34" charset="0"/>
                <a:ea typeface="+mn-ea"/>
                <a:cs typeface="Arial" pitchFamily="34" charset="0"/>
              </a:rPr>
              <a:t>IT spending tied to messages in a specific business context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100" normalizeH="0" baseline="0" noProof="0" dirty="0" smtClean="0">
              <a:ln>
                <a:noFill/>
              </a:ln>
              <a:solidFill>
                <a:schemeClr val="bg1"/>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100" normalizeH="0" baseline="0" noProof="0" dirty="0" smtClean="0">
                <a:ln>
                  <a:noFill/>
                </a:ln>
                <a:solidFill>
                  <a:schemeClr val="bg1"/>
                </a:solidFill>
                <a:effectLst/>
                <a:uLnTx/>
                <a:uFillTx/>
                <a:latin typeface="Arial" pitchFamily="34" charset="0"/>
                <a:ea typeface="+mn-ea"/>
                <a:cs typeface="Arial" pitchFamily="34" charset="0"/>
              </a:rPr>
              <a:t>Recap.</a:t>
            </a:r>
          </a:p>
          <a:p>
            <a:endParaRPr lang="en-GB" dirty="0"/>
          </a:p>
        </p:txBody>
      </p:sp>
      <p:sp>
        <p:nvSpPr>
          <p:cNvPr id="4" name="Slide Number Placeholder 3"/>
          <p:cNvSpPr>
            <a:spLocks noGrp="1"/>
          </p:cNvSpPr>
          <p:nvPr>
            <p:ph type="sldNum" sz="quarter" idx="10"/>
          </p:nvPr>
        </p:nvSpPr>
        <p:spPr/>
        <p:txBody>
          <a:bodyPr/>
          <a:lstStyle/>
          <a:p>
            <a:pPr>
              <a:defRPr/>
            </a:pPr>
            <a:fld id="{A47A0A04-B798-4291-A159-35BA16C97591}" type="slidenum">
              <a:rPr lang="en-US" smtClean="0"/>
              <a:pPr>
                <a:defRPr/>
              </a:pPr>
              <a:t>145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8A4609-044F-4912-B832-D5517693EE20}" type="slidenum">
              <a:rPr lang="en-US"/>
              <a:pPr/>
              <a:t>146</a:t>
            </a:fld>
            <a:endParaRPr lang="en-US"/>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147</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1282D8-F987-4721-AEF5-DFFA923946F3}" type="slidenum">
              <a:rPr lang="en-US"/>
              <a:pPr/>
              <a:t>148</a:t>
            </a:fld>
            <a:endParaRPr lang="en-US"/>
          </a:p>
        </p:txBody>
      </p:sp>
      <p:sp>
        <p:nvSpPr>
          <p:cNvPr id="478210" name="Rectangle 2"/>
          <p:cNvSpPr>
            <a:spLocks noGrp="1" noRot="1" noChangeAspect="1" noChangeArrowheads="1" noTextEdit="1"/>
          </p:cNvSpPr>
          <p:nvPr>
            <p:ph type="sldImg"/>
          </p:nvPr>
        </p:nvSpPr>
        <p:spPr>
          <a:ln/>
        </p:spPr>
      </p:sp>
      <p:sp>
        <p:nvSpPr>
          <p:cNvPr id="478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the result is that users are going to be seeing stale</a:t>
            </a:r>
            <a:r>
              <a:rPr lang="en-US" baseline="0" dirty="0" smtClean="0"/>
              <a:t> data anyway – why go all the way to the database?</a:t>
            </a:r>
          </a:p>
          <a:p>
            <a:r>
              <a:rPr lang="en-US" baseline="0" dirty="0" smtClean="0"/>
              <a:t>And if we’re going to be putting a cache in there anyway – we’re practically ensuring staleness, we just don’t tell anybody, 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That’s a lot of transformation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151</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see this on Twitter and </a:t>
            </a:r>
            <a:r>
              <a:rPr lang="en-US" dirty="0" err="1" smtClean="0"/>
              <a:t>Facebook</a:t>
            </a:r>
            <a:r>
              <a:rPr lang="en-US" baseline="0" dirty="0" smtClean="0"/>
              <a:t> – telling us how long ago something happened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153</a:t>
            </a:fld>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They’re tightly coupled anyway – sticking a bunch of layers in between won’t change that.</a:t>
            </a:r>
          </a:p>
          <a:p>
            <a:r>
              <a:rPr lang="en-US" dirty="0" smtClean="0"/>
              <a:t>This can be as simple as statically defined views on top of your tables.</a:t>
            </a:r>
          </a:p>
          <a:p>
            <a:r>
              <a:rPr lang="en-US" dirty="0" smtClean="0"/>
              <a:t>For security, you can define SELECT permissions on those views.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Sometimes developers mix up these two,</a:t>
            </a:r>
            <a:r>
              <a:rPr lang="en-US" baseline="0" dirty="0" smtClean="0"/>
              <a:t> but they’re different – first we validate the command, AFTER that, we perform rules, AFTER that we store/update data.</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B47D33-A100-4522-8341-9E3B74234B77}" type="slidenum">
              <a:rPr lang="en-US"/>
              <a:pPr/>
              <a:t>14</a:t>
            </a:fld>
            <a:endParaRPr lang="en-US"/>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what kind of rules will we need? The kind that answer the following question…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163</a:t>
            </a:fld>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kinds of screens are often described as CRUD – for create, read, update, and delete in</a:t>
            </a:r>
            <a:r>
              <a:rPr lang="en-US" baseline="0" dirty="0" smtClean="0"/>
              <a:t> the developer lingo</a:t>
            </a:r>
          </a:p>
          <a:p>
            <a:r>
              <a:rPr lang="en-US" baseline="0" dirty="0" smtClean="0"/>
              <a:t>Also known in the user lingo as CRAP. </a:t>
            </a:r>
            <a:endParaRPr lang="en-US" dirty="0"/>
          </a:p>
        </p:txBody>
      </p:sp>
      <p:sp>
        <p:nvSpPr>
          <p:cNvPr id="6" name="Slide Number Placeholder 5"/>
          <p:cNvSpPr>
            <a:spLocks noGrp="1"/>
          </p:cNvSpPr>
          <p:nvPr>
            <p:ph type="sldNum" sz="quarter" idx="12"/>
          </p:nvPr>
        </p:nvSpPr>
        <p:spPr/>
        <p:txBody>
          <a:bodyPr/>
          <a:lstStyle/>
          <a:p>
            <a:fld id="{5A9DEF2C-3EF3-407E-99CC-62532BF15D87}" type="slidenum">
              <a:rPr lang="en-US" smtClean="0"/>
              <a:pPr/>
              <a:t>165</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user who can change a shipping address for an order may not be permitted</a:t>
            </a:r>
            <a:r>
              <a:rPr lang="en-US" baseline="0" dirty="0" smtClean="0"/>
              <a:t> to change the user’s address.</a:t>
            </a:r>
          </a:p>
          <a:p>
            <a:r>
              <a:rPr lang="en-US" baseline="0" dirty="0" smtClean="0"/>
              <a:t>By automatically shoving all data into the same grid without thinking through these rules, we make it harder on ourselves to later implement these rules.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166</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using this image because it’s small enough to understand what’s going on</a:t>
            </a:r>
            <a:r>
              <a:rPr lang="en-US" baseline="0" dirty="0" smtClean="0"/>
              <a:t> – to see the detail of what’s available, reserved, confirmed, etc.</a:t>
            </a:r>
          </a:p>
          <a:p>
            <a:r>
              <a:rPr lang="en-US" baseline="0" dirty="0" smtClean="0"/>
              <a:t>Now imagine larger scales…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one of the slots here is a block of seats – not just 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168</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170</a:t>
            </a:fld>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6" name="Slide Number Placeholder 5"/>
          <p:cNvSpPr>
            <a:spLocks noGrp="1"/>
          </p:cNvSpPr>
          <p:nvPr>
            <p:ph type="sldNum" sz="quarter" idx="12"/>
          </p:nvPr>
        </p:nvSpPr>
        <p:spPr/>
        <p:txBody>
          <a:bodyPr/>
          <a:lstStyle/>
          <a:p>
            <a:fld id="{5A9DEF2C-3EF3-407E-99CC-62532BF15D87}" type="slidenum">
              <a:rPr lang="en-US" smtClean="0"/>
              <a:pPr/>
              <a:t>172</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173</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174</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way, reads and writes don’t interfere with each other in the DB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7FA6F4-00B8-4D72-8127-181EF2E4A73B}" type="slidenum">
              <a:rPr lang="en-US"/>
              <a:pPr/>
              <a:t>15</a:t>
            </a:fld>
            <a:endParaRPr lang="en-U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DBD36A-30D9-4ADC-8778-D2D47DD9ABD5}" type="slidenum">
              <a:rPr lang="en-US"/>
              <a:pPr/>
              <a:t>178</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A285A9-FD42-4CDA-93CC-1A9BAA3E6876}" type="slidenum">
              <a:rPr lang="en-US"/>
              <a:pPr/>
              <a:t>180</a:t>
            </a:fld>
            <a:endParaRPr lang="en-US"/>
          </a:p>
        </p:txBody>
      </p:sp>
      <p:sp>
        <p:nvSpPr>
          <p:cNvPr id="557058" name="Rectangle 2"/>
          <p:cNvSpPr>
            <a:spLocks noGrp="1" noRot="1" noChangeAspect="1" noChangeArrowheads="1" noTextEdit="1"/>
          </p:cNvSpPr>
          <p:nvPr>
            <p:ph type="sldImg"/>
          </p:nvPr>
        </p:nvSpPr>
        <p:spPr>
          <a:ln/>
        </p:spPr>
      </p:sp>
      <p:sp>
        <p:nvSpPr>
          <p:cNvPr id="557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36B884-A102-4CA5-9F00-5D1694F3F000}" type="slidenum">
              <a:rPr lang="en-US"/>
              <a:pPr/>
              <a:t>181</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118763-8F0F-48DF-9175-1154622648D3}" type="slidenum">
              <a:rPr lang="en-US"/>
              <a:pPr/>
              <a:t>183</a:t>
            </a:fld>
            <a:endParaRPr lang="en-US"/>
          </a:p>
        </p:txBody>
      </p:sp>
      <p:sp>
        <p:nvSpPr>
          <p:cNvPr id="563202" name="Rectangle 2"/>
          <p:cNvSpPr>
            <a:spLocks noGrp="1" noRot="1" noChangeAspect="1" noChangeArrowheads="1" noTextEdit="1"/>
          </p:cNvSpPr>
          <p:nvPr>
            <p:ph type="sldImg"/>
          </p:nvPr>
        </p:nvSpPr>
        <p:spPr>
          <a:ln/>
        </p:spPr>
      </p:sp>
      <p:sp>
        <p:nvSpPr>
          <p:cNvPr id="563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55982-AD0C-4916-A2F8-5D14995F8BF7}" type="slidenum">
              <a:rPr lang="en-US"/>
              <a:pPr/>
              <a:t>184</a:t>
            </a:fld>
            <a:endParaRPr lang="en-US"/>
          </a:p>
        </p:txBody>
      </p:sp>
      <p:sp>
        <p:nvSpPr>
          <p:cNvPr id="548866" name="Rectangle 2"/>
          <p:cNvSpPr>
            <a:spLocks noGrp="1" noRot="1" noChangeAspect="1" noChangeArrowheads="1" noTextEdit="1"/>
          </p:cNvSpPr>
          <p:nvPr>
            <p:ph type="sldImg"/>
          </p:nvPr>
        </p:nvSpPr>
        <p:spPr>
          <a:ln/>
        </p:spPr>
      </p:sp>
      <p:sp>
        <p:nvSpPr>
          <p:cNvPr id="548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185</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59A23-9B4D-41FA-AF63-986950FD9D42}" type="slidenum">
              <a:rPr lang="en-US"/>
              <a:pPr/>
              <a:t>186</a:t>
            </a:fld>
            <a:endParaRPr lang="en-US"/>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DC2C85-D61B-47AD-A2A2-5F3CC265409D}" type="slidenum">
              <a:rPr lang="en-US"/>
              <a:pPr/>
              <a:t>187</a:t>
            </a:fld>
            <a:endParaRPr lang="en-US"/>
          </a:p>
        </p:txBody>
      </p:sp>
      <p:sp>
        <p:nvSpPr>
          <p:cNvPr id="485378" name="Rectangle 2"/>
          <p:cNvSpPr>
            <a:spLocks noGrp="1" noRot="1" noChangeAspect="1" noChangeArrowheads="1" noTextEdit="1"/>
          </p:cNvSpPr>
          <p:nvPr>
            <p:ph type="sldImg"/>
          </p:nvPr>
        </p:nvSpPr>
        <p:spPr>
          <a:ln/>
        </p:spPr>
      </p:sp>
      <p:sp>
        <p:nvSpPr>
          <p:cNvPr id="485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088688-52C2-4721-B42E-0118DE75E736}" type="slidenum">
              <a:rPr lang="en-US"/>
              <a:pPr/>
              <a:t>188</a:t>
            </a:fld>
            <a:endParaRPr lang="en-US"/>
          </a:p>
        </p:txBody>
      </p:sp>
      <p:sp>
        <p:nvSpPr>
          <p:cNvPr id="480258" name="Rectangle 2"/>
          <p:cNvSpPr>
            <a:spLocks noGrp="1" noRot="1" noChangeAspect="1" noChangeArrowheads="1" noTextEdit="1"/>
          </p:cNvSpPr>
          <p:nvPr>
            <p:ph type="sldImg"/>
          </p:nvPr>
        </p:nvSpPr>
        <p:spPr>
          <a:ln/>
        </p:spPr>
      </p:sp>
      <p:sp>
        <p:nvSpPr>
          <p:cNvPr id="4802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CA1DD5-7661-4AF2-9883-135435319FBE}" type="slidenum">
              <a:rPr lang="en-US"/>
              <a:pPr/>
              <a:t>190</a:t>
            </a:fld>
            <a:endParaRPr lang="en-US"/>
          </a:p>
        </p:txBody>
      </p:sp>
      <p:sp>
        <p:nvSpPr>
          <p:cNvPr id="487426" name="Rectangle 2"/>
          <p:cNvSpPr>
            <a:spLocks noGrp="1" noRot="1" noChangeAspect="1" noChangeArrowheads="1" noTextEdit="1"/>
          </p:cNvSpPr>
          <p:nvPr>
            <p:ph type="sldImg"/>
          </p:nvPr>
        </p:nvSpPr>
        <p:spPr>
          <a:ln/>
        </p:spPr>
      </p:sp>
      <p:sp>
        <p:nvSpPr>
          <p:cNvPr id="487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ADD3CB-215E-44BB-B0D7-70D93DBAF523}" type="slidenum">
              <a:rPr lang="en-US"/>
              <a:pPr/>
              <a:t>16</a:t>
            </a:fld>
            <a:endParaRPr lang="en-US"/>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B03AC2-6602-4784-A717-AEE07E0F6627}" type="slidenum">
              <a:rPr lang="en-US"/>
              <a:pPr/>
              <a:t>191</a:t>
            </a:fld>
            <a:endParaRPr lang="en-US"/>
          </a:p>
        </p:txBody>
      </p:sp>
      <p:sp>
        <p:nvSpPr>
          <p:cNvPr id="489474" name="Rectangle 2"/>
          <p:cNvSpPr>
            <a:spLocks noGrp="1" noRot="1" noChangeAspect="1" noChangeArrowheads="1" noTextEdit="1"/>
          </p:cNvSpPr>
          <p:nvPr>
            <p:ph type="sldImg"/>
          </p:nvPr>
        </p:nvSpPr>
        <p:spPr>
          <a:ln/>
        </p:spPr>
      </p:sp>
      <p:sp>
        <p:nvSpPr>
          <p:cNvPr id="489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09A335-0382-4D5F-86EA-A8ACED180F41}" type="slidenum">
              <a:rPr lang="en-US"/>
              <a:pPr/>
              <a:t>192</a:t>
            </a:fld>
            <a:endParaRPr lang="en-US"/>
          </a:p>
        </p:txBody>
      </p:sp>
      <p:sp>
        <p:nvSpPr>
          <p:cNvPr id="491522" name="Rectangle 2"/>
          <p:cNvSpPr>
            <a:spLocks noGrp="1" noRot="1" noChangeAspect="1" noChangeArrowheads="1" noTextEdit="1"/>
          </p:cNvSpPr>
          <p:nvPr>
            <p:ph type="sldImg"/>
          </p:nvPr>
        </p:nvSpPr>
        <p:spPr>
          <a:ln/>
        </p:spPr>
      </p:sp>
      <p:sp>
        <p:nvSpPr>
          <p:cNvPr id="491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8F10D-7E68-4147-9156-FD9BE612954E}" type="slidenum">
              <a:rPr lang="en-US"/>
              <a:pPr/>
              <a:t>193</a:t>
            </a:fld>
            <a:endParaRPr lang="en-US"/>
          </a:p>
        </p:txBody>
      </p:sp>
      <p:sp>
        <p:nvSpPr>
          <p:cNvPr id="493570" name="Rectangle 2"/>
          <p:cNvSpPr>
            <a:spLocks noGrp="1" noRot="1" noChangeAspect="1" noChangeArrowheads="1" noTextEdit="1"/>
          </p:cNvSpPr>
          <p:nvPr>
            <p:ph type="sldImg"/>
          </p:nvPr>
        </p:nvSpPr>
        <p:spPr>
          <a:ln/>
        </p:spPr>
      </p:sp>
      <p:sp>
        <p:nvSpPr>
          <p:cNvPr id="493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8712A0-7968-490F-8513-F0B189F890E2}" type="slidenum">
              <a:rPr lang="en-US"/>
              <a:pPr/>
              <a:t>194</a:t>
            </a:fld>
            <a:endParaRPr lang="en-US"/>
          </a:p>
        </p:txBody>
      </p:sp>
      <p:sp>
        <p:nvSpPr>
          <p:cNvPr id="483330" name="Rectangle 2"/>
          <p:cNvSpPr>
            <a:spLocks noGrp="1" noRot="1" noChangeAspect="1" noChangeArrowheads="1" noTextEdit="1"/>
          </p:cNvSpPr>
          <p:nvPr>
            <p:ph type="sldImg"/>
          </p:nvPr>
        </p:nvSpPr>
        <p:spPr>
          <a:ln/>
        </p:spPr>
      </p:sp>
      <p:sp>
        <p:nvSpPr>
          <p:cNvPr id="483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195</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2B3C36-7741-47D4-B9E2-AF403EEFA9F0}" type="slidenum">
              <a:rPr lang="en-US"/>
              <a:pPr/>
              <a:t>196</a:t>
            </a:fld>
            <a:endParaRPr lang="en-US"/>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FE749E-CCE5-476D-802B-63654C495649}" type="slidenum">
              <a:rPr lang="en-US"/>
              <a:pPr/>
              <a:t>197</a:t>
            </a:fld>
            <a:endParaRPr lang="en-US"/>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0EBED4-4F95-4525-8E02-255D95F5756A}" type="slidenum">
              <a:rPr lang="en-US"/>
              <a:pPr/>
              <a:t>198</a:t>
            </a:fld>
            <a:endParaRPr lang="en-US"/>
          </a:p>
        </p:txBody>
      </p:sp>
      <p:sp>
        <p:nvSpPr>
          <p:cNvPr id="499714" name="Rectangle 2"/>
          <p:cNvSpPr>
            <a:spLocks noGrp="1" noRot="1" noChangeAspect="1" noChangeArrowheads="1" noTextEdit="1"/>
          </p:cNvSpPr>
          <p:nvPr>
            <p:ph type="sldImg"/>
          </p:nvPr>
        </p:nvSpPr>
        <p:spPr>
          <a:ln/>
        </p:spPr>
      </p:sp>
      <p:sp>
        <p:nvSpPr>
          <p:cNvPr id="499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30E397-D7F1-4297-9C7C-407C5CDB69DA}" type="slidenum">
              <a:rPr lang="en-US"/>
              <a:pPr/>
              <a:t>199</a:t>
            </a:fld>
            <a:endParaRPr lang="en-US"/>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r>
              <a:rPr lang="en-US"/>
              <a:t>1 min</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C7B135-8192-490D-89CB-9A9A0C095A65}" type="slidenum">
              <a:rPr lang="en-US"/>
              <a:pPr/>
              <a:t>200</a:t>
            </a:fld>
            <a:endParaRPr lang="en-US"/>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r>
              <a:rPr lang="en-US"/>
              <a:t>1 min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5E392F-8D71-4D9C-8205-73772DFE9F6A}" type="slidenum">
              <a:rPr lang="en-US"/>
              <a:pPr/>
              <a:t>17</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E0E2F-7A6F-4518-B7C3-F8ECFBD08C39}" type="slidenum">
              <a:rPr lang="en-US"/>
              <a:pPr/>
              <a:t>201</a:t>
            </a:fld>
            <a:endParaRPr lang="en-US"/>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r>
              <a:rPr lang="en-US"/>
              <a:t>1 min</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D7618D-7350-41FC-B956-99B98D01BB4B}" type="slidenum">
              <a:rPr lang="en-US"/>
              <a:pPr/>
              <a:t>202</a:t>
            </a:fld>
            <a:endParaRPr lang="en-US"/>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r>
              <a:rPr lang="en-US"/>
              <a:t>1 min</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AC5A8E-62B0-4755-BE2D-DD2E593A17C4}" type="slidenum">
              <a:rPr lang="en-US"/>
              <a:pPr/>
              <a:t>203</a:t>
            </a:fld>
            <a:endParaRPr lang="en-US"/>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r>
              <a:rPr lang="en-US"/>
              <a:t>1 min</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059359-21AA-452A-8A86-C52C43FC2080}" type="slidenum">
              <a:rPr lang="en-US"/>
              <a:pPr/>
              <a:t>204</a:t>
            </a:fld>
            <a:endParaRPr lang="en-US"/>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r>
              <a:rPr lang="en-US"/>
              <a:t>1 min</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852F7F-0D86-45AD-8C9E-CA860C5B6D9E}" type="slidenum">
              <a:rPr lang="en-US"/>
              <a:pPr/>
              <a:t>205</a:t>
            </a:fld>
            <a:endParaRPr lang="en-US"/>
          </a:p>
        </p:txBody>
      </p:sp>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C990E3-140E-4AAD-B651-B88BBF236E15}" type="slidenum">
              <a:rPr lang="en-US"/>
              <a:pPr/>
              <a:t>208</a:t>
            </a:fld>
            <a:endParaRPr lang="en-US"/>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9E0E46-6A37-4E3B-AA42-08C29D8628B0}" type="slidenum">
              <a:rPr lang="en-US"/>
              <a:pPr/>
              <a:t>209</a:t>
            </a:fld>
            <a:endParaRPr lang="en-US"/>
          </a:p>
        </p:txBody>
      </p:sp>
      <p:sp>
        <p:nvSpPr>
          <p:cNvPr id="531458" name="Rectangle 2"/>
          <p:cNvSpPr>
            <a:spLocks noGrp="1" noRot="1" noChangeAspect="1" noChangeArrowheads="1" noTextEdit="1"/>
          </p:cNvSpPr>
          <p:nvPr>
            <p:ph type="sldImg"/>
          </p:nvPr>
        </p:nvSpPr>
        <p:spPr>
          <a:ln/>
        </p:spPr>
      </p:sp>
      <p:sp>
        <p:nvSpPr>
          <p:cNvPr id="531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3266C9-50FD-4C9F-AFA2-0B6A1FE8D7B8}" type="slidenum">
              <a:rPr lang="en-US"/>
              <a:pPr/>
              <a:t>210</a:t>
            </a:fld>
            <a:endParaRPr lang="en-US"/>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211</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239</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62DE5B-AA6C-443B-8399-6079B8EE555B}" type="slidenum">
              <a:rPr lang="en-US"/>
              <a:pPr/>
              <a:t>18</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240</a:t>
            </a:fld>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241</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242</a:t>
            </a:fld>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243</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244</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Apache </a:t>
            </a:r>
            <a:r>
              <a:rPr lang="en-US" dirty="0" err="1" smtClean="0"/>
              <a:t>mod_expires</a:t>
            </a:r>
            <a:r>
              <a:rPr lang="en-US" dirty="0" smtClean="0"/>
              <a:t>, </a:t>
            </a:r>
            <a:r>
              <a:rPr lang="en-US" dirty="0" err="1" smtClean="0"/>
              <a:t>mod_headers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248</a:t>
            </a:fld>
            <a:endParaRPr 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255</a:t>
            </a:fld>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256</a:t>
            </a:fld>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257</a:t>
            </a:fld>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258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3086E9-D96E-4771-BFDA-B7B2C4435C03}" type="slidenum">
              <a:rPr lang="en-US"/>
              <a:pPr/>
              <a:t>19</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259</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260</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261</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262</a:t>
            </a:fld>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263</a:t>
            </a:fld>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264</a:t>
            </a:fld>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265</a:t>
            </a:fld>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266</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267</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dirty="0"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48981F-7B42-425C-BCEB-94AC4CD9D795}" type="slidenum">
              <a:rPr lang="en-US"/>
              <a:pPr/>
              <a:t>20</a:t>
            </a:fld>
            <a:endParaRPr lang="en-US"/>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269</a:t>
            </a:fld>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270</a:t>
            </a:fld>
            <a:endParaRPr lang="en-US" dirty="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271</a:t>
            </a:fld>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r>
              <a:rPr lang="en-GB" dirty="0" smtClean="0">
                <a:cs typeface="Arial" charset="0"/>
              </a:rPr>
              <a:t>But nothing is cheaper than the web.</a:t>
            </a:r>
          </a:p>
        </p:txBody>
      </p:sp>
      <p:sp>
        <p:nvSpPr>
          <p:cNvPr id="4" name="Slide Number Placeholder 3"/>
          <p:cNvSpPr>
            <a:spLocks noGrp="1"/>
          </p:cNvSpPr>
          <p:nvPr>
            <p:ph type="sldNum" sz="quarter" idx="10"/>
          </p:nvPr>
        </p:nvSpPr>
        <p:spPr/>
        <p:txBody>
          <a:bodyPr/>
          <a:lstStyle/>
          <a:p>
            <a:fld id="{59FAFC52-0D9E-43D7-836B-FEA407B84FA9}" type="slidenum">
              <a:rPr lang="en-US" smtClean="0"/>
              <a:pPr/>
              <a:t>272</a:t>
            </a:fld>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274</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275</a:t>
            </a:fld>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276</a:t>
            </a:fld>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277</a:t>
            </a:fld>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a:ln/>
        </p:spPr>
      </p:sp>
      <p:sp>
        <p:nvSpPr>
          <p:cNvPr id="133123" name="Rectangle 3"/>
          <p:cNvSpPr>
            <a:spLocks noGrp="1"/>
          </p:cNvSpPr>
          <p:nvPr>
            <p:ph type="body" idx="1"/>
          </p:nvPr>
        </p:nvSpPr>
        <p:spPr>
          <a:noFill/>
          <a:ln/>
        </p:spPr>
        <p:txBody>
          <a:bodyPr/>
          <a:lstStyle/>
          <a:p>
            <a:pPr eaLnBrk="1" hangingPunct="1"/>
            <a:endParaRPr lang="en-GB" smtClean="0">
              <a:cs typeface="Arial" charset="0"/>
            </a:endParaRPr>
          </a:p>
        </p:txBody>
      </p:sp>
      <p:sp>
        <p:nvSpPr>
          <p:cNvPr id="4" name="Slide Number Placeholder 3"/>
          <p:cNvSpPr>
            <a:spLocks noGrp="1"/>
          </p:cNvSpPr>
          <p:nvPr>
            <p:ph type="sldNum" sz="quarter" idx="10"/>
          </p:nvPr>
        </p:nvSpPr>
        <p:spPr/>
        <p:txBody>
          <a:bodyPr/>
          <a:lstStyle/>
          <a:p>
            <a:fld id="{59FAFC52-0D9E-43D7-836B-FEA407B84FA9}" type="slidenum">
              <a:rPr lang="en-US" smtClean="0"/>
              <a:pPr/>
              <a:t>278</a:t>
            </a:fld>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293</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EE4019-C903-42B4-9BD8-C3809C29E91A}" type="slidenum">
              <a:rPr lang="en-US"/>
              <a:pPr/>
              <a:t>21</a:t>
            </a:fld>
            <a:endParaRPr lang="en-US"/>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http://udidahan.weblogs.us/2007/12/07/eureka-aop-is-the-final-piece-of-the-multi-threaded-smart-client-puzzle/</a:t>
            </a:r>
          </a:p>
          <a:p>
            <a:endParaRPr lang="en-GB" dirty="0"/>
          </a:p>
        </p:txBody>
      </p:sp>
      <p:sp>
        <p:nvSpPr>
          <p:cNvPr id="6" name="Slide Number Placeholder 5"/>
          <p:cNvSpPr>
            <a:spLocks noGrp="1"/>
          </p:cNvSpPr>
          <p:nvPr>
            <p:ph type="sldNum" sz="quarter" idx="12"/>
          </p:nvPr>
        </p:nvSpPr>
        <p:spPr/>
        <p:txBody>
          <a:bodyPr/>
          <a:lstStyle/>
          <a:p>
            <a:fld id="{ECD831D2-6CE5-4CE0-AE33-1F9107A20805}" type="slidenum">
              <a:rPr lang="en-US" smtClean="0"/>
              <a:pPr/>
              <a:t>304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1BF436-FED5-4539-B5BE-5E2A820E0F99}" type="slidenum">
              <a:rPr lang="en-US"/>
              <a:pPr/>
              <a:t>22</a:t>
            </a:fld>
            <a:endParaRPr lang="en-US"/>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3</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964916-BDAE-476C-8679-A6BE7A832086}" type="slidenum">
              <a:rPr lang="en-US"/>
              <a:pPr/>
              <a:t>23</a:t>
            </a:fld>
            <a:endParaRPr lang="en-US"/>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F97888-376B-43ED-8E80-71D64228AF27}" type="slidenum">
              <a:rPr lang="en-US"/>
              <a:pPr/>
              <a:t>24</a:t>
            </a:fld>
            <a:endParaRPr 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922F3E-2EBC-4897-B885-FAE85E217788}" type="slidenum">
              <a:rPr lang="en-US"/>
              <a:pPr/>
              <a:t>25</a:t>
            </a:fld>
            <a:endParaRPr lang="en-US"/>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5E2CA8-9832-4239-A097-8E4CCF953F57}" type="slidenum">
              <a:rPr lang="en-US"/>
              <a:pPr/>
              <a:t>26</a:t>
            </a:fld>
            <a:endParaRPr lang="en-US"/>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0FB503-0E4E-4125-B3BE-2F3592AF9898}" type="slidenum">
              <a:rPr lang="en-US"/>
              <a:pPr/>
              <a:t>27</a:t>
            </a:fld>
            <a:endParaRPr lang="en-US"/>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B76EA6-0B7A-4AB2-8295-C1E0F3A68619}" type="slidenum">
              <a:rPr lang="en-US"/>
              <a:pPr/>
              <a:t>28</a:t>
            </a:fld>
            <a:endParaRPr lang="en-US"/>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B8F1D6-4AE1-4B85-BE0D-CC056B5A86A9}" type="slidenum">
              <a:rPr lang="en-US"/>
              <a:pPr/>
              <a:t>29</a:t>
            </a:fld>
            <a:endParaRPr lang="en-US"/>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50F14E-CFA2-48F7-ADB5-FE2D7F0F98B1}" type="slidenum">
              <a:rPr lang="en-US"/>
              <a:pPr/>
              <a:t>30</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730873-E983-4B56-8FBA-042998E0D401}" type="slidenum">
              <a:rPr lang="en-US"/>
              <a:pPr/>
              <a:t>31</a:t>
            </a:fld>
            <a:endParaRPr lang="en-US"/>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30F77D-A050-4A12-93F7-471CECE684D3}" type="slidenum">
              <a:rPr lang="en-US"/>
              <a:pPr/>
              <a:t>32</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07370E-847C-4544-A300-B4CD953A5256}" type="slidenum">
              <a:rPr lang="en-US"/>
              <a:pPr/>
              <a:t>4</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4B612B-8F7F-46CF-B313-4F54D825A333}" type="slidenum">
              <a:rPr lang="en-US"/>
              <a:pPr/>
              <a:t>33</a:t>
            </a:fld>
            <a:endParaRPr lang="en-US"/>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3FE3A6-4DD4-42A9-A953-C1DA5095EBD2}" type="slidenum">
              <a:rPr lang="en-US"/>
              <a:pPr/>
              <a:t>34</a:t>
            </a:fld>
            <a:endParaRPr lang="en-US"/>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35</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7"/>
          <p:cNvSpPr>
            <a:spLocks noGrp="1" noChangeArrowheads="1"/>
          </p:cNvSpPr>
          <p:nvPr>
            <p:ph type="sldNum" sz="quarter" idx="5"/>
          </p:nvPr>
        </p:nvSpPr>
        <p:spPr>
          <a:noFill/>
        </p:spPr>
        <p:txBody>
          <a:bodyPr/>
          <a:lstStyle/>
          <a:p>
            <a:fld id="{8E770B91-882B-4A78-A48C-379EB452AB36}" type="slidenum">
              <a:rPr lang="en-US"/>
              <a:pPr/>
              <a:t>36</a:t>
            </a:fld>
            <a:endParaRPr lang="en-US"/>
          </a:p>
        </p:txBody>
      </p:sp>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7"/>
          <p:cNvSpPr>
            <a:spLocks noGrp="1" noChangeArrowheads="1"/>
          </p:cNvSpPr>
          <p:nvPr>
            <p:ph type="sldNum" sz="quarter" idx="5"/>
          </p:nvPr>
        </p:nvSpPr>
        <p:spPr>
          <a:noFill/>
        </p:spPr>
        <p:txBody>
          <a:bodyPr/>
          <a:lstStyle/>
          <a:p>
            <a:fld id="{EC51E274-DA9F-41E1-A5E2-E26EF10B4470}" type="slidenum">
              <a:rPr lang="en-US"/>
              <a:pPr/>
              <a:t>37</a:t>
            </a:fld>
            <a:endParaRPr lang="en-US"/>
          </a:p>
        </p:txBody>
      </p:sp>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7"/>
          <p:cNvSpPr>
            <a:spLocks noGrp="1" noChangeArrowheads="1"/>
          </p:cNvSpPr>
          <p:nvPr>
            <p:ph type="sldNum" sz="quarter" idx="5"/>
          </p:nvPr>
        </p:nvSpPr>
        <p:spPr>
          <a:noFill/>
        </p:spPr>
        <p:txBody>
          <a:bodyPr/>
          <a:lstStyle/>
          <a:p>
            <a:fld id="{2C2CF50A-1B4C-4DEE-9771-092708F2F450}" type="slidenum">
              <a:rPr lang="en-US"/>
              <a:pPr/>
              <a:t>38</a:t>
            </a:fld>
            <a:endParaRPr lang="en-US"/>
          </a:p>
        </p:txBody>
      </p:sp>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7"/>
          <p:cNvSpPr>
            <a:spLocks noGrp="1" noChangeArrowheads="1"/>
          </p:cNvSpPr>
          <p:nvPr>
            <p:ph type="sldNum" sz="quarter" idx="5"/>
          </p:nvPr>
        </p:nvSpPr>
        <p:spPr>
          <a:noFill/>
        </p:spPr>
        <p:txBody>
          <a:bodyPr/>
          <a:lstStyle/>
          <a:p>
            <a:fld id="{643B1D90-F3A4-456E-9381-8DCC69F5878D}" type="slidenum">
              <a:rPr lang="en-US"/>
              <a:pPr/>
              <a:t>39</a:t>
            </a:fld>
            <a:endParaRPr lang="en-US"/>
          </a:p>
        </p:txBody>
      </p:sp>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7"/>
          <p:cNvSpPr>
            <a:spLocks noGrp="1" noChangeArrowheads="1"/>
          </p:cNvSpPr>
          <p:nvPr>
            <p:ph type="sldNum" sz="quarter" idx="5"/>
          </p:nvPr>
        </p:nvSpPr>
        <p:spPr>
          <a:noFill/>
        </p:spPr>
        <p:txBody>
          <a:bodyPr/>
          <a:lstStyle/>
          <a:p>
            <a:fld id="{EA6B094B-7F8E-4BB1-A9A3-CF8FBEC84D48}" type="slidenum">
              <a:rPr lang="en-US"/>
              <a:pPr/>
              <a:t>40</a:t>
            </a:fld>
            <a:endParaRPr lang="en-US"/>
          </a:p>
        </p:txBody>
      </p:sp>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7"/>
          <p:cNvSpPr>
            <a:spLocks noGrp="1" noChangeArrowheads="1"/>
          </p:cNvSpPr>
          <p:nvPr>
            <p:ph type="sldNum" sz="quarter" idx="5"/>
          </p:nvPr>
        </p:nvSpPr>
        <p:spPr>
          <a:noFill/>
        </p:spPr>
        <p:txBody>
          <a:bodyPr/>
          <a:lstStyle/>
          <a:p>
            <a:fld id="{32CE827E-4C78-402C-BCBE-37F1CA2A9699}" type="slidenum">
              <a:rPr lang="en-US"/>
              <a:pPr/>
              <a:t>41</a:t>
            </a:fld>
            <a:endParaRPr lang="en-US"/>
          </a:p>
        </p:txBody>
      </p:sp>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7"/>
          <p:cNvSpPr>
            <a:spLocks noGrp="1" noChangeArrowheads="1"/>
          </p:cNvSpPr>
          <p:nvPr>
            <p:ph type="sldNum" sz="quarter" idx="5"/>
          </p:nvPr>
        </p:nvSpPr>
        <p:spPr>
          <a:noFill/>
        </p:spPr>
        <p:txBody>
          <a:bodyPr/>
          <a:lstStyle/>
          <a:p>
            <a:fld id="{73276FB7-BF66-4BF1-9F38-8D9B76F62116}" type="slidenum">
              <a:rPr lang="en-US"/>
              <a:pPr/>
              <a:t>42</a:t>
            </a:fld>
            <a:endParaRPr lang="en-US"/>
          </a:p>
        </p:txBody>
      </p:sp>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59E81D-8EF6-4EB5-87D9-D5C7D9FDD1AA}" type="slidenum">
              <a:rPr lang="en-US"/>
              <a:pPr/>
              <a:t>7</a:t>
            </a:fld>
            <a:endParaRPr lang="en-US"/>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7"/>
          <p:cNvSpPr>
            <a:spLocks noGrp="1" noChangeArrowheads="1"/>
          </p:cNvSpPr>
          <p:nvPr>
            <p:ph type="sldNum" sz="quarter" idx="5"/>
          </p:nvPr>
        </p:nvSpPr>
        <p:spPr>
          <a:noFill/>
        </p:spPr>
        <p:txBody>
          <a:bodyPr/>
          <a:lstStyle/>
          <a:p>
            <a:fld id="{C08827AA-29D3-4B67-A915-E6BB3B730EBC}" type="slidenum">
              <a:rPr lang="en-US"/>
              <a:pPr/>
              <a:t>43</a:t>
            </a:fld>
            <a:endParaRPr lang="en-US"/>
          </a:p>
        </p:txBody>
      </p:sp>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7"/>
          <p:cNvSpPr>
            <a:spLocks noGrp="1" noChangeArrowheads="1"/>
          </p:cNvSpPr>
          <p:nvPr>
            <p:ph type="sldNum" sz="quarter" idx="5"/>
          </p:nvPr>
        </p:nvSpPr>
        <p:spPr>
          <a:noFill/>
        </p:spPr>
        <p:txBody>
          <a:bodyPr/>
          <a:lstStyle/>
          <a:p>
            <a:fld id="{34E066C5-C384-41DA-8428-246CEA74B4E4}" type="slidenum">
              <a:rPr lang="en-US"/>
              <a:pPr/>
              <a:t>44</a:t>
            </a:fld>
            <a:endParaRPr lang="en-US"/>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7"/>
          <p:cNvSpPr>
            <a:spLocks noGrp="1" noChangeArrowheads="1"/>
          </p:cNvSpPr>
          <p:nvPr>
            <p:ph type="sldNum" sz="quarter" idx="5"/>
          </p:nvPr>
        </p:nvSpPr>
        <p:spPr>
          <a:noFill/>
        </p:spPr>
        <p:txBody>
          <a:bodyPr/>
          <a:lstStyle/>
          <a:p>
            <a:fld id="{9F730B0B-2AC8-4EE7-9A6B-D04AC5A7EA2E}" type="slidenum">
              <a:rPr lang="en-US"/>
              <a:pPr/>
              <a:t>45</a:t>
            </a:fld>
            <a:endParaRPr lang="en-US"/>
          </a:p>
        </p:txBody>
      </p:sp>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7"/>
          <p:cNvSpPr>
            <a:spLocks noGrp="1" noChangeArrowheads="1"/>
          </p:cNvSpPr>
          <p:nvPr>
            <p:ph type="sldNum" sz="quarter" idx="5"/>
          </p:nvPr>
        </p:nvSpPr>
        <p:spPr>
          <a:noFill/>
        </p:spPr>
        <p:txBody>
          <a:bodyPr/>
          <a:lstStyle/>
          <a:p>
            <a:fld id="{7BDB8AB8-4700-44A2-8BB2-F0AE9A99F690}" type="slidenum">
              <a:rPr lang="en-US"/>
              <a:pPr/>
              <a:t>46</a:t>
            </a:fld>
            <a:endParaRPr lang="en-US"/>
          </a:p>
        </p:txBody>
      </p:sp>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7"/>
          <p:cNvSpPr>
            <a:spLocks noGrp="1" noChangeArrowheads="1"/>
          </p:cNvSpPr>
          <p:nvPr>
            <p:ph type="sldNum" sz="quarter" idx="5"/>
          </p:nvPr>
        </p:nvSpPr>
        <p:spPr>
          <a:noFill/>
        </p:spPr>
        <p:txBody>
          <a:bodyPr/>
          <a:lstStyle/>
          <a:p>
            <a:fld id="{9E146545-0DED-4D96-9938-8F7EDADCEB6B}" type="slidenum">
              <a:rPr lang="en-US"/>
              <a:pPr/>
              <a:t>47</a:t>
            </a:fld>
            <a:endParaRPr lang="en-US"/>
          </a:p>
        </p:txBody>
      </p:sp>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7"/>
          <p:cNvSpPr>
            <a:spLocks noGrp="1" noChangeArrowheads="1"/>
          </p:cNvSpPr>
          <p:nvPr>
            <p:ph type="sldNum" sz="quarter" idx="5"/>
          </p:nvPr>
        </p:nvSpPr>
        <p:spPr>
          <a:noFill/>
        </p:spPr>
        <p:txBody>
          <a:bodyPr/>
          <a:lstStyle/>
          <a:p>
            <a:fld id="{B1F114C4-2908-42AD-9554-F88BD9824FE6}" type="slidenum">
              <a:rPr lang="en-US"/>
              <a:pPr/>
              <a:t>48</a:t>
            </a:fld>
            <a:endParaRPr lang="en-US"/>
          </a:p>
        </p:txBody>
      </p:sp>
      <p:sp>
        <p:nvSpPr>
          <p:cNvPr id="44037" name="Rectangle 2"/>
          <p:cNvSpPr>
            <a:spLocks noGrp="1" noRot="1" noChangeAspect="1" noChangeArrowheads="1" noTextEdit="1"/>
          </p:cNvSpPr>
          <p:nvPr>
            <p:ph type="sldImg"/>
          </p:nvPr>
        </p:nvSpPr>
        <p:spPr>
          <a:ln/>
        </p:spPr>
      </p:sp>
      <p:sp>
        <p:nvSpPr>
          <p:cNvPr id="4403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7"/>
          <p:cNvSpPr>
            <a:spLocks noGrp="1" noChangeArrowheads="1"/>
          </p:cNvSpPr>
          <p:nvPr>
            <p:ph type="sldNum" sz="quarter" idx="5"/>
          </p:nvPr>
        </p:nvSpPr>
        <p:spPr>
          <a:noFill/>
        </p:spPr>
        <p:txBody>
          <a:bodyPr/>
          <a:lstStyle/>
          <a:p>
            <a:fld id="{0943DC77-DAEA-41C8-8F71-975444DB7E17}" type="slidenum">
              <a:rPr lang="en-US"/>
              <a:pPr/>
              <a:t>49</a:t>
            </a:fld>
            <a:endParaRPr lang="en-US"/>
          </a:p>
        </p:txBody>
      </p:sp>
      <p:sp>
        <p:nvSpPr>
          <p:cNvPr id="45061" name="Rectangle 2"/>
          <p:cNvSpPr>
            <a:spLocks noGrp="1" noRot="1" noChangeAspect="1" noChangeArrowheads="1" noTextEdit="1"/>
          </p:cNvSpPr>
          <p:nvPr>
            <p:ph type="sldImg"/>
          </p:nvPr>
        </p:nvSpPr>
        <p:spPr>
          <a:ln/>
        </p:spPr>
      </p:sp>
      <p:sp>
        <p:nvSpPr>
          <p:cNvPr id="4506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7"/>
          <p:cNvSpPr>
            <a:spLocks noGrp="1" noChangeArrowheads="1"/>
          </p:cNvSpPr>
          <p:nvPr>
            <p:ph type="sldNum" sz="quarter" idx="5"/>
          </p:nvPr>
        </p:nvSpPr>
        <p:spPr>
          <a:noFill/>
        </p:spPr>
        <p:txBody>
          <a:bodyPr/>
          <a:lstStyle/>
          <a:p>
            <a:fld id="{580130B7-8C19-496F-B2EF-A6A5204E9B3C}" type="slidenum">
              <a:rPr lang="en-US"/>
              <a:pPr/>
              <a:t>50</a:t>
            </a:fld>
            <a:endParaRPr lang="en-US"/>
          </a:p>
        </p:txBody>
      </p:sp>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7"/>
          <p:cNvSpPr>
            <a:spLocks noGrp="1" noChangeArrowheads="1"/>
          </p:cNvSpPr>
          <p:nvPr>
            <p:ph type="sldNum" sz="quarter" idx="5"/>
          </p:nvPr>
        </p:nvSpPr>
        <p:spPr>
          <a:noFill/>
        </p:spPr>
        <p:txBody>
          <a:bodyPr/>
          <a:lstStyle/>
          <a:p>
            <a:fld id="{CE10C895-21C3-43CC-B459-6284DB0D9DD7}" type="slidenum">
              <a:rPr lang="en-US"/>
              <a:pPr/>
              <a:t>51</a:t>
            </a:fld>
            <a:endParaRPr lang="en-US"/>
          </a:p>
        </p:txBody>
      </p:sp>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7"/>
          <p:cNvSpPr>
            <a:spLocks noGrp="1" noChangeArrowheads="1"/>
          </p:cNvSpPr>
          <p:nvPr>
            <p:ph type="sldNum" sz="quarter" idx="5"/>
          </p:nvPr>
        </p:nvSpPr>
        <p:spPr>
          <a:noFill/>
        </p:spPr>
        <p:txBody>
          <a:bodyPr/>
          <a:lstStyle/>
          <a:p>
            <a:fld id="{856CB17B-9493-49FE-8C54-7D856A9636F1}" type="slidenum">
              <a:rPr lang="en-US"/>
              <a:pPr/>
              <a:t>53</a:t>
            </a:fld>
            <a:endParaRPr lang="en-US"/>
          </a:p>
        </p:txBody>
      </p:sp>
      <p:sp>
        <p:nvSpPr>
          <p:cNvPr id="48133" name="Rectangle 2"/>
          <p:cNvSpPr>
            <a:spLocks noGrp="1" noRot="1" noChangeAspect="1" noChangeArrowheads="1" noTextEdit="1"/>
          </p:cNvSpPr>
          <p:nvPr>
            <p:ph type="sldImg"/>
          </p:nvPr>
        </p:nvSpPr>
        <p:spPr>
          <a:ln/>
        </p:spPr>
      </p:sp>
      <p:sp>
        <p:nvSpPr>
          <p:cNvPr id="4813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8941F8-08DC-4683-B9AB-D202DA69C2B5}" type="slidenum">
              <a:rPr lang="en-US"/>
              <a:pPr/>
              <a:t>8</a:t>
            </a:fld>
            <a:endParaRPr lang="en-US"/>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7"/>
          <p:cNvSpPr>
            <a:spLocks noGrp="1" noChangeArrowheads="1"/>
          </p:cNvSpPr>
          <p:nvPr>
            <p:ph type="sldNum" sz="quarter" idx="5"/>
          </p:nvPr>
        </p:nvSpPr>
        <p:spPr>
          <a:noFill/>
        </p:spPr>
        <p:txBody>
          <a:bodyPr/>
          <a:lstStyle/>
          <a:p>
            <a:fld id="{DA817C9B-AEB1-40E9-84B5-7B392788BBA2}" type="slidenum">
              <a:rPr lang="en-US"/>
              <a:pPr/>
              <a:t>55</a:t>
            </a:fld>
            <a:endParaRPr lang="en-US"/>
          </a:p>
        </p:txBody>
      </p:sp>
      <p:sp>
        <p:nvSpPr>
          <p:cNvPr id="51205" name="Rectangle 2"/>
          <p:cNvSpPr>
            <a:spLocks noGrp="1" noRot="1" noChangeAspect="1" noChangeArrowheads="1" noTextEdit="1"/>
          </p:cNvSpPr>
          <p:nvPr>
            <p:ph type="sldImg"/>
          </p:nvPr>
        </p:nvSpPr>
        <p:spPr>
          <a:ln/>
        </p:spPr>
      </p:sp>
      <p:sp>
        <p:nvSpPr>
          <p:cNvPr id="5120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7"/>
          <p:cNvSpPr>
            <a:spLocks noGrp="1" noChangeArrowheads="1"/>
          </p:cNvSpPr>
          <p:nvPr>
            <p:ph type="sldNum" sz="quarter" idx="5"/>
          </p:nvPr>
        </p:nvSpPr>
        <p:spPr>
          <a:noFill/>
        </p:spPr>
        <p:txBody>
          <a:bodyPr/>
          <a:lstStyle/>
          <a:p>
            <a:fld id="{16F9C400-3172-4BE9-8099-945EE9A8BC63}" type="slidenum">
              <a:rPr lang="en-US"/>
              <a:pPr/>
              <a:t>57</a:t>
            </a:fld>
            <a:endParaRPr lang="en-US"/>
          </a:p>
        </p:txBody>
      </p:sp>
      <p:sp>
        <p:nvSpPr>
          <p:cNvPr id="52229" name="Rectangle 2"/>
          <p:cNvSpPr>
            <a:spLocks noGrp="1" noRot="1" noChangeAspect="1" noChangeArrowheads="1" noTextEdit="1"/>
          </p:cNvSpPr>
          <p:nvPr>
            <p:ph type="sldImg"/>
          </p:nvPr>
        </p:nvSpPr>
        <p:spPr>
          <a:ln/>
        </p:spPr>
      </p:sp>
      <p:sp>
        <p:nvSpPr>
          <p:cNvPr id="5223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58</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7"/>
          <p:cNvSpPr>
            <a:spLocks noGrp="1" noChangeArrowheads="1"/>
          </p:cNvSpPr>
          <p:nvPr>
            <p:ph type="sldNum" sz="quarter" idx="5"/>
          </p:nvPr>
        </p:nvSpPr>
        <p:spPr>
          <a:noFill/>
        </p:spPr>
        <p:txBody>
          <a:bodyPr/>
          <a:lstStyle/>
          <a:p>
            <a:fld id="{937EB628-BAF1-4CFE-A723-A6E0ECD88A00}" type="slidenum">
              <a:rPr lang="en-US"/>
              <a:pPr/>
              <a:t>59</a:t>
            </a:fld>
            <a:endParaRPr lang="en-US"/>
          </a:p>
        </p:txBody>
      </p:sp>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7"/>
          <p:cNvSpPr>
            <a:spLocks noGrp="1" noChangeArrowheads="1"/>
          </p:cNvSpPr>
          <p:nvPr>
            <p:ph type="sldNum" sz="quarter" idx="5"/>
          </p:nvPr>
        </p:nvSpPr>
        <p:spPr>
          <a:noFill/>
        </p:spPr>
        <p:txBody>
          <a:bodyPr/>
          <a:lstStyle/>
          <a:p>
            <a:fld id="{13C45E64-AF11-4012-A435-5A97A8A3CB26}" type="slidenum">
              <a:rPr lang="en-US"/>
              <a:pPr/>
              <a:t>61</a:t>
            </a:fld>
            <a:endParaRPr lang="en-US"/>
          </a:p>
        </p:txBody>
      </p:sp>
      <p:sp>
        <p:nvSpPr>
          <p:cNvPr id="30725" name="Rectangle 2"/>
          <p:cNvSpPr>
            <a:spLocks noGrp="1" noRot="1" noChangeAspect="1" noChangeArrowheads="1" noTextEdit="1"/>
          </p:cNvSpPr>
          <p:nvPr>
            <p:ph type="sldImg"/>
          </p:nvPr>
        </p:nvSpPr>
        <p:spPr>
          <a:ln/>
        </p:spPr>
      </p:sp>
      <p:sp>
        <p:nvSpPr>
          <p:cNvPr id="3072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7"/>
          <p:cNvSpPr>
            <a:spLocks noGrp="1" noChangeArrowheads="1"/>
          </p:cNvSpPr>
          <p:nvPr>
            <p:ph type="sldNum" sz="quarter" idx="5"/>
          </p:nvPr>
        </p:nvSpPr>
        <p:spPr>
          <a:noFill/>
        </p:spPr>
        <p:txBody>
          <a:bodyPr/>
          <a:lstStyle/>
          <a:p>
            <a:fld id="{1CED910F-D554-422F-8484-245912BF1120}" type="slidenum">
              <a:rPr lang="en-US"/>
              <a:pPr/>
              <a:t>62</a:t>
            </a:fld>
            <a:endParaRPr lang="en-US"/>
          </a:p>
        </p:txBody>
      </p:sp>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7"/>
          <p:cNvSpPr>
            <a:spLocks noGrp="1" noChangeArrowheads="1"/>
          </p:cNvSpPr>
          <p:nvPr>
            <p:ph type="sldNum" sz="quarter" idx="5"/>
          </p:nvPr>
        </p:nvSpPr>
        <p:spPr>
          <a:noFill/>
        </p:spPr>
        <p:txBody>
          <a:bodyPr/>
          <a:lstStyle/>
          <a:p>
            <a:fld id="{9159F615-2C5D-42A0-8315-F110AD540835}" type="slidenum">
              <a:rPr lang="en-US"/>
              <a:pPr/>
              <a:t>63</a:t>
            </a:fld>
            <a:endParaRPr lang="en-US"/>
          </a:p>
        </p:txBody>
      </p:sp>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7"/>
          <p:cNvSpPr>
            <a:spLocks noGrp="1" noChangeArrowheads="1"/>
          </p:cNvSpPr>
          <p:nvPr>
            <p:ph type="sldNum" sz="quarter" idx="5"/>
          </p:nvPr>
        </p:nvSpPr>
        <p:spPr>
          <a:noFill/>
        </p:spPr>
        <p:txBody>
          <a:bodyPr/>
          <a:lstStyle/>
          <a:p>
            <a:fld id="{D0D7A27B-AEDF-4FD0-AE8B-BD8DC4C767A1}" type="slidenum">
              <a:rPr lang="en-US"/>
              <a:pPr/>
              <a:t>65</a:t>
            </a:fld>
            <a:endParaRPr lang="en-US"/>
          </a:p>
        </p:txBody>
      </p:sp>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DB is consistent - but the order isn’t there.</a:t>
            </a:r>
          </a:p>
          <a:p>
            <a:r>
              <a:rPr lang="en-US" dirty="0" smtClean="0"/>
              <a:t>When the App comes back up</a:t>
            </a:r>
            <a:r>
              <a:rPr lang="en-US" baseline="0" dirty="0" smtClean="0"/>
              <a:t> again, the order isn’t in memory, or on the network stack.</a:t>
            </a:r>
          </a:p>
          <a:p>
            <a:endParaRPr lang="en-US" baseline="0" dirty="0" smtClean="0"/>
          </a:p>
          <a:p>
            <a:r>
              <a:rPr lang="en-US" baseline="0" dirty="0" smtClean="0"/>
              <a:t>Are you hoping the user will click “submit” again? Or that the external system will resubmit?</a:t>
            </a:r>
          </a:p>
          <a:p>
            <a:endParaRPr lang="en-US" baseline="0" dirty="0" smtClean="0"/>
          </a:p>
          <a:p>
            <a:r>
              <a:rPr lang="en-US" baseline="0" dirty="0" smtClean="0"/>
              <a:t>That’s OK - these days you don’t get a critical patch more than once every 2-3 days.</a:t>
            </a:r>
          </a:p>
          <a:p>
            <a:endParaRPr lang="en-US" baseline="0" dirty="0" smtClean="0"/>
          </a:p>
          <a:p>
            <a:r>
              <a:rPr lang="en-US" baseline="0" dirty="0" smtClean="0"/>
              <a:t>Also, consider what happens if the DB is down. The App gets some kind of exception, it writes it to the log, and moves on. At least we know that the reason that the order disappeared is logged.</a:t>
            </a:r>
            <a:endParaRPr lang="en-GB" dirty="0"/>
          </a:p>
        </p:txBody>
      </p:sp>
      <p:sp>
        <p:nvSpPr>
          <p:cNvPr id="6" name="Slide Number Placeholder 5"/>
          <p:cNvSpPr>
            <a:spLocks noGrp="1"/>
          </p:cNvSpPr>
          <p:nvPr>
            <p:ph type="sldNum" sz="quarter" idx="12"/>
          </p:nvPr>
        </p:nvSpPr>
        <p:spPr/>
        <p:txBody>
          <a:bodyPr/>
          <a:lstStyle/>
          <a:p>
            <a:fld id="{59FAFC52-0D9E-43D7-836B-FEA407B84FA9}" type="slidenum">
              <a:rPr lang="en-US" smtClean="0"/>
              <a:pPr/>
              <a:t>71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At least we know that the reason that the order disappeared is logged.</a:t>
            </a:r>
            <a:endParaRPr lang="en-GB" dirty="0"/>
          </a:p>
        </p:txBody>
      </p:sp>
      <p:sp>
        <p:nvSpPr>
          <p:cNvPr id="6" name="Slide Number Placeholder 5"/>
          <p:cNvSpPr>
            <a:spLocks noGrp="1"/>
          </p:cNvSpPr>
          <p:nvPr>
            <p:ph type="sldNum" sz="quarter" idx="12"/>
          </p:nvPr>
        </p:nvSpPr>
        <p:spPr/>
        <p:txBody>
          <a:bodyPr/>
          <a:lstStyle/>
          <a:p>
            <a:fld id="{59FAFC52-0D9E-43D7-836B-FEA407B84FA9}" type="slidenum">
              <a:rPr lang="en-US" smtClean="0"/>
              <a:pPr/>
              <a:t>72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B35B0C-CAEC-4309-86F1-B2F2C597D9AE}" type="slidenum">
              <a:rPr lang="en-US"/>
              <a:pPr/>
              <a:t>9</a:t>
            </a:fld>
            <a:endParaRPr lang="en-US"/>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Deadlocks happen all the time in production databases - just ask your DBA.</a:t>
            </a:r>
          </a:p>
          <a:p>
            <a:endParaRPr lang="en-US" baseline="0" dirty="0" smtClean="0"/>
          </a:p>
          <a:p>
            <a:r>
              <a:rPr lang="en-US" baseline="0" dirty="0" smtClean="0"/>
              <a:t>By the way, the only thing to do is usually to retry (up to a point). Of course, you’re susceptible to restarts during those retries.</a:t>
            </a:r>
          </a:p>
        </p:txBody>
      </p:sp>
      <p:sp>
        <p:nvSpPr>
          <p:cNvPr id="6" name="Slide Number Placeholder 5"/>
          <p:cNvSpPr>
            <a:spLocks noGrp="1"/>
          </p:cNvSpPr>
          <p:nvPr>
            <p:ph type="sldNum" sz="quarter" idx="12"/>
          </p:nvPr>
        </p:nvSpPr>
        <p:spPr/>
        <p:txBody>
          <a:bodyPr/>
          <a:lstStyle/>
          <a:p>
            <a:fld id="{59FAFC52-0D9E-43D7-836B-FEA407B84FA9}" type="slidenum">
              <a:rPr lang="en-US" smtClean="0"/>
              <a:pPr/>
              <a:t>73</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Actually, in</a:t>
            </a:r>
            <a:r>
              <a:rPr lang="en-US" baseline="0" dirty="0" smtClean="0"/>
              <a:t> order to support this scenario, in-memory messaging isn’t enough - we need durable messaging. In the other cases where the DB is down or there’s a deadlock will work fine for in-memory messaging.</a:t>
            </a:r>
            <a:endParaRPr lang="en-GB" dirty="0"/>
          </a:p>
        </p:txBody>
      </p:sp>
      <p:sp>
        <p:nvSpPr>
          <p:cNvPr id="6" name="Slide Number Placeholder 5"/>
          <p:cNvSpPr>
            <a:spLocks noGrp="1"/>
          </p:cNvSpPr>
          <p:nvPr>
            <p:ph type="sldNum" sz="quarter" idx="12"/>
          </p:nvPr>
        </p:nvSpPr>
        <p:spPr/>
        <p:txBody>
          <a:bodyPr/>
          <a:lstStyle/>
          <a:p>
            <a:fld id="{59FAFC52-0D9E-43D7-836B-FEA407B84FA9}" type="slidenum">
              <a:rPr lang="en-US" smtClean="0"/>
              <a:pPr/>
              <a:t>74</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7"/>
          <p:cNvSpPr>
            <a:spLocks noGrp="1" noChangeArrowheads="1"/>
          </p:cNvSpPr>
          <p:nvPr>
            <p:ph type="sldNum" sz="quarter" idx="5"/>
          </p:nvPr>
        </p:nvSpPr>
        <p:spPr>
          <a:noFill/>
        </p:spPr>
        <p:txBody>
          <a:bodyPr/>
          <a:lstStyle/>
          <a:p>
            <a:fld id="{E5D2AB02-4FE9-482B-8EC9-FBCFA8623001}" type="slidenum">
              <a:rPr lang="en-US"/>
              <a:pPr/>
              <a:t>77</a:t>
            </a:fld>
            <a:endParaRPr lang="en-US"/>
          </a:p>
        </p:txBody>
      </p:sp>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7"/>
          <p:cNvSpPr>
            <a:spLocks noGrp="1" noChangeArrowheads="1"/>
          </p:cNvSpPr>
          <p:nvPr>
            <p:ph type="sldNum" sz="quarter" idx="5"/>
          </p:nvPr>
        </p:nvSpPr>
        <p:spPr>
          <a:noFill/>
        </p:spPr>
        <p:txBody>
          <a:bodyPr/>
          <a:lstStyle/>
          <a:p>
            <a:fld id="{34107D20-4110-40A8-9837-70A45234C140}" type="slidenum">
              <a:rPr lang="en-US"/>
              <a:pPr/>
              <a:t>78</a:t>
            </a:fld>
            <a:endParaRPr lang="en-US"/>
          </a:p>
        </p:txBody>
      </p:sp>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7"/>
          <p:cNvSpPr>
            <a:spLocks noGrp="1" noChangeArrowheads="1"/>
          </p:cNvSpPr>
          <p:nvPr>
            <p:ph type="sldNum" sz="quarter" idx="5"/>
          </p:nvPr>
        </p:nvSpPr>
        <p:spPr>
          <a:noFill/>
        </p:spPr>
        <p:txBody>
          <a:bodyPr/>
          <a:lstStyle/>
          <a:p>
            <a:fld id="{760133C3-F4A3-4FF6-94FA-741E283A99DA}" type="slidenum">
              <a:rPr lang="en-US"/>
              <a:pPr/>
              <a:t>79</a:t>
            </a:fld>
            <a:endParaRPr lang="en-US"/>
          </a:p>
        </p:txBody>
      </p:sp>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7"/>
          <p:cNvSpPr>
            <a:spLocks noGrp="1" noChangeArrowheads="1"/>
          </p:cNvSpPr>
          <p:nvPr>
            <p:ph type="sldNum" sz="quarter" idx="5"/>
          </p:nvPr>
        </p:nvSpPr>
        <p:spPr>
          <a:noFill/>
        </p:spPr>
        <p:txBody>
          <a:bodyPr/>
          <a:lstStyle/>
          <a:p>
            <a:fld id="{8F5EAD4B-86B6-4423-8956-DFD86403D876}" type="slidenum">
              <a:rPr lang="en-US"/>
              <a:pPr/>
              <a:t>80</a:t>
            </a:fld>
            <a:endParaRPr lang="en-US"/>
          </a:p>
        </p:txBody>
      </p:sp>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7"/>
          <p:cNvSpPr>
            <a:spLocks noGrp="1" noChangeArrowheads="1"/>
          </p:cNvSpPr>
          <p:nvPr>
            <p:ph type="sldNum" sz="quarter" idx="5"/>
          </p:nvPr>
        </p:nvSpPr>
        <p:spPr>
          <a:noFill/>
        </p:spPr>
        <p:txBody>
          <a:bodyPr/>
          <a:lstStyle/>
          <a:p>
            <a:fld id="{18A02FEE-13A4-43DC-A84B-B4AF6606C246}" type="slidenum">
              <a:rPr lang="en-US"/>
              <a:pPr/>
              <a:t>82</a:t>
            </a:fld>
            <a:endParaRPr lang="en-US"/>
          </a:p>
        </p:txBody>
      </p:sp>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7"/>
          <p:cNvSpPr>
            <a:spLocks noGrp="1" noChangeArrowheads="1"/>
          </p:cNvSpPr>
          <p:nvPr>
            <p:ph type="sldNum" sz="quarter" idx="5"/>
          </p:nvPr>
        </p:nvSpPr>
        <p:spPr>
          <a:noFill/>
        </p:spPr>
        <p:txBody>
          <a:bodyPr/>
          <a:lstStyle/>
          <a:p>
            <a:fld id="{A87003F5-BC15-4E01-BDAD-21BF12A64B12}" type="slidenum">
              <a:rPr lang="en-US"/>
              <a:pPr/>
              <a:t>85</a:t>
            </a:fld>
            <a:endParaRPr lang="en-US"/>
          </a:p>
        </p:txBody>
      </p:sp>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7"/>
          <p:cNvSpPr>
            <a:spLocks noGrp="1" noChangeArrowheads="1"/>
          </p:cNvSpPr>
          <p:nvPr>
            <p:ph type="sldNum" sz="quarter" idx="5"/>
          </p:nvPr>
        </p:nvSpPr>
        <p:spPr>
          <a:noFill/>
        </p:spPr>
        <p:txBody>
          <a:bodyPr/>
          <a:lstStyle/>
          <a:p>
            <a:fld id="{3D0A18A5-D7C7-410A-A9FD-B8D1D91DEDAC}" type="slidenum">
              <a:rPr lang="en-US"/>
              <a:pPr/>
              <a:t>86</a:t>
            </a:fld>
            <a:endParaRPr lang="en-US"/>
          </a:p>
        </p:txBody>
      </p:sp>
      <p:sp>
        <p:nvSpPr>
          <p:cNvPr id="45061" name="Rectangle 2"/>
          <p:cNvSpPr>
            <a:spLocks noGrp="1" noRot="1" noChangeAspect="1" noChangeArrowheads="1" noTextEdit="1"/>
          </p:cNvSpPr>
          <p:nvPr>
            <p:ph type="sldImg"/>
          </p:nvPr>
        </p:nvSpPr>
        <p:spPr>
          <a:ln/>
        </p:spPr>
      </p:sp>
      <p:sp>
        <p:nvSpPr>
          <p:cNvPr id="4506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7"/>
          <p:cNvSpPr>
            <a:spLocks noGrp="1" noChangeArrowheads="1"/>
          </p:cNvSpPr>
          <p:nvPr>
            <p:ph type="sldNum" sz="quarter" idx="5"/>
          </p:nvPr>
        </p:nvSpPr>
        <p:spPr>
          <a:noFill/>
        </p:spPr>
        <p:txBody>
          <a:bodyPr/>
          <a:lstStyle/>
          <a:p>
            <a:fld id="{E154DCE4-B2F1-4B27-AE19-38F9D1A39062}" type="slidenum">
              <a:rPr lang="en-US"/>
              <a:pPr/>
              <a:t>87</a:t>
            </a:fld>
            <a:endParaRPr lang="en-US"/>
          </a:p>
        </p:txBody>
      </p:sp>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6AFB7B-F7FF-452B-96BA-581A95C8EDA2}" type="slidenum">
              <a:rPr lang="en-US"/>
              <a:pPr/>
              <a:t>10</a:t>
            </a:fld>
            <a:endParaRPr lang="en-US"/>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DA5BF2F-8B8D-49CB-84E4-542A947B38BD}" type="slidenum">
              <a:rPr lang="en-GB" smtClean="0"/>
              <a:pPr/>
              <a:t>88</a:t>
            </a:fld>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DA5BF2F-8B8D-49CB-84E4-542A947B38BD}" type="slidenum">
              <a:rPr lang="en-GB" smtClean="0"/>
              <a:pPr/>
              <a:t>89</a:t>
            </a:fld>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7"/>
          <p:cNvSpPr>
            <a:spLocks noGrp="1" noChangeArrowheads="1"/>
          </p:cNvSpPr>
          <p:nvPr>
            <p:ph type="sldNum" sz="quarter" idx="5"/>
          </p:nvPr>
        </p:nvSpPr>
        <p:spPr>
          <a:noFill/>
        </p:spPr>
        <p:txBody>
          <a:bodyPr/>
          <a:lstStyle/>
          <a:p>
            <a:fld id="{E5B7560B-4DBA-4A78-AA7D-A8DC4A345B0A}" type="slidenum">
              <a:rPr lang="en-US"/>
              <a:pPr/>
              <a:t>90</a:t>
            </a:fld>
            <a:endParaRPr lang="en-US"/>
          </a:p>
        </p:txBody>
      </p:sp>
      <p:sp>
        <p:nvSpPr>
          <p:cNvPr id="48133" name="Rectangle 2"/>
          <p:cNvSpPr>
            <a:spLocks noGrp="1" noRot="1" noChangeAspect="1" noChangeArrowheads="1" noTextEdit="1"/>
          </p:cNvSpPr>
          <p:nvPr>
            <p:ph type="sldImg"/>
          </p:nvPr>
        </p:nvSpPr>
        <p:spPr>
          <a:ln/>
        </p:spPr>
      </p:sp>
      <p:sp>
        <p:nvSpPr>
          <p:cNvPr id="4813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91</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112D6E-AA85-4803-B962-B5B56B4F4A64}" type="slidenum">
              <a:rPr lang="en-US"/>
              <a:pPr/>
              <a:t>92</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A23D1A-8BD4-4E80-B36C-4596BB08BC02}" type="slidenum">
              <a:rPr lang="en-US"/>
              <a:pPr/>
              <a:t>93</a:t>
            </a:fld>
            <a:endParaRPr lang="en-US"/>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64233C-5056-4CFE-840D-8FFAF8616644}" type="slidenum">
              <a:rPr lang="en-US"/>
              <a:pPr/>
              <a:t>94</a:t>
            </a:fld>
            <a:endParaRPr lang="en-US"/>
          </a:p>
        </p:txBody>
      </p:sp>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B891-0955-433B-9D89-521A5627178A}" type="slidenum">
              <a:rPr lang="en-US"/>
              <a:pPr/>
              <a:t>95</a:t>
            </a:fld>
            <a:endParaRPr lang="en-US"/>
          </a:p>
        </p:txBody>
      </p:sp>
      <p:sp>
        <p:nvSpPr>
          <p:cNvPr id="451586" name="Rectangle 2"/>
          <p:cNvSpPr>
            <a:spLocks noGrp="1" noRot="1" noChangeAspect="1" noChangeArrowheads="1" noTextEdit="1"/>
          </p:cNvSpPr>
          <p:nvPr>
            <p:ph type="sldImg"/>
          </p:nvPr>
        </p:nvSpPr>
        <p:spPr>
          <a:ln/>
        </p:spPr>
      </p:sp>
      <p:sp>
        <p:nvSpPr>
          <p:cNvPr id="451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5D7AE6-37B0-450A-A117-6EC29CA6A949}" type="slidenum">
              <a:rPr lang="en-US"/>
              <a:pPr/>
              <a:t>96</a:t>
            </a:fld>
            <a:endParaRPr lang="en-US"/>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CE2994-B8FA-4AB2-BA5C-85C99D70FC28}" type="slidenum">
              <a:rPr lang="en-US"/>
              <a:pPr/>
              <a:t>97</a:t>
            </a:fld>
            <a:endParaRPr lang="en-US"/>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6E776-DD66-422D-B99B-9048395D28FD}" type="slidenum">
              <a:rPr lang="en-US"/>
              <a:pPr/>
              <a:t>11</a:t>
            </a:fld>
            <a:endParaRPr lang="en-US"/>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2AF73-1DB8-41CB-8588-7B2154B793AE}" type="slidenum">
              <a:rPr lang="en-US"/>
              <a:pPr/>
              <a:t>98</a:t>
            </a:fld>
            <a:endParaRPr lang="en-US"/>
          </a:p>
        </p:txBody>
      </p:sp>
      <p:sp>
        <p:nvSpPr>
          <p:cNvPr id="439298" name="Rectangle 2"/>
          <p:cNvSpPr>
            <a:spLocks noGrp="1" noRot="1" noChangeAspect="1" noChangeArrowheads="1" noTextEdit="1"/>
          </p:cNvSpPr>
          <p:nvPr>
            <p:ph type="sldImg"/>
          </p:nvPr>
        </p:nvSpPr>
        <p:spPr>
          <a:ln/>
        </p:spPr>
      </p:sp>
      <p:sp>
        <p:nvSpPr>
          <p:cNvPr id="439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AFC0CB-C364-4DA1-92B7-81DD98EDE078}" type="slidenum">
              <a:rPr lang="en-US"/>
              <a:pPr/>
              <a:t>99</a:t>
            </a:fld>
            <a:endParaRPr 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F31C1F-4D08-44A4-9F4A-155161A41D01}" type="slidenum">
              <a:rPr lang="en-US"/>
              <a:pPr/>
              <a:t>100</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AE5459-552C-4BEF-B917-6F5E3F4D25AB}" type="slidenum">
              <a:rPr lang="en-US"/>
              <a:pPr/>
              <a:t>101</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6" name="Slide Number Placeholder 5"/>
          <p:cNvSpPr>
            <a:spLocks noGrp="1"/>
          </p:cNvSpPr>
          <p:nvPr>
            <p:ph type="sldNum" sz="quarter" idx="12"/>
          </p:nvPr>
        </p:nvSpPr>
        <p:spPr/>
        <p:txBody>
          <a:bodyPr/>
          <a:lstStyle/>
          <a:p>
            <a:fld id="{39DB94F1-AD89-4DF7-BE45-F38E925B3A5F}" type="slidenum">
              <a:rPr lang="en-US" smtClean="0"/>
              <a:pPr/>
              <a:t>102</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83E1A-76E4-4A4C-88C3-3675CB15AA96}" type="slidenum">
              <a:rPr lang="en-US"/>
              <a:pPr/>
              <a:t>103</a:t>
            </a:fld>
            <a:endParaRPr lang="en-US"/>
          </a:p>
        </p:txBody>
      </p:sp>
      <p:sp>
        <p:nvSpPr>
          <p:cNvPr id="449538" name="Rectangle 2"/>
          <p:cNvSpPr>
            <a:spLocks noGrp="1" noRot="1" noChangeAspect="1" noChangeArrowheads="1" noTextEdit="1"/>
          </p:cNvSpPr>
          <p:nvPr>
            <p:ph type="sldImg"/>
          </p:nvPr>
        </p:nvSpPr>
        <p:spPr>
          <a:ln/>
        </p:spPr>
      </p:sp>
      <p:sp>
        <p:nvSpPr>
          <p:cNvPr id="449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4C18E-EA76-47C1-822B-15C0DFA58792}" type="slidenum">
              <a:rPr lang="en-US"/>
              <a:pPr/>
              <a:t>104</a:t>
            </a:fld>
            <a:endParaRPr lang="en-US"/>
          </a:p>
        </p:txBody>
      </p:sp>
      <p:sp>
        <p:nvSpPr>
          <p:cNvPr id="453634" name="Rectangle 2"/>
          <p:cNvSpPr>
            <a:spLocks noGrp="1" noRot="1" noChangeAspect="1" noChangeArrowheads="1" noTextEdit="1"/>
          </p:cNvSpPr>
          <p:nvPr>
            <p:ph type="sldImg"/>
          </p:nvPr>
        </p:nvSpPr>
        <p:spPr>
          <a:ln/>
        </p:spPr>
      </p:sp>
      <p:sp>
        <p:nvSpPr>
          <p:cNvPr id="453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154F97-B9E9-4F75-96EC-143A63F1B0A5}" type="slidenum">
              <a:rPr lang="en-US"/>
              <a:pPr/>
              <a:t>105</a:t>
            </a:fld>
            <a:endParaRPr lang="en-US"/>
          </a:p>
        </p:txBody>
      </p:sp>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06856B-6687-49B8-BFD7-9C40968CC345}" type="slidenum">
              <a:rPr lang="en-US"/>
              <a:pPr/>
              <a:t>106</a:t>
            </a:fld>
            <a:endParaRPr lang="en-US"/>
          </a:p>
        </p:txBody>
      </p:sp>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DC6A04-CF9B-47EA-9344-7441BCEE7CDD}" type="slidenum">
              <a:rPr lang="en-US"/>
              <a:pPr/>
              <a:t>108</a:t>
            </a:fld>
            <a:endParaRPr lang="en-US"/>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B01A35-3908-4E7A-BD52-8E249D1A03B7}" type="slidenum">
              <a:rPr lang="en-US"/>
              <a:pPr/>
              <a:t>12</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ED422-FA3D-46EF-9D52-E17D124FC1E2}" type="slidenum">
              <a:rPr lang="en-US"/>
              <a:pPr/>
              <a:t>109</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1B9A0E-EA39-4552-84A3-F2C25C1A80C4}" type="slidenum">
              <a:rPr lang="en-US"/>
              <a:pPr/>
              <a:t>110</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6B2C11-098C-42DE-BE2A-F1366769D466}" type="slidenum">
              <a:rPr lang="en-US"/>
              <a:pPr/>
              <a:t>111</a:t>
            </a:fld>
            <a:endParaRPr lang="en-US"/>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CABC2A-80FA-422C-9B54-E734B39E373E}" type="slidenum">
              <a:rPr lang="en-US"/>
              <a:pPr/>
              <a:t>123</a:t>
            </a:fld>
            <a:endParaRPr lang="en-US"/>
          </a:p>
        </p:txBody>
      </p:sp>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Updates, inserting orphans,</a:t>
            </a:r>
            <a:r>
              <a:rPr lang="en-US" baseline="0" dirty="0" smtClean="0"/>
              <a:t> deleting “parents”.</a:t>
            </a:r>
          </a:p>
          <a:p>
            <a:r>
              <a:rPr lang="en-US" baseline="0" dirty="0" smtClean="0"/>
              <a:t>Business intelligence Service</a:t>
            </a:r>
          </a:p>
          <a:p>
            <a:endParaRPr lang="en-US" dirty="0"/>
          </a:p>
        </p:txBody>
      </p:sp>
      <p:sp>
        <p:nvSpPr>
          <p:cNvPr id="6" name="Slide Number Placeholder 5"/>
          <p:cNvSpPr>
            <a:spLocks noGrp="1"/>
          </p:cNvSpPr>
          <p:nvPr>
            <p:ph type="sldNum" sz="quarter" idx="12"/>
          </p:nvPr>
        </p:nvSpPr>
        <p:spPr/>
        <p:txBody>
          <a:bodyPr/>
          <a:lstStyle/>
          <a:p>
            <a:fld id="{EF9FC362-E699-4A66-95CE-962EF484C5F3}" type="slidenum">
              <a:rPr lang="en-US" smtClean="0"/>
              <a:pPr/>
              <a:t>131</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7AEBD-676B-41D1-A8F7-8E8D91A6A9BE}" type="slidenum">
              <a:rPr lang="en-US"/>
              <a:pPr/>
              <a:t>134</a:t>
            </a:fld>
            <a:endParaRPr lang="en-US"/>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34C3DC-CD8A-4C44-84B9-5D35574B641E}" type="slidenum">
              <a:rPr lang="en-US"/>
              <a:pPr/>
              <a:t>139</a:t>
            </a:fld>
            <a:endParaRPr lang="en-US"/>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E1205E-6D59-473D-95EC-36FA27BFC7C4}" type="slidenum">
              <a:rPr lang="en-US"/>
              <a:pPr/>
              <a:t>140</a:t>
            </a:fld>
            <a:endParaRPr lang="en-US"/>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B3A50-33AB-4BA8-BAA9-6838A9174B95}" type="slidenum">
              <a:rPr lang="en-US"/>
              <a:pPr/>
              <a:t>141</a:t>
            </a:fld>
            <a:endParaRPr lang="en-US"/>
          </a:p>
        </p:txBody>
      </p:sp>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96946A-8CF8-483A-B323-AFC2ABBAB759}" type="slidenum">
              <a:rPr lang="en-US"/>
              <a:pPr/>
              <a:t>142</a:t>
            </a:fld>
            <a:endParaRPr lang="en-US"/>
          </a:p>
        </p:txBody>
      </p:sp>
      <p:sp>
        <p:nvSpPr>
          <p:cNvPr id="476162" name="Rectangle 2"/>
          <p:cNvSpPr>
            <a:spLocks noGrp="1" noRot="1" noChangeAspect="1" noChangeArrowheads="1" noTextEdit="1"/>
          </p:cNvSpPr>
          <p:nvPr>
            <p:ph type="sldImg"/>
          </p:nvPr>
        </p:nvSpPr>
        <p:spPr>
          <a:ln/>
        </p:spPr>
      </p:sp>
      <p:sp>
        <p:nvSpPr>
          <p:cNvPr id="47616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74F025-2210-4465-A8F2-A8BA4A7C23BE}" type="datetimeFigureOut">
              <a:rPr lang="en-US" smtClean="0"/>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74F025-2210-4465-A8F2-A8BA4A7C23BE}" type="datetimeFigureOut">
              <a:rPr lang="en-US" smtClean="0"/>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74F025-2210-4465-A8F2-A8BA4A7C23BE}" type="datetimeFigureOut">
              <a:rPr lang="en-US" smtClean="0"/>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atin typeface="+mn-lt"/>
              </a:defRPr>
            </a:lvl1pPr>
            <a:lvl2pPr>
              <a:lnSpc>
                <a:spcPct val="90000"/>
              </a:lnSpc>
              <a:defRPr>
                <a:latin typeface="+mn-lt"/>
              </a:defRPr>
            </a:lvl2pPr>
            <a:lvl3pPr>
              <a:lnSpc>
                <a:spcPct val="90000"/>
              </a:lnSpc>
              <a:defRPr>
                <a:latin typeface="+mn-lt"/>
              </a:defRPr>
            </a:lvl3pPr>
            <a:lvl4pPr>
              <a:lnSpc>
                <a:spcPct val="90000"/>
              </a:lnSpc>
              <a:defRPr>
                <a:latin typeface="+mn-lt"/>
              </a:defRPr>
            </a:lvl4pPr>
            <a:lvl5pPr>
              <a:lnSpc>
                <a:spcPct val="90000"/>
              </a:lnSpc>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sp>
        <p:nvSpPr>
          <p:cNvPr id="8" name="Rectangle 7"/>
          <p:cNvSpPr/>
          <p:nvPr userDrawn="1"/>
        </p:nvSpPr>
        <p:spPr bwMode="auto">
          <a:xfrm>
            <a:off x="423081" y="1323833"/>
            <a:ext cx="8720918" cy="5534167"/>
          </a:xfrm>
          <a:prstGeom prst="rect">
            <a:avLst/>
          </a:prstGeom>
          <a:solidFill>
            <a:schemeClr val="tx1"/>
          </a:solidFill>
          <a:ln>
            <a:solidFill>
              <a:schemeClr val="tx1"/>
            </a:solidFill>
            <a:headEnd type="none" w="med" len="med"/>
            <a:tailEnd type="none" w="med" len="med"/>
          </a:ln>
          <a:effectLst>
            <a:outerShdw blurRad="63500" dist="38100" dir="5400000" rotWithShape="0">
              <a:srgbClr val="000000">
                <a:alpha val="45000"/>
              </a:srgbClr>
            </a:outerShdw>
            <a:softEdge rad="317500"/>
          </a:effectLst>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462211" y="1647520"/>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74F025-2210-4465-A8F2-A8BA4A7C23BE}" type="datetimeFigureOut">
              <a:rPr lang="en-US" smtClean="0"/>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74F025-2210-4465-A8F2-A8BA4A7C23BE}" type="datetimeFigureOut">
              <a:rPr lang="en-US" smtClean="0"/>
              <a:t>5/4/2012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74F025-2210-4465-A8F2-A8BA4A7C23BE}" type="datetimeFigureOut">
              <a:rPr lang="en-US" smtClean="0"/>
              <a:t>5/4/2012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74F025-2210-4465-A8F2-A8BA4A7C23BE}" type="datetimeFigureOut">
              <a:rPr lang="en-US" smtClean="0"/>
              <a:t>5/4/2012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74F025-2210-4465-A8F2-A8BA4A7C23BE}" type="datetimeFigureOut">
              <a:rPr lang="en-US" smtClean="0"/>
              <a:t>5/4/2012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4F025-2210-4465-A8F2-A8BA4A7C23BE}" type="datetimeFigureOut">
              <a:rPr lang="en-US" smtClean="0"/>
              <a:t>5/4/2012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74F025-2210-4465-A8F2-A8BA4A7C23BE}" type="datetimeFigureOut">
              <a:rPr lang="en-US" smtClean="0"/>
              <a:t>5/4/2012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74F025-2210-4465-A8F2-A8BA4A7C23BE}" type="datetimeFigureOut">
              <a:rPr lang="en-US" smtClean="0"/>
              <a:t>5/4/2012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0FFCBE-209C-4740-A202-24AA9059A25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4F025-2210-4465-A8F2-A8BA4A7C23BE}" type="datetimeFigureOut">
              <a:rPr lang="en-US" smtClean="0"/>
              <a:t>5/4/2012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FFCBE-209C-4740-A202-24AA9059A25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5.png"/></Relationships>
</file>

<file path=ppt/slides/_rels/slide1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4.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7.jpeg"/><Relationship Id="rId4" Type="http://schemas.openxmlformats.org/officeDocument/2006/relationships/image" Target="../media/image6.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7.jpeg"/><Relationship Id="rId4" Type="http://schemas.openxmlformats.org/officeDocument/2006/relationships/image" Target="../media/image6.png"/></Relationships>
</file>

<file path=ppt/slides/_rels/slide21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gif"/><Relationship Id="rId5" Type="http://schemas.openxmlformats.org/officeDocument/2006/relationships/image" Target="../media/image47.jpeg"/><Relationship Id="rId4" Type="http://schemas.openxmlformats.org/officeDocument/2006/relationships/image" Target="../media/image46.png"/></Relationships>
</file>

<file path=ppt/slides/_rels/slide22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0.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1.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5.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1.jpeg"/><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6.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7.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1.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3.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5.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7.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2.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3.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jpeg"/></Relationships>
</file>

<file path=ppt/slides/_rels/slide2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0.jpeg"/></Relationships>
</file>

<file path=ppt/slides/_rels/slide2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71.png"/></Relationships>
</file>

<file path=ppt/slides/_rels/slide2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71.png"/></Relationships>
</file>

<file path=ppt/slides/_rels/slide27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7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7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7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85.jpeg"/><Relationship Id="rId4" Type="http://schemas.openxmlformats.org/officeDocument/2006/relationships/image" Target="../media/image6.png"/></Relationships>
</file>

<file path=ppt/slides/_rels/slide2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hyperlink" Target="http://udidahan.weblogs.us/2007/12/07/eureka-aop-is-the-final-piece-of-the-multi-threaded-smart-client-puzzle/" TargetMode="External"/><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mailbase.ncl.ac.uk/lists/ssdl/archive.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1038506"/>
            <a:ext cx="8759825" cy="1200329"/>
          </a:xfrm>
        </p:spPr>
        <p:txBody>
          <a:bodyPr>
            <a:normAutofit fontScale="90000"/>
          </a:bodyPr>
          <a:lstStyle/>
          <a:p>
            <a:r>
              <a:rPr lang="en-US" sz="4000" dirty="0" smtClean="0"/>
              <a:t>Note: Distributed System Design, Integration, SOA, EDA, and Architecture Stuff</a:t>
            </a:r>
            <a:endParaRPr lang="en-US" sz="4000" dirty="0"/>
          </a:p>
        </p:txBody>
      </p:sp>
      <p:sp>
        <p:nvSpPr>
          <p:cNvPr id="8" name="Rectangle 3"/>
          <p:cNvSpPr txBox="1">
            <a:spLocks noChangeArrowheads="1"/>
          </p:cNvSpPr>
          <p:nvPr/>
        </p:nvSpPr>
        <p:spPr>
          <a:xfrm>
            <a:off x="460116" y="3268392"/>
            <a:ext cx="8226684" cy="2095189"/>
          </a:xfrm>
          <a:prstGeom prst="rect">
            <a:avLst/>
          </a:prstGeom>
        </p:spPr>
        <p:txBody>
          <a:bodyPr/>
          <a:lstStyle/>
          <a:p>
            <a:pPr marL="411163" marR="0" lvl="0" indent="-342900" algn="ctr"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Harry Chou</a:t>
            </a:r>
            <a:endParaRPr kumimoji="0" lang="en-US" sz="3000" b="0" i="0" u="none" strike="noStrike" kern="1200" cap="none" spc="0" normalizeH="0" baseline="0" noProof="0" dirty="0" smtClean="0">
              <a:ln>
                <a:noFill/>
              </a:ln>
              <a:effectLst/>
              <a:uLnTx/>
              <a:uFillTx/>
              <a:latin typeface="+mn-lt"/>
              <a:ea typeface="+mn-ea"/>
              <a:cs typeface="+mn-cs"/>
            </a:endParaRPr>
          </a:p>
          <a:p>
            <a:pPr marL="411163" marR="0" lvl="0" indent="-342900" algn="ctr" defTabSz="914400" rtl="0" eaLnBrk="1" fontAlgn="base" latinLnBrk="0" hangingPunct="1">
              <a:lnSpc>
                <a:spcPct val="100000"/>
              </a:lnSpc>
              <a:spcBef>
                <a:spcPts val="700"/>
              </a:spcBef>
              <a:spcAft>
                <a:spcPct val="0"/>
              </a:spcAft>
              <a:buClr>
                <a:schemeClr val="tx2"/>
              </a:buClr>
              <a:buSzPct val="95000"/>
              <a:tabLst/>
              <a:defRPr/>
            </a:pPr>
            <a:r>
              <a:rPr kumimoji="0" lang="en-US" sz="2150" b="0" i="0" u="none" strike="noStrike" kern="1200" cap="none" spc="0" normalizeH="0" baseline="0" noProof="0" dirty="0" smtClean="0">
                <a:ln>
                  <a:noFill/>
                </a:ln>
                <a:effectLst/>
                <a:uLnTx/>
                <a:uFillTx/>
                <a:latin typeface="+mn-lt"/>
                <a:ea typeface="+mn-ea"/>
                <a:cs typeface="+mn-cs"/>
              </a:rPr>
              <a:t>Enterprise Software</a:t>
            </a:r>
            <a:r>
              <a:rPr kumimoji="0" lang="en-US" sz="2150" b="0" i="0" u="none" strike="noStrike" kern="1200" cap="none" spc="0" normalizeH="0" noProof="0" dirty="0" smtClean="0">
                <a:ln>
                  <a:noFill/>
                </a:ln>
                <a:effectLst/>
                <a:uLnTx/>
                <a:uFillTx/>
                <a:latin typeface="+mn-lt"/>
                <a:ea typeface="+mn-ea"/>
                <a:cs typeface="+mn-cs"/>
              </a:rPr>
              <a:t> Development with Passion</a:t>
            </a:r>
            <a:endParaRPr kumimoji="0" lang="en-US" sz="2150" b="0" i="0" u="none" strike="noStrike" kern="1200" cap="none" spc="0" normalizeH="0" baseline="0" noProof="0" dirty="0" smtClean="0">
              <a:ln>
                <a:noFill/>
              </a:ln>
              <a:effectLst/>
              <a:uLnTx/>
              <a:uFillTx/>
              <a:latin typeface="+mn-lt"/>
              <a:ea typeface="+mn-ea"/>
              <a:cs typeface="+mn-cs"/>
            </a:endParaRPr>
          </a:p>
          <a:p>
            <a:pPr marL="411163" marR="0" lvl="0" indent="-342900" algn="ctr"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ctr" defTabSz="914400" rtl="0" eaLnBrk="1" fontAlgn="base" latinLnBrk="0" hangingPunct="1">
              <a:lnSpc>
                <a:spcPct val="100000"/>
              </a:lnSpc>
              <a:spcBef>
                <a:spcPts val="700"/>
              </a:spcBef>
              <a:spcAft>
                <a:spcPct val="0"/>
              </a:spcAft>
              <a:buClr>
                <a:schemeClr val="tx2"/>
              </a:buClr>
              <a:buSzPct val="95000"/>
              <a:tabLst/>
              <a:defRPr/>
            </a:pPr>
            <a:r>
              <a:rPr lang="en-US" sz="2400" b="0" dirty="0" smtClean="0">
                <a:effectLst/>
                <a:latin typeface="+mn-lt"/>
              </a:rPr>
              <a:t>www.harrychou.com</a:t>
            </a:r>
            <a:endParaRPr lang="en-US"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127000" y="127000"/>
            <a:ext cx="9017000" cy="695325"/>
          </a:xfrm>
          <a:noFill/>
          <a:ln/>
        </p:spPr>
        <p:txBody>
          <a:bodyPr>
            <a:normAutofit fontScale="90000"/>
          </a:bodyPr>
          <a:lstStyle/>
          <a:p>
            <a:r>
              <a:rPr lang="en-US"/>
              <a:t>“Connectivity” – the network matters</a:t>
            </a:r>
          </a:p>
        </p:txBody>
      </p:sp>
      <p:sp>
        <p:nvSpPr>
          <p:cNvPr id="292867" name="Rectangle 3"/>
          <p:cNvSpPr>
            <a:spLocks noGrp="1" noChangeArrowheads="1"/>
          </p:cNvSpPr>
          <p:nvPr>
            <p:ph idx="1"/>
          </p:nvPr>
        </p:nvSpPr>
        <p:spPr>
          <a:xfrm>
            <a:off x="107950" y="1584325"/>
            <a:ext cx="8915400" cy="535531"/>
          </a:xfrm>
          <a:noFill/>
          <a:ln/>
        </p:spPr>
        <p:txBody>
          <a:bodyPr>
            <a:normAutofit lnSpcReduction="10000"/>
          </a:bodyPr>
          <a:lstStyle/>
          <a:p>
            <a:pPr marL="342900" indent="-342900">
              <a:buFont typeface="Wingdings" pitchFamily="2" charset="2"/>
              <a:buNone/>
            </a:pPr>
            <a:r>
              <a:rPr lang="en-US" dirty="0">
                <a:solidFill>
                  <a:srgbClr val="FFFF00"/>
                </a:solidFill>
              </a:rPr>
              <a:t>“The 8 fallacies of distributed computing”</a:t>
            </a:r>
          </a:p>
        </p:txBody>
      </p:sp>
      <p:sp>
        <p:nvSpPr>
          <p:cNvPr id="292868" name="Rectangle 4"/>
          <p:cNvSpPr>
            <a:spLocks noChangeArrowheads="1"/>
          </p:cNvSpPr>
          <p:nvPr/>
        </p:nvSpPr>
        <p:spPr bwMode="auto">
          <a:xfrm>
            <a:off x="6654800" y="2803525"/>
            <a:ext cx="2489200" cy="1114425"/>
          </a:xfrm>
          <a:prstGeom prst="rect">
            <a:avLst/>
          </a:prstGeom>
          <a:noFill/>
          <a:ln w="9525">
            <a:noFill/>
            <a:miter lim="800000"/>
            <a:headEnd/>
            <a:tailEnd/>
          </a:ln>
          <a:effectLst/>
        </p:spPr>
        <p:txBody>
          <a:bodyPr>
            <a:spAutoFit/>
          </a:bodyPr>
          <a:lstStyle/>
          <a:p>
            <a:pPr marL="342900" indent="-342900">
              <a:lnSpc>
                <a:spcPct val="90000"/>
              </a:lnSpc>
              <a:spcBef>
                <a:spcPct val="30000"/>
              </a:spcBef>
              <a:buClr>
                <a:schemeClr val="tx2"/>
              </a:buClr>
              <a:buSzPct val="55000"/>
              <a:buFont typeface="Wingdings" pitchFamily="2" charset="2"/>
              <a:buNone/>
            </a:pPr>
            <a:r>
              <a:rPr lang="en-US" b="0" dirty="0">
                <a:effectLst>
                  <a:outerShdw blurRad="38100" dist="38100" dir="2700000" algn="tl">
                    <a:srgbClr val="000000"/>
                  </a:outerShdw>
                </a:effectLst>
                <a:latin typeface="Franklin Gothic Book" pitchFamily="34" charset="0"/>
              </a:rPr>
              <a:t>Deutsch 94</a:t>
            </a:r>
          </a:p>
          <a:p>
            <a:pPr marL="342900" indent="-342900">
              <a:lnSpc>
                <a:spcPct val="90000"/>
              </a:lnSpc>
              <a:spcBef>
                <a:spcPct val="30000"/>
              </a:spcBef>
              <a:buClr>
                <a:schemeClr val="tx2"/>
              </a:buClr>
              <a:buSzPct val="55000"/>
              <a:buFont typeface="Wingdings" pitchFamily="2" charset="2"/>
              <a:buNone/>
            </a:pPr>
            <a:r>
              <a:rPr lang="en-US" b="0" dirty="0">
                <a:effectLst>
                  <a:outerShdw blurRad="38100" dist="38100" dir="2700000" algn="tl">
                    <a:srgbClr val="000000"/>
                  </a:outerShdw>
                </a:effectLst>
                <a:latin typeface="Franklin Gothic Book" pitchFamily="34" charset="0"/>
              </a:rPr>
              <a:t>Gosling 97</a:t>
            </a:r>
          </a:p>
        </p:txBody>
      </p:sp>
      <p:sp>
        <p:nvSpPr>
          <p:cNvPr id="292869" name="Rectangle 5"/>
          <p:cNvSpPr>
            <a:spLocks noChangeArrowheads="1"/>
          </p:cNvSpPr>
          <p:nvPr/>
        </p:nvSpPr>
        <p:spPr bwMode="auto">
          <a:xfrm>
            <a:off x="228600" y="2676525"/>
            <a:ext cx="6622366" cy="3896451"/>
          </a:xfrm>
          <a:prstGeom prst="rect">
            <a:avLst/>
          </a:prstGeom>
          <a:noFill/>
          <a:ln w="9525">
            <a:noFill/>
            <a:miter lim="800000"/>
            <a:headEnd/>
            <a:tailEnd/>
          </a:ln>
          <a:effectLst/>
        </p:spPr>
        <p:txBody>
          <a:bodyPr wrap="square">
            <a:spAutoFit/>
          </a:bodyPr>
          <a:lstStyle/>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network is reliable</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Latency isn’t a problem</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Bandwidth isn’t a problem</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network is secure</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topology won’t change</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administrator will know what to do</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Transport cost isn’t a problem</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network is homogeneous</a:t>
            </a:r>
          </a:p>
          <a:p>
            <a:pPr marL="1371600" lvl="2" indent="-457200"/>
            <a:endParaRPr lang="en-US" sz="2400" b="0" dirty="0">
              <a:effectLst>
                <a:outerShdw blurRad="38100" dist="38100" dir="2700000" algn="tl">
                  <a:srgbClr val="000000"/>
                </a:outerShdw>
              </a:effectLst>
              <a:latin typeface="Franklin Gothic Book" pitchFamily="34" charset="0"/>
            </a:endParaRP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noFill/>
          <a:ln/>
        </p:spPr>
        <p:txBody>
          <a:bodyPr/>
          <a:lstStyle/>
          <a:p>
            <a:r>
              <a:rPr lang="en-US"/>
              <a:t>Broker Disadvantages</a:t>
            </a:r>
          </a:p>
        </p:txBody>
      </p:sp>
      <p:sp>
        <p:nvSpPr>
          <p:cNvPr id="440323" name="Rectangle 3"/>
          <p:cNvSpPr>
            <a:spLocks noGrp="1" noChangeArrowheads="1"/>
          </p:cNvSpPr>
          <p:nvPr>
            <p:ph idx="1"/>
          </p:nvPr>
        </p:nvSpPr>
        <p:spPr>
          <a:xfrm>
            <a:off x="107950" y="1584325"/>
            <a:ext cx="9036050" cy="2867025"/>
          </a:xfrm>
          <a:noFill/>
          <a:ln/>
        </p:spPr>
        <p:txBody>
          <a:bodyPr/>
          <a:lstStyle/>
          <a:p>
            <a:pPr marL="342900" indent="-342900"/>
            <a:r>
              <a:rPr lang="en-US"/>
              <a:t>Embodies the 11</a:t>
            </a:r>
            <a:r>
              <a:rPr lang="en-US" baseline="30000"/>
              <a:t>th</a:t>
            </a:r>
            <a:r>
              <a:rPr lang="en-US"/>
              <a:t> fallacy:</a:t>
            </a:r>
          </a:p>
          <a:p>
            <a:pPr marL="342900" indent="-342900"/>
            <a:endParaRPr lang="en-US"/>
          </a:p>
          <a:p>
            <a:pPr marL="342900" indent="-342900">
              <a:buFont typeface="Wingdings" pitchFamily="2" charset="2"/>
              <a:buNone/>
            </a:pPr>
            <a:r>
              <a:rPr lang="en-US"/>
              <a:t>	“Business logic can and should be centralized”</a:t>
            </a:r>
          </a:p>
          <a:p>
            <a:pPr marL="342900" indent="-342900">
              <a:buFont typeface="Wingdings" pitchFamily="2" charset="2"/>
              <a:buNone/>
            </a:pPr>
            <a:endParaRPr lang="en-US"/>
          </a:p>
          <a:p>
            <a:pPr marL="342900" indent="-342900"/>
            <a:r>
              <a:rPr lang="en-US"/>
              <a:t>Violates autonomy of the services</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noFill/>
          <a:ln/>
        </p:spPr>
        <p:txBody>
          <a:bodyPr/>
          <a:lstStyle/>
          <a:p>
            <a:r>
              <a:rPr lang="en-US"/>
              <a:t>Bus Architectural Style</a:t>
            </a:r>
          </a:p>
        </p:txBody>
      </p:sp>
      <p:sp>
        <p:nvSpPr>
          <p:cNvPr id="444431" name="Rectangle 15"/>
          <p:cNvSpPr>
            <a:spLocks noGrp="1" noChangeArrowheads="1"/>
          </p:cNvSpPr>
          <p:nvPr>
            <p:ph idx="1"/>
          </p:nvPr>
        </p:nvSpPr>
        <p:spPr>
          <a:xfrm>
            <a:off x="107950" y="1584325"/>
            <a:ext cx="8915400" cy="1990725"/>
          </a:xfrm>
        </p:spPr>
        <p:txBody>
          <a:bodyPr/>
          <a:lstStyle/>
          <a:p>
            <a:r>
              <a:rPr lang="en-US"/>
              <a:t>Event sources and sinks communicate via channels in the bus</a:t>
            </a:r>
          </a:p>
          <a:p>
            <a:r>
              <a:rPr lang="en-US"/>
              <a:t>Source place events (messages) in channels, sinks are notified about message availability</a:t>
            </a:r>
          </a:p>
        </p:txBody>
      </p:sp>
      <p:sp>
        <p:nvSpPr>
          <p:cNvPr id="444420" name="Text Box 4"/>
          <p:cNvSpPr txBox="1">
            <a:spLocks noChangeArrowheads="1"/>
          </p:cNvSpPr>
          <p:nvPr/>
        </p:nvSpPr>
        <p:spPr bwMode="auto">
          <a:xfrm>
            <a:off x="1841500" y="6108700"/>
            <a:ext cx="10033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Sink</a:t>
            </a:r>
          </a:p>
        </p:txBody>
      </p:sp>
      <p:sp>
        <p:nvSpPr>
          <p:cNvPr id="444421" name="Text Box 5"/>
          <p:cNvSpPr txBox="1">
            <a:spLocks noChangeArrowheads="1"/>
          </p:cNvSpPr>
          <p:nvPr/>
        </p:nvSpPr>
        <p:spPr bwMode="auto">
          <a:xfrm>
            <a:off x="1651000" y="3670300"/>
            <a:ext cx="14732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Source</a:t>
            </a:r>
          </a:p>
        </p:txBody>
      </p:sp>
      <p:sp>
        <p:nvSpPr>
          <p:cNvPr id="444422" name="Text Box 6"/>
          <p:cNvSpPr txBox="1">
            <a:spLocks noChangeArrowheads="1"/>
          </p:cNvSpPr>
          <p:nvPr/>
        </p:nvSpPr>
        <p:spPr bwMode="auto">
          <a:xfrm>
            <a:off x="4013200" y="3670300"/>
            <a:ext cx="10287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Sink</a:t>
            </a:r>
          </a:p>
        </p:txBody>
      </p:sp>
      <p:sp>
        <p:nvSpPr>
          <p:cNvPr id="444423" name="Text Box 7"/>
          <p:cNvSpPr txBox="1">
            <a:spLocks noChangeArrowheads="1"/>
          </p:cNvSpPr>
          <p:nvPr/>
        </p:nvSpPr>
        <p:spPr bwMode="auto">
          <a:xfrm>
            <a:off x="3784600" y="6108700"/>
            <a:ext cx="14351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Source</a:t>
            </a:r>
          </a:p>
        </p:txBody>
      </p:sp>
      <p:sp>
        <p:nvSpPr>
          <p:cNvPr id="444424" name="AutoShape 8"/>
          <p:cNvSpPr>
            <a:spLocks noChangeArrowheads="1"/>
          </p:cNvSpPr>
          <p:nvPr/>
        </p:nvSpPr>
        <p:spPr bwMode="auto">
          <a:xfrm>
            <a:off x="1104900" y="4597400"/>
            <a:ext cx="6896100" cy="1143000"/>
          </a:xfrm>
          <a:prstGeom prst="plaque">
            <a:avLst>
              <a:gd name="adj" fmla="val 16667"/>
            </a:avLst>
          </a:prstGeom>
          <a:solidFill>
            <a:schemeClr val="accent1"/>
          </a:solidFill>
          <a:ln w="9525">
            <a:solidFill>
              <a:schemeClr val="bg2"/>
            </a:solidFill>
            <a:miter lim="800000"/>
            <a:headEnd/>
            <a:tailEnd/>
          </a:ln>
          <a:effectLst/>
        </p:spPr>
        <p:txBody>
          <a:bodyPr wrap="none" anchor="ctr"/>
          <a:lstStyle/>
          <a:p>
            <a:endParaRPr lang="en-GB"/>
          </a:p>
        </p:txBody>
      </p:sp>
      <p:sp>
        <p:nvSpPr>
          <p:cNvPr id="444425" name="Text Box 9"/>
          <p:cNvSpPr txBox="1">
            <a:spLocks noChangeArrowheads="1"/>
          </p:cNvSpPr>
          <p:nvPr/>
        </p:nvSpPr>
        <p:spPr bwMode="auto">
          <a:xfrm>
            <a:off x="6438900" y="4851400"/>
            <a:ext cx="1422400" cy="579438"/>
          </a:xfrm>
          <a:prstGeom prst="rect">
            <a:avLst/>
          </a:prstGeom>
          <a:noFill/>
          <a:ln w="9525">
            <a:no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Bus</a:t>
            </a:r>
          </a:p>
        </p:txBody>
      </p:sp>
      <p:sp>
        <p:nvSpPr>
          <p:cNvPr id="444426" name="AutoShape 10"/>
          <p:cNvSpPr>
            <a:spLocks noChangeArrowheads="1"/>
          </p:cNvSpPr>
          <p:nvPr/>
        </p:nvSpPr>
        <p:spPr bwMode="auto">
          <a:xfrm>
            <a:off x="2044700" y="4648200"/>
            <a:ext cx="635000" cy="1041400"/>
          </a:xfrm>
          <a:prstGeom prst="can">
            <a:avLst>
              <a:gd name="adj" fmla="val 41000"/>
            </a:avLst>
          </a:prstGeom>
          <a:solidFill>
            <a:schemeClr val="accent1"/>
          </a:solidFill>
          <a:ln w="25400">
            <a:solidFill>
              <a:schemeClr val="bg2"/>
            </a:solidFill>
            <a:round/>
            <a:headEnd/>
            <a:tailEnd/>
          </a:ln>
          <a:effectLst/>
        </p:spPr>
        <p:txBody>
          <a:bodyPr wrap="none" anchor="ctr"/>
          <a:lstStyle/>
          <a:p>
            <a:endParaRPr lang="en-GB"/>
          </a:p>
        </p:txBody>
      </p:sp>
      <p:sp>
        <p:nvSpPr>
          <p:cNvPr id="444430" name="AutoShape 14"/>
          <p:cNvSpPr>
            <a:spLocks noChangeArrowheads="1"/>
          </p:cNvSpPr>
          <p:nvPr/>
        </p:nvSpPr>
        <p:spPr bwMode="auto">
          <a:xfrm>
            <a:off x="4254500" y="4660900"/>
            <a:ext cx="635000" cy="1041400"/>
          </a:xfrm>
          <a:prstGeom prst="can">
            <a:avLst>
              <a:gd name="adj" fmla="val 41000"/>
            </a:avLst>
          </a:prstGeom>
          <a:solidFill>
            <a:schemeClr val="accent1"/>
          </a:solidFill>
          <a:ln w="25400">
            <a:solidFill>
              <a:schemeClr val="bg2"/>
            </a:solidFill>
            <a:round/>
            <a:headEnd/>
            <a:tailEnd/>
          </a:ln>
          <a:effectLst/>
        </p:spPr>
        <p:txBody>
          <a:bodyPr wrap="none" anchor="ctr"/>
          <a:lstStyle/>
          <a:p>
            <a:endParaRPr lang="en-GB"/>
          </a:p>
        </p:txBody>
      </p:sp>
      <p:sp>
        <p:nvSpPr>
          <p:cNvPr id="444432" name="Line 16"/>
          <p:cNvSpPr>
            <a:spLocks noChangeShapeType="1"/>
          </p:cNvSpPr>
          <p:nvPr/>
        </p:nvSpPr>
        <p:spPr bwMode="auto">
          <a:xfrm flipV="1">
            <a:off x="4572000" y="5765800"/>
            <a:ext cx="12700" cy="279400"/>
          </a:xfrm>
          <a:prstGeom prst="line">
            <a:avLst/>
          </a:prstGeom>
          <a:noFill/>
          <a:ln w="38100">
            <a:solidFill>
              <a:schemeClr val="accent1"/>
            </a:solidFill>
            <a:prstDash val="sysDot"/>
            <a:round/>
            <a:headEnd/>
            <a:tailEnd type="stealth" w="lg" len="lg"/>
          </a:ln>
          <a:effectLst/>
        </p:spPr>
        <p:txBody>
          <a:bodyPr/>
          <a:lstStyle/>
          <a:p>
            <a:endParaRPr lang="en-GB"/>
          </a:p>
        </p:txBody>
      </p:sp>
      <p:sp>
        <p:nvSpPr>
          <p:cNvPr id="444433" name="Line 17"/>
          <p:cNvSpPr>
            <a:spLocks noChangeShapeType="1"/>
          </p:cNvSpPr>
          <p:nvPr/>
        </p:nvSpPr>
        <p:spPr bwMode="auto">
          <a:xfrm flipV="1">
            <a:off x="4559300" y="4279900"/>
            <a:ext cx="12700" cy="279400"/>
          </a:xfrm>
          <a:prstGeom prst="line">
            <a:avLst/>
          </a:prstGeom>
          <a:noFill/>
          <a:ln w="38100">
            <a:solidFill>
              <a:schemeClr val="accent1"/>
            </a:solidFill>
            <a:prstDash val="sysDot"/>
            <a:round/>
            <a:headEnd/>
            <a:tailEnd type="stealth" w="lg" len="lg"/>
          </a:ln>
          <a:effectLst/>
        </p:spPr>
        <p:txBody>
          <a:bodyPr/>
          <a:lstStyle/>
          <a:p>
            <a:endParaRPr lang="en-GB"/>
          </a:p>
        </p:txBody>
      </p:sp>
      <p:sp>
        <p:nvSpPr>
          <p:cNvPr id="444434" name="Line 18"/>
          <p:cNvSpPr>
            <a:spLocks noChangeShapeType="1"/>
          </p:cNvSpPr>
          <p:nvPr/>
        </p:nvSpPr>
        <p:spPr bwMode="auto">
          <a:xfrm flipH="1">
            <a:off x="2908300" y="5765800"/>
            <a:ext cx="1485900" cy="393700"/>
          </a:xfrm>
          <a:prstGeom prst="line">
            <a:avLst/>
          </a:prstGeom>
          <a:noFill/>
          <a:ln w="38100">
            <a:solidFill>
              <a:schemeClr val="accent1"/>
            </a:solidFill>
            <a:prstDash val="sysDot"/>
            <a:round/>
            <a:headEnd/>
            <a:tailEnd type="stealth" w="lg" len="lg"/>
          </a:ln>
          <a:effectLst/>
        </p:spPr>
        <p:txBody>
          <a:bodyPr/>
          <a:lstStyle/>
          <a:p>
            <a:endParaRPr lang="en-GB"/>
          </a:p>
        </p:txBody>
      </p:sp>
      <p:sp>
        <p:nvSpPr>
          <p:cNvPr id="444435" name="Line 19"/>
          <p:cNvSpPr>
            <a:spLocks noChangeShapeType="1"/>
          </p:cNvSpPr>
          <p:nvPr/>
        </p:nvSpPr>
        <p:spPr bwMode="auto">
          <a:xfrm>
            <a:off x="2349500" y="4292600"/>
            <a:ext cx="0" cy="317500"/>
          </a:xfrm>
          <a:prstGeom prst="line">
            <a:avLst/>
          </a:prstGeom>
          <a:noFill/>
          <a:ln w="38100">
            <a:solidFill>
              <a:schemeClr val="accent1"/>
            </a:solidFill>
            <a:prstDash val="sysDot"/>
            <a:round/>
            <a:headEnd/>
            <a:tailEnd type="stealth" w="lg" len="lg"/>
          </a:ln>
          <a:effectLst/>
        </p:spPr>
        <p:txBody>
          <a:bodyPr/>
          <a:lstStyle/>
          <a:p>
            <a:endParaRPr lang="en-GB"/>
          </a:p>
        </p:txBody>
      </p:sp>
      <p:sp>
        <p:nvSpPr>
          <p:cNvPr id="444436" name="Line 20"/>
          <p:cNvSpPr>
            <a:spLocks noChangeShapeType="1"/>
          </p:cNvSpPr>
          <p:nvPr/>
        </p:nvSpPr>
        <p:spPr bwMode="auto">
          <a:xfrm>
            <a:off x="2362200" y="5715000"/>
            <a:ext cx="0" cy="317500"/>
          </a:xfrm>
          <a:prstGeom prst="line">
            <a:avLst/>
          </a:prstGeom>
          <a:noFill/>
          <a:ln w="38100">
            <a:solidFill>
              <a:schemeClr val="accent1"/>
            </a:solidFill>
            <a:prstDash val="sysDot"/>
            <a:round/>
            <a:headEnd/>
            <a:tailEnd type="stealth" w="lg" len="lg"/>
          </a:ln>
          <a:effectLst/>
        </p:spPr>
        <p:txBody>
          <a:bodyPr/>
          <a:lstStyle/>
          <a:p>
            <a:endParaRPr lang="en-GB"/>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 Topology</a:t>
            </a:r>
            <a:endParaRPr lang="en-US" dirty="0"/>
          </a:p>
        </p:txBody>
      </p:sp>
      <p:cxnSp>
        <p:nvCxnSpPr>
          <p:cNvPr id="20" name="Straight Connector 19"/>
          <p:cNvCxnSpPr/>
          <p:nvPr/>
        </p:nvCxnSpPr>
        <p:spPr bwMode="auto">
          <a:xfrm flipV="1">
            <a:off x="1068511" y="3811716"/>
            <a:ext cx="6400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6200000" flipV="1">
            <a:off x="982551" y="4105904"/>
            <a:ext cx="5486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6200000" flipV="1">
            <a:off x="2789090" y="3518564"/>
            <a:ext cx="5486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6200000" flipV="1">
            <a:off x="5080228" y="4114466"/>
            <a:ext cx="5486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rot="16200000" flipV="1">
            <a:off x="6753203" y="3506578"/>
            <a:ext cx="5486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3" name="Group 39"/>
          <p:cNvGrpSpPr/>
          <p:nvPr/>
        </p:nvGrpSpPr>
        <p:grpSpPr>
          <a:xfrm>
            <a:off x="1861224" y="994778"/>
            <a:ext cx="2669679" cy="2288559"/>
            <a:chOff x="1861224" y="994778"/>
            <a:chExt cx="2669679" cy="2288559"/>
          </a:xfrm>
        </p:grpSpPr>
        <p:pic>
          <p:nvPicPr>
            <p:cNvPr id="27" name="Rectangle 24598" descr="Server"/>
            <p:cNvPicPr>
              <a:picLocks noChangeAspect="1" noChangeArrowheads="1"/>
            </p:cNvPicPr>
            <p:nvPr/>
          </p:nvPicPr>
          <p:blipFill>
            <a:blip r:embed="rId3" cstate="print"/>
            <a:srcRect/>
            <a:stretch>
              <a:fillRect/>
            </a:stretch>
          </p:blipFill>
          <p:spPr bwMode="auto">
            <a:xfrm>
              <a:off x="2524021" y="1180217"/>
              <a:ext cx="1539002" cy="210312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8" name="Rounded Rectangle 27"/>
            <p:cNvSpPr/>
            <p:nvPr/>
          </p:nvSpPr>
          <p:spPr bwMode="auto">
            <a:xfrm>
              <a:off x="3537624" y="994778"/>
              <a:ext cx="880263" cy="484701"/>
            </a:xfrm>
            <a:prstGeom prst="roundRect">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29" name="Rounded Rectangle 28"/>
            <p:cNvSpPr/>
            <p:nvPr/>
          </p:nvSpPr>
          <p:spPr bwMode="auto">
            <a:xfrm>
              <a:off x="3556521" y="1468616"/>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38" name="Rounded Rectangle 37"/>
            <p:cNvSpPr/>
            <p:nvPr/>
          </p:nvSpPr>
          <p:spPr bwMode="auto">
            <a:xfrm>
              <a:off x="1861224" y="1928014"/>
              <a:ext cx="880263" cy="48470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39" name="Rounded Rectangle 38"/>
            <p:cNvSpPr/>
            <p:nvPr/>
          </p:nvSpPr>
          <p:spPr bwMode="auto">
            <a:xfrm>
              <a:off x="1880121" y="2401852"/>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grpSp>
        <p:nvGrpSpPr>
          <p:cNvPr id="4" name="Group 40"/>
          <p:cNvGrpSpPr/>
          <p:nvPr/>
        </p:nvGrpSpPr>
        <p:grpSpPr>
          <a:xfrm>
            <a:off x="369759" y="4229425"/>
            <a:ext cx="2669679" cy="2288559"/>
            <a:chOff x="1861224" y="994778"/>
            <a:chExt cx="2669679" cy="2288559"/>
          </a:xfrm>
        </p:grpSpPr>
        <p:pic>
          <p:nvPicPr>
            <p:cNvPr id="42" name="Rectangle 24598" descr="Server"/>
            <p:cNvPicPr>
              <a:picLocks noChangeAspect="1" noChangeArrowheads="1"/>
            </p:cNvPicPr>
            <p:nvPr/>
          </p:nvPicPr>
          <p:blipFill>
            <a:blip r:embed="rId3" cstate="print"/>
            <a:srcRect/>
            <a:stretch>
              <a:fillRect/>
            </a:stretch>
          </p:blipFill>
          <p:spPr bwMode="auto">
            <a:xfrm>
              <a:off x="2524021" y="1180217"/>
              <a:ext cx="1539002" cy="210312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3" name="Rounded Rectangle 42"/>
            <p:cNvSpPr/>
            <p:nvPr/>
          </p:nvSpPr>
          <p:spPr bwMode="auto">
            <a:xfrm>
              <a:off x="3537624" y="994778"/>
              <a:ext cx="880263" cy="484701"/>
            </a:xfrm>
            <a:prstGeom prst="roundRect">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44" name="Rounded Rectangle 43"/>
            <p:cNvSpPr/>
            <p:nvPr/>
          </p:nvSpPr>
          <p:spPr bwMode="auto">
            <a:xfrm>
              <a:off x="3556521" y="1468616"/>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45" name="Rounded Rectangle 44"/>
            <p:cNvSpPr/>
            <p:nvPr/>
          </p:nvSpPr>
          <p:spPr bwMode="auto">
            <a:xfrm>
              <a:off x="1861224" y="1928014"/>
              <a:ext cx="880263" cy="48470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46" name="Rounded Rectangle 45"/>
            <p:cNvSpPr/>
            <p:nvPr/>
          </p:nvSpPr>
          <p:spPr bwMode="auto">
            <a:xfrm>
              <a:off x="1880121" y="2401852"/>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grpSp>
        <p:nvGrpSpPr>
          <p:cNvPr id="5" name="Group 46"/>
          <p:cNvGrpSpPr/>
          <p:nvPr/>
        </p:nvGrpSpPr>
        <p:grpSpPr>
          <a:xfrm>
            <a:off x="5763692" y="941695"/>
            <a:ext cx="2669679" cy="2288559"/>
            <a:chOff x="1861224" y="994778"/>
            <a:chExt cx="2669679" cy="2288559"/>
          </a:xfrm>
        </p:grpSpPr>
        <p:pic>
          <p:nvPicPr>
            <p:cNvPr id="48" name="Rectangle 24598" descr="Server"/>
            <p:cNvPicPr>
              <a:picLocks noChangeAspect="1" noChangeArrowheads="1"/>
            </p:cNvPicPr>
            <p:nvPr/>
          </p:nvPicPr>
          <p:blipFill>
            <a:blip r:embed="rId3" cstate="print"/>
            <a:srcRect/>
            <a:stretch>
              <a:fillRect/>
            </a:stretch>
          </p:blipFill>
          <p:spPr bwMode="auto">
            <a:xfrm>
              <a:off x="2524021" y="1180217"/>
              <a:ext cx="1539002" cy="210312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9" name="Rounded Rectangle 48"/>
            <p:cNvSpPr/>
            <p:nvPr/>
          </p:nvSpPr>
          <p:spPr bwMode="auto">
            <a:xfrm>
              <a:off x="3537624" y="994778"/>
              <a:ext cx="880263" cy="484701"/>
            </a:xfrm>
            <a:prstGeom prst="roundRect">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0" name="Rounded Rectangle 49"/>
            <p:cNvSpPr/>
            <p:nvPr/>
          </p:nvSpPr>
          <p:spPr bwMode="auto">
            <a:xfrm>
              <a:off x="3556521" y="1468616"/>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1" name="Rounded Rectangle 50"/>
            <p:cNvSpPr/>
            <p:nvPr/>
          </p:nvSpPr>
          <p:spPr bwMode="auto">
            <a:xfrm>
              <a:off x="1861224" y="1928014"/>
              <a:ext cx="880263" cy="48470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2" name="Rounded Rectangle 51"/>
            <p:cNvSpPr/>
            <p:nvPr/>
          </p:nvSpPr>
          <p:spPr bwMode="auto">
            <a:xfrm>
              <a:off x="1880121" y="2401852"/>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grpSp>
        <p:nvGrpSpPr>
          <p:cNvPr id="6" name="Group 52"/>
          <p:cNvGrpSpPr/>
          <p:nvPr/>
        </p:nvGrpSpPr>
        <p:grpSpPr>
          <a:xfrm>
            <a:off x="4047907" y="4219151"/>
            <a:ext cx="2669679" cy="2288559"/>
            <a:chOff x="1861224" y="994778"/>
            <a:chExt cx="2669679" cy="2288559"/>
          </a:xfrm>
        </p:grpSpPr>
        <p:pic>
          <p:nvPicPr>
            <p:cNvPr id="54" name="Rectangle 24598" descr="Server"/>
            <p:cNvPicPr>
              <a:picLocks noChangeAspect="1" noChangeArrowheads="1"/>
            </p:cNvPicPr>
            <p:nvPr/>
          </p:nvPicPr>
          <p:blipFill>
            <a:blip r:embed="rId3" cstate="print"/>
            <a:srcRect/>
            <a:stretch>
              <a:fillRect/>
            </a:stretch>
          </p:blipFill>
          <p:spPr bwMode="auto">
            <a:xfrm>
              <a:off x="2524021" y="1180217"/>
              <a:ext cx="1539002" cy="210312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5" name="Rounded Rectangle 54"/>
            <p:cNvSpPr/>
            <p:nvPr/>
          </p:nvSpPr>
          <p:spPr bwMode="auto">
            <a:xfrm>
              <a:off x="3537624" y="994778"/>
              <a:ext cx="880263" cy="484701"/>
            </a:xfrm>
            <a:prstGeom prst="roundRect">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6" name="Rounded Rectangle 55"/>
            <p:cNvSpPr/>
            <p:nvPr/>
          </p:nvSpPr>
          <p:spPr bwMode="auto">
            <a:xfrm>
              <a:off x="3556521" y="1468616"/>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7" name="Rounded Rectangle 56"/>
            <p:cNvSpPr/>
            <p:nvPr/>
          </p:nvSpPr>
          <p:spPr bwMode="auto">
            <a:xfrm>
              <a:off x="1861224" y="1928014"/>
              <a:ext cx="880263" cy="48470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8" name="Rounded Rectangle 57"/>
            <p:cNvSpPr/>
            <p:nvPr/>
          </p:nvSpPr>
          <p:spPr bwMode="auto">
            <a:xfrm>
              <a:off x="1880121" y="2401852"/>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noFill/>
          <a:ln/>
        </p:spPr>
        <p:txBody>
          <a:bodyPr/>
          <a:lstStyle/>
          <a:p>
            <a:r>
              <a:rPr lang="en-US"/>
              <a:t>Bus Characteristics</a:t>
            </a:r>
          </a:p>
        </p:txBody>
      </p:sp>
      <p:sp>
        <p:nvSpPr>
          <p:cNvPr id="448515" name="Rectangle 3"/>
          <p:cNvSpPr>
            <a:spLocks noGrp="1" noChangeArrowheads="1"/>
          </p:cNvSpPr>
          <p:nvPr>
            <p:ph idx="1"/>
          </p:nvPr>
        </p:nvSpPr>
        <p:spPr>
          <a:xfrm>
            <a:off x="107950" y="1584325"/>
            <a:ext cx="9036050" cy="4986338"/>
          </a:xfrm>
          <a:noFill/>
          <a:ln/>
        </p:spPr>
        <p:txBody>
          <a:bodyPr/>
          <a:lstStyle/>
          <a:p>
            <a:pPr marL="342900" indent="-342900"/>
            <a:r>
              <a:rPr lang="en-US"/>
              <a:t>Bus is not necessarily physically separate</a:t>
            </a:r>
          </a:p>
          <a:p>
            <a:pPr marL="742950" lvl="1" indent="-285750"/>
            <a:r>
              <a:rPr lang="en-US"/>
              <a:t>Channels are both physical and logical</a:t>
            </a:r>
          </a:p>
          <a:p>
            <a:pPr marL="342900" indent="-342900"/>
            <a:endParaRPr lang="en-US"/>
          </a:p>
          <a:p>
            <a:pPr marL="342900" indent="-342900"/>
            <a:r>
              <a:rPr lang="en-US"/>
              <a:t>Communication is dispersed over multiple channels</a:t>
            </a:r>
          </a:p>
          <a:p>
            <a:pPr marL="342900" indent="-342900"/>
            <a:endParaRPr lang="en-US"/>
          </a:p>
          <a:p>
            <a:pPr marL="342900" indent="-342900"/>
            <a:r>
              <a:rPr lang="en-US"/>
              <a:t>Bus is simpler – no routing or service fail over </a:t>
            </a:r>
          </a:p>
          <a:p>
            <a:pPr marL="342900" indent="-342900"/>
            <a:endParaRPr lang="en-US"/>
          </a:p>
          <a:p>
            <a:pPr marL="342900" indent="-342900"/>
            <a:r>
              <a:rPr lang="en-US"/>
              <a:t>No single point of failure</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noFill/>
          <a:ln/>
        </p:spPr>
        <p:txBody>
          <a:bodyPr/>
          <a:lstStyle/>
          <a:p>
            <a:r>
              <a:rPr lang="en-US"/>
              <a:t>Bus  Technology</a:t>
            </a:r>
          </a:p>
        </p:txBody>
      </p:sp>
      <p:sp>
        <p:nvSpPr>
          <p:cNvPr id="452611" name="Rectangle 3"/>
          <p:cNvSpPr>
            <a:spLocks noGrp="1" noChangeArrowheads="1"/>
          </p:cNvSpPr>
          <p:nvPr>
            <p:ph idx="1"/>
          </p:nvPr>
        </p:nvSpPr>
        <p:spPr>
          <a:xfrm>
            <a:off x="107950" y="1584325"/>
            <a:ext cx="9036050" cy="4476750"/>
          </a:xfrm>
          <a:noFill/>
          <a:ln/>
        </p:spPr>
        <p:txBody>
          <a:bodyPr/>
          <a:lstStyle/>
          <a:p>
            <a:pPr marL="342900" indent="-342900"/>
            <a:r>
              <a:rPr lang="en-US"/>
              <a:t>“New” Enterprise Service Bus (ESB) products</a:t>
            </a:r>
          </a:p>
          <a:p>
            <a:pPr marL="342900" indent="-342900"/>
            <a:endParaRPr lang="en-US"/>
          </a:p>
          <a:p>
            <a:pPr marL="342900" indent="-342900"/>
            <a:r>
              <a:rPr lang="en-US"/>
              <a:t>“Old” JMS implementations</a:t>
            </a:r>
          </a:p>
          <a:p>
            <a:pPr marL="742950" lvl="1" indent="-285750"/>
            <a:r>
              <a:rPr lang="en-US"/>
              <a:t>Tibco Rendezvous</a:t>
            </a:r>
          </a:p>
          <a:p>
            <a:pPr marL="742950" lvl="1" indent="-285750"/>
            <a:r>
              <a:rPr lang="en-US"/>
              <a:t>IBM MQ</a:t>
            </a:r>
          </a:p>
          <a:p>
            <a:pPr marL="342900" indent="-342900"/>
            <a:endParaRPr lang="en-US"/>
          </a:p>
          <a:p>
            <a:pPr marL="342900" indent="-342900"/>
            <a:r>
              <a:rPr lang="en-US"/>
              <a:t>MS Sql 2005 Service Broker</a:t>
            </a:r>
          </a:p>
          <a:p>
            <a:pPr marL="342900" indent="-342900"/>
            <a:r>
              <a:rPr lang="en-US"/>
              <a:t>MSMQ – least powerful of the above</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noFill/>
          <a:ln/>
        </p:spPr>
        <p:txBody>
          <a:bodyPr/>
          <a:lstStyle/>
          <a:p>
            <a:r>
              <a:rPr lang="en-US"/>
              <a:t>Bus  Advantages</a:t>
            </a:r>
          </a:p>
        </p:txBody>
      </p:sp>
      <p:sp>
        <p:nvSpPr>
          <p:cNvPr id="454659" name="Rectangle 3"/>
          <p:cNvSpPr>
            <a:spLocks noGrp="1" noChangeArrowheads="1"/>
          </p:cNvSpPr>
          <p:nvPr>
            <p:ph idx="1"/>
          </p:nvPr>
        </p:nvSpPr>
        <p:spPr>
          <a:xfrm>
            <a:off x="107950" y="1584325"/>
            <a:ext cx="9036050" cy="2867025"/>
          </a:xfrm>
          <a:noFill/>
          <a:ln/>
        </p:spPr>
        <p:txBody>
          <a:bodyPr/>
          <a:lstStyle/>
          <a:p>
            <a:pPr marL="342900" indent="-342900"/>
            <a:r>
              <a:rPr lang="en-US"/>
              <a:t>No single point of failure</a:t>
            </a:r>
          </a:p>
          <a:p>
            <a:pPr marL="342900" indent="-342900"/>
            <a:endParaRPr lang="en-US"/>
          </a:p>
          <a:p>
            <a:pPr marL="342900" indent="-342900"/>
            <a:r>
              <a:rPr lang="en-US"/>
              <a:t>Doesn’t break service autonomy</a:t>
            </a:r>
          </a:p>
          <a:p>
            <a:pPr marL="342900" indent="-342900"/>
            <a:endParaRPr lang="en-US"/>
          </a:p>
          <a:p>
            <a:pPr marL="342900" indent="-342900"/>
            <a:r>
              <a:rPr lang="en-US"/>
              <a:t>The “anti-broker”</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noFill/>
          <a:ln/>
        </p:spPr>
        <p:txBody>
          <a:bodyPr/>
          <a:lstStyle/>
          <a:p>
            <a:r>
              <a:rPr lang="en-US"/>
              <a:t>Bus  Disadvantages</a:t>
            </a:r>
          </a:p>
        </p:txBody>
      </p:sp>
      <p:sp>
        <p:nvSpPr>
          <p:cNvPr id="456707" name="Rectangle 3"/>
          <p:cNvSpPr>
            <a:spLocks noGrp="1" noChangeArrowheads="1"/>
          </p:cNvSpPr>
          <p:nvPr>
            <p:ph idx="1"/>
          </p:nvPr>
        </p:nvSpPr>
        <p:spPr>
          <a:xfrm>
            <a:off x="107950" y="1584325"/>
            <a:ext cx="9036050" cy="2136775"/>
          </a:xfrm>
          <a:noFill/>
          <a:ln/>
        </p:spPr>
        <p:txBody>
          <a:bodyPr/>
          <a:lstStyle/>
          <a:p>
            <a:pPr marL="342900" indent="-342900"/>
            <a:r>
              <a:rPr lang="en-US"/>
              <a:t>More difficult to design distributed solutions than centralist ones</a:t>
            </a:r>
          </a:p>
          <a:p>
            <a:pPr marL="342900" indent="-342900"/>
            <a:endParaRPr lang="en-US"/>
          </a:p>
          <a:p>
            <a:pPr marL="342900" indent="-342900">
              <a:buFont typeface="Wingdings" pitchFamily="2" charset="2"/>
              <a:buNone/>
            </a:pPr>
            <a:endParaRPr lang="en-US"/>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best of both worlds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0" y="817167"/>
            <a:ext cx="9144000" cy="6040833"/>
          </a:xfrm>
          <a:prstGeom prst="rect">
            <a:avLst/>
          </a:prstGeom>
          <a:noFill/>
          <a:ln w="9525">
            <a:noFill/>
            <a:miter lim="800000"/>
            <a:headEnd/>
            <a:tailEnd/>
          </a:ln>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noFill/>
          <a:ln/>
        </p:spPr>
        <p:txBody>
          <a:bodyPr/>
          <a:lstStyle/>
          <a:p>
            <a:r>
              <a:rPr lang="en-US"/>
              <a:t>Summary</a:t>
            </a:r>
          </a:p>
        </p:txBody>
      </p:sp>
      <p:sp>
        <p:nvSpPr>
          <p:cNvPr id="427011" name="Rectangle 3"/>
          <p:cNvSpPr>
            <a:spLocks noGrp="1" noChangeArrowheads="1"/>
          </p:cNvSpPr>
          <p:nvPr>
            <p:ph idx="1"/>
          </p:nvPr>
        </p:nvSpPr>
        <p:spPr>
          <a:xfrm>
            <a:off x="107950" y="1584325"/>
            <a:ext cx="9036050" cy="2574925"/>
          </a:xfrm>
          <a:noFill/>
          <a:ln/>
        </p:spPr>
        <p:txBody>
          <a:bodyPr/>
          <a:lstStyle/>
          <a:p>
            <a:pPr marL="342900" indent="-342900"/>
            <a:r>
              <a:rPr lang="en-US"/>
              <a:t>Feature-rich broker products less suited to distributed systems than robust bus products.</a:t>
            </a:r>
          </a:p>
          <a:p>
            <a:pPr marL="342900" indent="-342900"/>
            <a:endParaRPr lang="en-US"/>
          </a:p>
          <a:p>
            <a:pPr marL="342900" indent="-342900"/>
            <a:r>
              <a:rPr lang="en-US"/>
              <a:t>SOA Architectural Style most likely to be based on the Bus Architectural Style.</a:t>
            </a: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lstStyle/>
          <a:p>
            <a:r>
              <a:rPr lang="en-US" sz="4800" dirty="0" smtClean="0"/>
              <a:t>SOA Building Blocks</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203848"/>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a:xfrm>
            <a:off x="127000" y="127000"/>
            <a:ext cx="9017000" cy="695325"/>
          </a:xfrm>
          <a:noFill/>
          <a:ln/>
        </p:spPr>
        <p:txBody>
          <a:bodyPr>
            <a:normAutofit fontScale="90000"/>
          </a:bodyPr>
          <a:lstStyle/>
          <a:p>
            <a:r>
              <a:rPr lang="en-US" dirty="0" smtClean="0"/>
              <a:t>3 More Fallacies</a:t>
            </a:r>
            <a:endParaRPr lang="en-US" dirty="0"/>
          </a:p>
        </p:txBody>
      </p:sp>
      <p:sp>
        <p:nvSpPr>
          <p:cNvPr id="295941" name="Rectangle 5"/>
          <p:cNvSpPr>
            <a:spLocks noChangeArrowheads="1"/>
          </p:cNvSpPr>
          <p:nvPr/>
        </p:nvSpPr>
        <p:spPr bwMode="auto">
          <a:xfrm>
            <a:off x="0" y="1254125"/>
            <a:ext cx="7874000" cy="4856714"/>
          </a:xfrm>
          <a:prstGeom prst="rect">
            <a:avLst/>
          </a:prstGeom>
          <a:noFill/>
          <a:ln w="9525">
            <a:noFill/>
            <a:miter lim="800000"/>
            <a:headEnd/>
            <a:tailEnd/>
          </a:ln>
          <a:effectLst/>
        </p:spPr>
        <p:txBody>
          <a:bodyPr>
            <a:spAutoFit/>
          </a:bodyPr>
          <a:lstStyle/>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network is reliable</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Latency isn’t a problem</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Bandwidth isn’t a problem</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network is secure</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topology won’t change</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administrator will know what to do</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Transport cost isn’t a problem</a:t>
            </a:r>
          </a:p>
          <a:p>
            <a:pPr marL="1371600" lvl="2" indent="-457200">
              <a:lnSpc>
                <a:spcPct val="90000"/>
              </a:lnSpc>
              <a:spcBef>
                <a:spcPct val="30000"/>
              </a:spcBef>
              <a:buClr>
                <a:schemeClr val="tx1"/>
              </a:buClr>
              <a:buFont typeface="Wingdings" pitchFamily="2" charset="2"/>
              <a:buAutoNum type="arabicPeriod"/>
            </a:pPr>
            <a:r>
              <a:rPr lang="en-US" sz="2400" b="0" dirty="0">
                <a:effectLst>
                  <a:outerShdw blurRad="38100" dist="38100" dir="2700000" algn="tl">
                    <a:srgbClr val="000000"/>
                  </a:outerShdw>
                </a:effectLst>
                <a:latin typeface="Franklin Gothic Book" pitchFamily="34" charset="0"/>
              </a:rPr>
              <a:t>The network is homogeneous</a:t>
            </a:r>
          </a:p>
          <a:p>
            <a:pPr marL="1371600" lvl="2" indent="-457200">
              <a:lnSpc>
                <a:spcPct val="90000"/>
              </a:lnSpc>
              <a:spcBef>
                <a:spcPct val="30000"/>
              </a:spcBef>
              <a:buClr>
                <a:schemeClr val="tx1"/>
              </a:buClr>
              <a:buFont typeface="Wingdings" pitchFamily="2" charset="2"/>
              <a:buAutoNum type="arabicPeriod"/>
            </a:pPr>
            <a:r>
              <a:rPr lang="en-US" sz="2400" b="0" dirty="0">
                <a:solidFill>
                  <a:srgbClr val="FFFF00"/>
                </a:solidFill>
                <a:effectLst>
                  <a:outerShdw blurRad="38100" dist="38100" dir="2700000" algn="tl">
                    <a:srgbClr val="000000"/>
                  </a:outerShdw>
                </a:effectLst>
                <a:latin typeface="Franklin Gothic Book" pitchFamily="34" charset="0"/>
              </a:rPr>
              <a:t>The system is atomic/monolithic</a:t>
            </a:r>
          </a:p>
          <a:p>
            <a:pPr marL="1371600" lvl="2" indent="-457200">
              <a:lnSpc>
                <a:spcPct val="90000"/>
              </a:lnSpc>
              <a:spcBef>
                <a:spcPct val="30000"/>
              </a:spcBef>
              <a:buClr>
                <a:schemeClr val="tx1"/>
              </a:buClr>
              <a:buFont typeface="Wingdings" pitchFamily="2" charset="2"/>
              <a:buAutoNum type="arabicPeriod"/>
            </a:pPr>
            <a:r>
              <a:rPr lang="en-US" sz="2400" b="0" dirty="0">
                <a:solidFill>
                  <a:srgbClr val="FFFF00"/>
                </a:solidFill>
                <a:effectLst>
                  <a:outerShdw blurRad="38100" dist="38100" dir="2700000" algn="tl">
                    <a:srgbClr val="000000"/>
                  </a:outerShdw>
                </a:effectLst>
                <a:latin typeface="Franklin Gothic Book" pitchFamily="34" charset="0"/>
              </a:rPr>
              <a:t>The system is finished</a:t>
            </a:r>
          </a:p>
          <a:p>
            <a:pPr marL="1371600" lvl="2" indent="-457200">
              <a:lnSpc>
                <a:spcPct val="90000"/>
              </a:lnSpc>
              <a:spcBef>
                <a:spcPct val="30000"/>
              </a:spcBef>
              <a:buClr>
                <a:schemeClr val="tx1"/>
              </a:buClr>
              <a:buFont typeface="Wingdings" pitchFamily="2" charset="2"/>
              <a:buAutoNum type="arabicPeriod"/>
            </a:pPr>
            <a:r>
              <a:rPr lang="en-US" sz="2400" b="0" dirty="0">
                <a:solidFill>
                  <a:srgbClr val="FFFF00"/>
                </a:solidFill>
                <a:effectLst>
                  <a:outerShdw blurRad="38100" dist="38100" dir="2700000" algn="tl">
                    <a:srgbClr val="000000"/>
                  </a:outerShdw>
                </a:effectLst>
                <a:latin typeface="Franklin Gothic Book" pitchFamily="34" charset="0"/>
              </a:rPr>
              <a:t>Business logic can and should be centralized</a:t>
            </a:r>
          </a:p>
        </p:txBody>
      </p:sp>
      <p:sp>
        <p:nvSpPr>
          <p:cNvPr id="295940" name="Rectangle 4"/>
          <p:cNvSpPr>
            <a:spLocks noChangeArrowheads="1"/>
          </p:cNvSpPr>
          <p:nvPr/>
        </p:nvSpPr>
        <p:spPr bwMode="auto">
          <a:xfrm>
            <a:off x="6654800" y="2803525"/>
            <a:ext cx="2489200" cy="530225"/>
          </a:xfrm>
          <a:prstGeom prst="rect">
            <a:avLst/>
          </a:prstGeom>
          <a:noFill/>
          <a:ln w="9525">
            <a:noFill/>
            <a:miter lim="800000"/>
            <a:headEnd/>
            <a:tailEnd/>
          </a:ln>
          <a:effectLst/>
        </p:spPr>
        <p:txBody>
          <a:bodyPr>
            <a:spAutoFit/>
          </a:bodyPr>
          <a:lstStyle/>
          <a:p>
            <a:pPr marL="342900" indent="-342900">
              <a:lnSpc>
                <a:spcPct val="90000"/>
              </a:lnSpc>
              <a:spcBef>
                <a:spcPct val="30000"/>
              </a:spcBef>
              <a:buClr>
                <a:schemeClr val="tx2"/>
              </a:buClr>
              <a:buSzPct val="55000"/>
              <a:buFont typeface="Wingdings" pitchFamily="2" charset="2"/>
              <a:buNone/>
            </a:pPr>
            <a:r>
              <a:rPr lang="en-US" b="0">
                <a:effectLst>
                  <a:outerShdw blurRad="38100" dist="38100" dir="2700000" algn="tl">
                    <a:srgbClr val="000000"/>
                  </a:outerShdw>
                </a:effectLst>
                <a:latin typeface="Franklin Gothic Book" pitchFamily="34" charset="0"/>
              </a:rPr>
              <a:t>Neward 06</a:t>
            </a: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8" name="Rectangle 6"/>
          <p:cNvSpPr>
            <a:spLocks noGrp="1" noChangeArrowheads="1"/>
          </p:cNvSpPr>
          <p:nvPr>
            <p:ph type="title"/>
          </p:nvPr>
        </p:nvSpPr>
        <p:spPr>
          <a:noFill/>
          <a:ln/>
        </p:spPr>
        <p:txBody>
          <a:bodyPr/>
          <a:lstStyle/>
          <a:p>
            <a:r>
              <a:rPr lang="en-US"/>
              <a:t>What is a service?</a:t>
            </a:r>
          </a:p>
        </p:txBody>
      </p:sp>
      <p:sp>
        <p:nvSpPr>
          <p:cNvPr id="284679" name="Rectangle 7"/>
          <p:cNvSpPr>
            <a:spLocks noGrp="1" noChangeArrowheads="1"/>
          </p:cNvSpPr>
          <p:nvPr>
            <p:ph idx="1"/>
          </p:nvPr>
        </p:nvSpPr>
        <p:spPr>
          <a:xfrm>
            <a:off x="0" y="1584325"/>
            <a:ext cx="9144000" cy="4035425"/>
          </a:xfrm>
          <a:noFill/>
          <a:ln/>
        </p:spPr>
        <p:txBody>
          <a:bodyPr/>
          <a:lstStyle/>
          <a:p>
            <a:pPr marL="342900" indent="-342900">
              <a:buFont typeface="Wingdings" pitchFamily="2" charset="2"/>
              <a:buNone/>
            </a:pPr>
            <a:r>
              <a:rPr lang="en-US"/>
              <a:t>4 Tenets of Service Orientation:</a:t>
            </a:r>
          </a:p>
          <a:p>
            <a:pPr marL="342900" indent="-342900">
              <a:buFont typeface="Wingdings" pitchFamily="2" charset="2"/>
              <a:buNone/>
            </a:pPr>
            <a:endParaRPr lang="en-US"/>
          </a:p>
          <a:p>
            <a:pPr marL="342900" indent="-342900">
              <a:buFont typeface="Wingdings" pitchFamily="2" charset="2"/>
              <a:buNone/>
            </a:pPr>
            <a:r>
              <a:rPr lang="en-US"/>
              <a:t>1. Services are autonomous.</a:t>
            </a:r>
          </a:p>
          <a:p>
            <a:pPr marL="342900" indent="-342900">
              <a:buFont typeface="Wingdings" pitchFamily="2" charset="2"/>
              <a:buNone/>
            </a:pPr>
            <a:r>
              <a:rPr lang="en-US"/>
              <a:t>2. Services have explicit boundaries</a:t>
            </a:r>
          </a:p>
          <a:p>
            <a:pPr marL="342900" indent="-342900">
              <a:buFont typeface="Wingdings" pitchFamily="2" charset="2"/>
              <a:buNone/>
            </a:pPr>
            <a:r>
              <a:rPr lang="en-US"/>
              <a:t>3. Services share contract &amp; schema, </a:t>
            </a:r>
          </a:p>
          <a:p>
            <a:pPr marL="342900" indent="-342900">
              <a:buFont typeface="Wingdings" pitchFamily="2" charset="2"/>
              <a:buNone/>
            </a:pPr>
            <a:r>
              <a:rPr lang="en-US"/>
              <a:t>	 not class or type</a:t>
            </a:r>
          </a:p>
          <a:p>
            <a:pPr marL="342900" indent="-342900">
              <a:buFont typeface="Wingdings" pitchFamily="2" charset="2"/>
              <a:buNone/>
            </a:pPr>
            <a:r>
              <a:rPr lang="en-US"/>
              <a:t>4. Service interaction is controlled by policy.</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noFill/>
          <a:ln/>
        </p:spPr>
        <p:txBody>
          <a:bodyPr/>
          <a:lstStyle/>
          <a:p>
            <a:r>
              <a:rPr lang="en-US"/>
              <a:t>What is a service?</a:t>
            </a:r>
          </a:p>
        </p:txBody>
      </p:sp>
      <p:sp>
        <p:nvSpPr>
          <p:cNvPr id="459779" name="Rectangle 3"/>
          <p:cNvSpPr>
            <a:spLocks noGrp="1" noChangeArrowheads="1"/>
          </p:cNvSpPr>
          <p:nvPr>
            <p:ph idx="1"/>
          </p:nvPr>
        </p:nvSpPr>
        <p:spPr>
          <a:xfrm>
            <a:off x="0" y="1584325"/>
            <a:ext cx="9144000" cy="3194721"/>
          </a:xfrm>
          <a:noFill/>
          <a:ln/>
        </p:spPr>
        <p:txBody>
          <a:bodyPr/>
          <a:lstStyle/>
          <a:p>
            <a:pPr marL="342900" indent="-342900">
              <a:buFont typeface="Wingdings" pitchFamily="2" charset="2"/>
              <a:buNone/>
            </a:pPr>
            <a:r>
              <a:rPr lang="en-US" dirty="0"/>
              <a:t>   A service is the technical authority for a specific business capability.</a:t>
            </a:r>
          </a:p>
          <a:p>
            <a:pPr marL="342900" indent="-342900">
              <a:buFont typeface="Wingdings" pitchFamily="2" charset="2"/>
              <a:buNone/>
            </a:pPr>
            <a:endParaRPr lang="en-US" dirty="0"/>
          </a:p>
          <a:p>
            <a:pPr marL="342900" indent="-342900">
              <a:buNone/>
            </a:pPr>
            <a:r>
              <a:rPr lang="en-US" dirty="0" smtClean="0"/>
              <a:t>	All </a:t>
            </a:r>
            <a:r>
              <a:rPr lang="en-US" dirty="0"/>
              <a:t>data and business rules reside within the service.</a:t>
            </a:r>
          </a:p>
          <a:p>
            <a:pPr marL="342900" indent="-342900">
              <a:buNone/>
            </a:pPr>
            <a:endParaRPr lang="en-US" dirty="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service is NOT</a:t>
            </a:r>
            <a:endParaRPr lang="en-US" dirty="0"/>
          </a:p>
        </p:txBody>
      </p:sp>
      <p:sp>
        <p:nvSpPr>
          <p:cNvPr id="3" name="Content Placeholder 2"/>
          <p:cNvSpPr>
            <a:spLocks noGrp="1"/>
          </p:cNvSpPr>
          <p:nvPr>
            <p:ph idx="1"/>
          </p:nvPr>
        </p:nvSpPr>
        <p:spPr>
          <a:xfrm>
            <a:off x="107950" y="1584325"/>
            <a:ext cx="8915400" cy="5115246"/>
          </a:xfrm>
        </p:spPr>
        <p:txBody>
          <a:bodyPr/>
          <a:lstStyle/>
          <a:p>
            <a:pPr marL="342900" indent="-342900"/>
            <a:r>
              <a:rPr lang="en-US" dirty="0" smtClean="0"/>
              <a:t>A service that has only functionality is a function,</a:t>
            </a:r>
          </a:p>
          <a:p>
            <a:pPr marL="342900" indent="-342900">
              <a:buNone/>
            </a:pPr>
            <a:r>
              <a:rPr lang="en-US" dirty="0" smtClean="0"/>
              <a:t>	not a service.</a:t>
            </a:r>
          </a:p>
          <a:p>
            <a:pPr marL="738188" lvl="1" indent="-342900"/>
            <a:r>
              <a:rPr lang="en-US" dirty="0" smtClean="0"/>
              <a:t>Like check if order is valid</a:t>
            </a:r>
          </a:p>
          <a:p>
            <a:pPr marL="342900" indent="-342900"/>
            <a:endParaRPr lang="en-US" dirty="0" smtClean="0"/>
          </a:p>
          <a:p>
            <a:pPr marL="342900" indent="-342900"/>
            <a:r>
              <a:rPr lang="en-US" dirty="0" smtClean="0"/>
              <a:t>A service that has only data is a database, </a:t>
            </a:r>
          </a:p>
          <a:p>
            <a:pPr marL="342900" indent="-342900">
              <a:buNone/>
            </a:pPr>
            <a:r>
              <a:rPr lang="en-US" dirty="0" smtClean="0"/>
              <a:t>	not a service.</a:t>
            </a:r>
          </a:p>
          <a:p>
            <a:pPr marL="738188" lvl="1" indent="-342900">
              <a:buClr>
                <a:srgbClr val="FFD34F"/>
              </a:buClr>
            </a:pPr>
            <a:r>
              <a:rPr lang="en-US" dirty="0" smtClean="0">
                <a:solidFill>
                  <a:srgbClr val="FFFFFF"/>
                </a:solidFill>
              </a:rPr>
              <a:t>Like [create, read, update, delete] entity</a:t>
            </a:r>
          </a:p>
          <a:p>
            <a:pPr marL="342900" indent="-342900">
              <a:buNone/>
            </a:pPr>
            <a:endParaRPr lang="en-US" dirty="0" smtClean="0"/>
          </a:p>
          <a:p>
            <a:endParaRPr lang="en-US" dirty="0"/>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Examples</a:t>
            </a:r>
            <a:endParaRPr lang="en-US" dirty="0"/>
          </a:p>
        </p:txBody>
      </p:sp>
      <p:cxnSp>
        <p:nvCxnSpPr>
          <p:cNvPr id="4" name="Straight Arrow Connector 3"/>
          <p:cNvCxnSpPr/>
          <p:nvPr/>
        </p:nvCxnSpPr>
        <p:spPr>
          <a:xfrm rot="5400000">
            <a:off x="1409700" y="2933700"/>
            <a:ext cx="2438400" cy="14478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 name="Rectangle 3"/>
          <p:cNvSpPr txBox="1">
            <a:spLocks noChangeArrowheads="1"/>
          </p:cNvSpPr>
          <p:nvPr/>
        </p:nvSpPr>
        <p:spPr>
          <a:xfrm>
            <a:off x="-1" y="2880364"/>
            <a:ext cx="3275215" cy="9906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Subscribe to </a:t>
            </a:r>
            <a:r>
              <a:rPr lang="en-US" sz="2000" dirty="0" smtClean="0">
                <a:latin typeface="+mn-lt"/>
              </a:rPr>
              <a:t>Customer Status Updated</a:t>
            </a:r>
            <a:endParaRPr kumimoji="0" lang="en-US" sz="2000" b="0" i="0" u="none" strike="noStrike" kern="1200" cap="none" spc="0" normalizeH="0" baseline="0" noProof="0" dirty="0" smtClean="0">
              <a:ln>
                <a:noFill/>
              </a:ln>
              <a:effectLst/>
              <a:uLnTx/>
              <a:uFillTx/>
              <a:latin typeface="+mn-lt"/>
              <a:ea typeface="+mn-ea"/>
              <a:cs typeface="+mn-cs"/>
            </a:endParaRPr>
          </a:p>
        </p:txBody>
      </p:sp>
      <p:cxnSp>
        <p:nvCxnSpPr>
          <p:cNvPr id="6" name="Straight Arrow Connector 5"/>
          <p:cNvCxnSpPr/>
          <p:nvPr/>
        </p:nvCxnSpPr>
        <p:spPr>
          <a:xfrm rot="5400000" flipH="1" flipV="1">
            <a:off x="1371600" y="3124200"/>
            <a:ext cx="2667000" cy="160020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3"/>
          <p:cNvSpPr txBox="1">
            <a:spLocks noChangeArrowheads="1"/>
          </p:cNvSpPr>
          <p:nvPr/>
        </p:nvSpPr>
        <p:spPr>
          <a:xfrm>
            <a:off x="2425925" y="4648200"/>
            <a:ext cx="3409604" cy="9906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Publish</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000" dirty="0" smtClean="0">
                <a:solidFill>
                  <a:srgbClr val="FFFF00"/>
                </a:solidFill>
                <a:latin typeface="+mn-lt"/>
              </a:rPr>
              <a:t>Customer Status Updated</a:t>
            </a:r>
            <a:endParaRPr kumimoji="0" lang="en-US" sz="2000" b="0" i="0" u="none" strike="noStrike" kern="1200" cap="none" spc="0" normalizeH="0" baseline="0" noProof="0" dirty="0" smtClean="0">
              <a:ln>
                <a:noFill/>
              </a:ln>
              <a:solidFill>
                <a:srgbClr val="FFFF00"/>
              </a:solidFill>
              <a:effectLst/>
              <a:uLnTx/>
              <a:uFillTx/>
              <a:latin typeface="+mn-lt"/>
              <a:ea typeface="+mn-ea"/>
              <a:cs typeface="+mn-cs"/>
            </a:endParaRPr>
          </a:p>
        </p:txBody>
      </p:sp>
      <p:sp>
        <p:nvSpPr>
          <p:cNvPr id="8" name="Freeform 13"/>
          <p:cNvSpPr>
            <a:spLocks/>
          </p:cNvSpPr>
          <p:nvPr/>
        </p:nvSpPr>
        <p:spPr bwMode="auto">
          <a:xfrm flipH="1">
            <a:off x="2362200" y="1752600"/>
            <a:ext cx="508000" cy="304799"/>
          </a:xfrm>
          <a:custGeom>
            <a:avLst/>
            <a:gdLst>
              <a:gd name="T0" fmla="*/ 15875 w 320"/>
              <a:gd name="T1" fmla="*/ 0 h 333"/>
              <a:gd name="T2" fmla="*/ 508000 w 320"/>
              <a:gd name="T3" fmla="*/ 6350 h 333"/>
              <a:gd name="T4" fmla="*/ 508000 w 320"/>
              <a:gd name="T5" fmla="*/ 528637 h 333"/>
              <a:gd name="T6" fmla="*/ 0 w 320"/>
              <a:gd name="T7" fmla="*/ 528637 h 333"/>
              <a:gd name="T8" fmla="*/ 0 60000 65536"/>
              <a:gd name="T9" fmla="*/ 0 60000 65536"/>
              <a:gd name="T10" fmla="*/ 0 60000 65536"/>
              <a:gd name="T11" fmla="*/ 0 60000 65536"/>
              <a:gd name="T12" fmla="*/ 0 w 320"/>
              <a:gd name="T13" fmla="*/ 0 h 333"/>
              <a:gd name="T14" fmla="*/ 320 w 320"/>
              <a:gd name="T15" fmla="*/ 333 h 333"/>
            </a:gdLst>
            <a:ahLst/>
            <a:cxnLst>
              <a:cxn ang="T8">
                <a:pos x="T0" y="T1"/>
              </a:cxn>
              <a:cxn ang="T9">
                <a:pos x="T2" y="T3"/>
              </a:cxn>
              <a:cxn ang="T10">
                <a:pos x="T4" y="T5"/>
              </a:cxn>
              <a:cxn ang="T11">
                <a:pos x="T6" y="T7"/>
              </a:cxn>
            </a:cxnLst>
            <a:rect l="T12" t="T13" r="T14" b="T15"/>
            <a:pathLst>
              <a:path w="320" h="333">
                <a:moveTo>
                  <a:pt x="10" y="0"/>
                </a:moveTo>
                <a:lnTo>
                  <a:pt x="320" y="4"/>
                </a:lnTo>
                <a:lnTo>
                  <a:pt x="320" y="333"/>
                </a:lnTo>
                <a:lnTo>
                  <a:pt x="0" y="333"/>
                </a:lnTo>
              </a:path>
            </a:pathLst>
          </a:custGeom>
          <a:noFill/>
          <a:ln w="57150">
            <a:solidFill>
              <a:srgbClr val="FFFF00"/>
            </a:solidFill>
            <a:round/>
            <a:headEnd/>
            <a:tailEnd type="stealth" w="lg" len="lg"/>
          </a:ln>
        </p:spPr>
        <p:txBody>
          <a:bodyPr wrap="none" anchor="ctr"/>
          <a:lstStyle/>
          <a:p>
            <a:pPr algn="l"/>
            <a:endParaRPr lang="en-GB"/>
          </a:p>
        </p:txBody>
      </p:sp>
      <p:sp>
        <p:nvSpPr>
          <p:cNvPr id="9" name="Rectangle 3"/>
          <p:cNvSpPr txBox="1">
            <a:spLocks noChangeArrowheads="1"/>
          </p:cNvSpPr>
          <p:nvPr/>
        </p:nvSpPr>
        <p:spPr>
          <a:xfrm>
            <a:off x="177800" y="1676400"/>
            <a:ext cx="2336800" cy="457200"/>
          </a:xfrm>
          <a:prstGeom prst="rect">
            <a:avLst/>
          </a:prstGeom>
        </p:spPr>
        <p:txBody>
          <a:bodyPr/>
          <a:lstStyle/>
          <a:p>
            <a:pPr marR="0" lvl="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Save status locally</a:t>
            </a:r>
          </a:p>
        </p:txBody>
      </p:sp>
      <p:cxnSp>
        <p:nvCxnSpPr>
          <p:cNvPr id="10" name="Straight Arrow Connector 9"/>
          <p:cNvCxnSpPr/>
          <p:nvPr/>
        </p:nvCxnSpPr>
        <p:spPr>
          <a:xfrm rot="16200000" flipH="1">
            <a:off x="4660900" y="2260600"/>
            <a:ext cx="2514600" cy="25146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Rectangle 3"/>
          <p:cNvSpPr txBox="1">
            <a:spLocks noChangeArrowheads="1"/>
          </p:cNvSpPr>
          <p:nvPr/>
        </p:nvSpPr>
        <p:spPr>
          <a:xfrm>
            <a:off x="5497280" y="2675708"/>
            <a:ext cx="3124200" cy="9906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Subscribe to </a:t>
            </a:r>
            <a:r>
              <a:rPr lang="en-US" sz="2000" dirty="0" smtClean="0">
                <a:latin typeface="+mn-lt"/>
              </a:rPr>
              <a:t>Product Pricing Updated</a:t>
            </a:r>
            <a:endParaRPr kumimoji="0" lang="en-US" sz="2000" b="0" i="0" u="none" strike="noStrike" kern="1200" cap="none" spc="0" normalizeH="0" baseline="0" noProof="0" dirty="0" smtClean="0">
              <a:ln>
                <a:noFill/>
              </a:ln>
              <a:effectLst/>
              <a:uLnTx/>
              <a:uFillTx/>
              <a:latin typeface="+mn-lt"/>
              <a:ea typeface="+mn-ea"/>
              <a:cs typeface="+mn-cs"/>
            </a:endParaRPr>
          </a:p>
        </p:txBody>
      </p:sp>
      <p:cxnSp>
        <p:nvCxnSpPr>
          <p:cNvPr id="12" name="Straight Arrow Connector 11"/>
          <p:cNvCxnSpPr/>
          <p:nvPr/>
        </p:nvCxnSpPr>
        <p:spPr>
          <a:xfrm rot="16200000" flipV="1">
            <a:off x="4686300" y="2667000"/>
            <a:ext cx="2463800" cy="236220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3"/>
          <p:cNvSpPr txBox="1">
            <a:spLocks noChangeArrowheads="1"/>
          </p:cNvSpPr>
          <p:nvPr/>
        </p:nvSpPr>
        <p:spPr>
          <a:xfrm>
            <a:off x="3010600" y="3814150"/>
            <a:ext cx="3124200" cy="9906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Publish</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000" dirty="0" smtClean="0">
                <a:solidFill>
                  <a:srgbClr val="FFFF00"/>
                </a:solidFill>
                <a:latin typeface="+mn-lt"/>
              </a:rPr>
              <a:t>Product Pricing Updated</a:t>
            </a:r>
            <a:endParaRPr kumimoji="0" lang="en-US" sz="2000" b="0" i="0" u="none" strike="noStrike" kern="1200" cap="none" spc="0" normalizeH="0" baseline="0" noProof="0" dirty="0" smtClean="0">
              <a:ln>
                <a:noFill/>
              </a:ln>
              <a:solidFill>
                <a:srgbClr val="FFFF00"/>
              </a:solidFill>
              <a:effectLst/>
              <a:uLnTx/>
              <a:uFillTx/>
              <a:latin typeface="+mn-lt"/>
              <a:ea typeface="+mn-ea"/>
              <a:cs typeface="+mn-cs"/>
            </a:endParaRPr>
          </a:p>
        </p:txBody>
      </p:sp>
      <p:sp>
        <p:nvSpPr>
          <p:cNvPr id="14" name="Freeform 13"/>
          <p:cNvSpPr>
            <a:spLocks/>
          </p:cNvSpPr>
          <p:nvPr/>
        </p:nvSpPr>
        <p:spPr bwMode="auto">
          <a:xfrm>
            <a:off x="4800600" y="1752600"/>
            <a:ext cx="508000" cy="304799"/>
          </a:xfrm>
          <a:custGeom>
            <a:avLst/>
            <a:gdLst>
              <a:gd name="T0" fmla="*/ 15875 w 320"/>
              <a:gd name="T1" fmla="*/ 0 h 333"/>
              <a:gd name="T2" fmla="*/ 508000 w 320"/>
              <a:gd name="T3" fmla="*/ 6350 h 333"/>
              <a:gd name="T4" fmla="*/ 508000 w 320"/>
              <a:gd name="T5" fmla="*/ 528637 h 333"/>
              <a:gd name="T6" fmla="*/ 0 w 320"/>
              <a:gd name="T7" fmla="*/ 528637 h 333"/>
              <a:gd name="T8" fmla="*/ 0 60000 65536"/>
              <a:gd name="T9" fmla="*/ 0 60000 65536"/>
              <a:gd name="T10" fmla="*/ 0 60000 65536"/>
              <a:gd name="T11" fmla="*/ 0 60000 65536"/>
              <a:gd name="T12" fmla="*/ 0 w 320"/>
              <a:gd name="T13" fmla="*/ 0 h 333"/>
              <a:gd name="T14" fmla="*/ 320 w 320"/>
              <a:gd name="T15" fmla="*/ 333 h 333"/>
            </a:gdLst>
            <a:ahLst/>
            <a:cxnLst>
              <a:cxn ang="T8">
                <a:pos x="T0" y="T1"/>
              </a:cxn>
              <a:cxn ang="T9">
                <a:pos x="T2" y="T3"/>
              </a:cxn>
              <a:cxn ang="T10">
                <a:pos x="T4" y="T5"/>
              </a:cxn>
              <a:cxn ang="T11">
                <a:pos x="T6" y="T7"/>
              </a:cxn>
            </a:cxnLst>
            <a:rect l="T12" t="T13" r="T14" b="T15"/>
            <a:pathLst>
              <a:path w="320" h="333">
                <a:moveTo>
                  <a:pt x="10" y="0"/>
                </a:moveTo>
                <a:lnTo>
                  <a:pt x="320" y="4"/>
                </a:lnTo>
                <a:lnTo>
                  <a:pt x="320" y="333"/>
                </a:lnTo>
                <a:lnTo>
                  <a:pt x="0" y="333"/>
                </a:lnTo>
              </a:path>
            </a:pathLst>
          </a:custGeom>
          <a:noFill/>
          <a:ln w="57150">
            <a:solidFill>
              <a:srgbClr val="FFFF00"/>
            </a:solidFill>
            <a:round/>
            <a:headEnd/>
            <a:tailEnd type="stealth" w="lg" len="lg"/>
          </a:ln>
        </p:spPr>
        <p:txBody>
          <a:bodyPr wrap="none" anchor="ctr"/>
          <a:lstStyle/>
          <a:p>
            <a:pPr algn="l"/>
            <a:endParaRPr lang="en-GB"/>
          </a:p>
        </p:txBody>
      </p:sp>
      <p:sp>
        <p:nvSpPr>
          <p:cNvPr id="15" name="Rectangle 3"/>
          <p:cNvSpPr txBox="1">
            <a:spLocks noChangeArrowheads="1"/>
          </p:cNvSpPr>
          <p:nvPr/>
        </p:nvSpPr>
        <p:spPr>
          <a:xfrm>
            <a:off x="5410199" y="1676400"/>
            <a:ext cx="2919153" cy="457200"/>
          </a:xfrm>
          <a:prstGeom prst="rect">
            <a:avLst/>
          </a:prstGeom>
        </p:spPr>
        <p:txBody>
          <a:bodyPr/>
          <a:lstStyle/>
          <a:p>
            <a:pPr marR="0" lvl="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Save pricing locally</a:t>
            </a:r>
          </a:p>
        </p:txBody>
      </p:sp>
      <p:pic>
        <p:nvPicPr>
          <p:cNvPr id="16" name="Picture 4"/>
          <p:cNvPicPr>
            <a:picLocks noChangeAspect="1" noChangeArrowheads="1"/>
          </p:cNvPicPr>
          <p:nvPr/>
        </p:nvPicPr>
        <p:blipFill>
          <a:blip r:embed="rId2" cstate="print"/>
          <a:srcRect/>
          <a:stretch>
            <a:fillRect/>
          </a:stretch>
        </p:blipFill>
        <p:spPr bwMode="auto">
          <a:xfrm flipH="1">
            <a:off x="7543800" y="228600"/>
            <a:ext cx="1371600" cy="1371600"/>
          </a:xfrm>
          <a:prstGeom prst="rect">
            <a:avLst/>
          </a:prstGeom>
          <a:noFill/>
          <a:ln w="9525">
            <a:noFill/>
            <a:miter lim="800000"/>
            <a:headEnd/>
            <a:tailEnd/>
          </a:ln>
          <a:effectLst/>
        </p:spPr>
      </p:pic>
      <p:cxnSp>
        <p:nvCxnSpPr>
          <p:cNvPr id="17" name="Straight Arrow Connector 16"/>
          <p:cNvCxnSpPr/>
          <p:nvPr/>
        </p:nvCxnSpPr>
        <p:spPr>
          <a:xfrm rot="10800000" flipV="1">
            <a:off x="4724400" y="1143000"/>
            <a:ext cx="2667000" cy="2286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3"/>
          <p:cNvSpPr txBox="1">
            <a:spLocks noChangeArrowheads="1"/>
          </p:cNvSpPr>
          <p:nvPr/>
        </p:nvSpPr>
        <p:spPr>
          <a:xfrm>
            <a:off x="5714999" y="762000"/>
            <a:ext cx="1749829" cy="401782"/>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Place Order</a:t>
            </a:r>
          </a:p>
        </p:txBody>
      </p:sp>
      <p:cxnSp>
        <p:nvCxnSpPr>
          <p:cNvPr id="21" name="Straight Arrow Connector 20"/>
          <p:cNvCxnSpPr/>
          <p:nvPr/>
        </p:nvCxnSpPr>
        <p:spPr>
          <a:xfrm rot="16200000" flipH="1">
            <a:off x="4432300" y="2794000"/>
            <a:ext cx="2578100" cy="242570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1778000" y="3200400"/>
            <a:ext cx="2438400" cy="147320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3"/>
          <p:cNvSpPr txBox="1">
            <a:spLocks noChangeArrowheads="1"/>
          </p:cNvSpPr>
          <p:nvPr/>
        </p:nvSpPr>
        <p:spPr>
          <a:xfrm>
            <a:off x="3200400" y="5638800"/>
            <a:ext cx="3124200" cy="5334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Publish </a:t>
            </a:r>
            <a:r>
              <a:rPr lang="en-US" sz="2000" dirty="0" smtClean="0">
                <a:solidFill>
                  <a:srgbClr val="FFFF00"/>
                </a:solidFill>
                <a:latin typeface="+mn-lt"/>
              </a:rPr>
              <a:t>Order Accepted</a:t>
            </a:r>
            <a:endParaRPr kumimoji="0" lang="en-US" sz="2000" b="0" i="0" u="none" strike="noStrike" kern="1200" cap="none" spc="0" normalizeH="0" baseline="0" noProof="0" dirty="0" smtClean="0">
              <a:ln>
                <a:noFill/>
              </a:ln>
              <a:solidFill>
                <a:srgbClr val="FFFF00"/>
              </a:solidFill>
              <a:effectLst/>
              <a:uLnTx/>
              <a:uFillTx/>
              <a:latin typeface="+mn-lt"/>
              <a:ea typeface="+mn-ea"/>
              <a:cs typeface="+mn-cs"/>
            </a:endParaRPr>
          </a:p>
        </p:txBody>
      </p:sp>
      <p:cxnSp>
        <p:nvCxnSpPr>
          <p:cNvPr id="24" name="Straight Arrow Connector 23"/>
          <p:cNvCxnSpPr/>
          <p:nvPr/>
        </p:nvCxnSpPr>
        <p:spPr>
          <a:xfrm rot="5400000" flipH="1" flipV="1">
            <a:off x="1482448" y="4398828"/>
            <a:ext cx="838201" cy="120517"/>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V="1">
            <a:off x="1033559" y="4336464"/>
            <a:ext cx="824347" cy="33114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7337379" y="4351722"/>
            <a:ext cx="838201" cy="120517"/>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6200000" flipV="1">
            <a:off x="6888490" y="4289358"/>
            <a:ext cx="824347" cy="33114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4114338" y="2965564"/>
            <a:ext cx="964277" cy="498763"/>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3299691" y="3134821"/>
            <a:ext cx="947651" cy="18288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bwMode="auto">
          <a:xfrm>
            <a:off x="2959100" y="1295400"/>
            <a:ext cx="1790700" cy="1295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Sales</a:t>
            </a:r>
            <a:endPar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sp>
        <p:nvSpPr>
          <p:cNvPr id="19" name="Curved Left Arrow 18"/>
          <p:cNvSpPr/>
          <p:nvPr/>
        </p:nvSpPr>
        <p:spPr>
          <a:xfrm>
            <a:off x="3956006" y="2014280"/>
            <a:ext cx="357190" cy="487620"/>
          </a:xfrm>
          <a:prstGeom prst="curvedLeftArrow">
            <a:avLst/>
          </a:prstGeom>
          <a:solidFill>
            <a:schemeClr val="accent1"/>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GB">
              <a:solidFill>
                <a:schemeClr val="tx1"/>
              </a:solidFill>
            </a:endParaRPr>
          </a:p>
        </p:txBody>
      </p:sp>
      <p:sp>
        <p:nvSpPr>
          <p:cNvPr id="20" name="Curved Right Arrow 19"/>
          <p:cNvSpPr/>
          <p:nvPr/>
        </p:nvSpPr>
        <p:spPr>
          <a:xfrm flipV="1">
            <a:off x="3416300" y="1942842"/>
            <a:ext cx="428628" cy="531864"/>
          </a:xfrm>
          <a:prstGeom prst="curvedRightArrow">
            <a:avLst/>
          </a:prstGeom>
          <a:solidFill>
            <a:schemeClr val="accent1"/>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endParaRPr lang="en-GB">
              <a:solidFill>
                <a:schemeClr val="tx1"/>
              </a:solidFill>
            </a:endParaRPr>
          </a:p>
        </p:txBody>
      </p:sp>
      <p:sp>
        <p:nvSpPr>
          <p:cNvPr id="31" name="Rounded Rectangle 30"/>
          <p:cNvSpPr/>
          <p:nvPr/>
        </p:nvSpPr>
        <p:spPr bwMode="auto">
          <a:xfrm>
            <a:off x="7061200" y="4914900"/>
            <a:ext cx="1854200" cy="1295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Marketing</a:t>
            </a:r>
          </a:p>
        </p:txBody>
      </p:sp>
      <p:sp>
        <p:nvSpPr>
          <p:cNvPr id="32" name="Rounded Rectangle 31"/>
          <p:cNvSpPr/>
          <p:nvPr/>
        </p:nvSpPr>
        <p:spPr bwMode="auto">
          <a:xfrm>
            <a:off x="190500" y="4965700"/>
            <a:ext cx="1854200" cy="1295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Customer Care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1000"/>
                                        <p:tgtEl>
                                          <p:spTgt spid="7"/>
                                        </p:tgtEl>
                                      </p:cBhvr>
                                    </p:animEffect>
                                    <p:set>
                                      <p:cBhvr>
                                        <p:cTn id="39" dur="1" fill="hold">
                                          <p:stCondLst>
                                            <p:cond delay="999"/>
                                          </p:stCondLst>
                                        </p:cTn>
                                        <p:tgtEl>
                                          <p:spTgt spid="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1000"/>
                                        <p:tgtEl>
                                          <p:spTgt spid="6"/>
                                        </p:tgtEl>
                                      </p:cBhvr>
                                    </p:animEffect>
                                    <p:set>
                                      <p:cBhvr>
                                        <p:cTn id="42" dur="1" fill="hold">
                                          <p:stCondLst>
                                            <p:cond delay="999"/>
                                          </p:stCondLst>
                                        </p:cTn>
                                        <p:tgtEl>
                                          <p:spTgt spid="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000"/>
                                        <p:tgtEl>
                                          <p:spTgt spid="4"/>
                                        </p:tgtEl>
                                      </p:cBhvr>
                                    </p:animEffect>
                                    <p:set>
                                      <p:cBhvr>
                                        <p:cTn id="45" dur="1" fill="hold">
                                          <p:stCondLst>
                                            <p:cond delay="999"/>
                                          </p:stCondLst>
                                        </p:cTn>
                                        <p:tgtEl>
                                          <p:spTgt spid="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1000"/>
                                        <p:tgtEl>
                                          <p:spTgt spid="5"/>
                                        </p:tgtEl>
                                      </p:cBhvr>
                                    </p:animEffect>
                                    <p:set>
                                      <p:cBhvr>
                                        <p:cTn id="48" dur="1" fill="hold">
                                          <p:stCondLst>
                                            <p:cond delay="9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1000"/>
                                        <p:tgtEl>
                                          <p:spTgt spid="9"/>
                                        </p:tgtEl>
                                      </p:cBhvr>
                                    </p:animEffect>
                                    <p:set>
                                      <p:cBhvr>
                                        <p:cTn id="51" dur="1" fill="hold">
                                          <p:stCondLst>
                                            <p:cond delay="999"/>
                                          </p:stCondLst>
                                        </p:cTn>
                                        <p:tgtEl>
                                          <p:spTgt spid="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1000"/>
                                        <p:tgtEl>
                                          <p:spTgt spid="8"/>
                                        </p:tgtEl>
                                      </p:cBhvr>
                                    </p:animEffect>
                                    <p:set>
                                      <p:cBhvr>
                                        <p:cTn id="54" dur="1" fill="hold">
                                          <p:stCondLst>
                                            <p:cond delay="999"/>
                                          </p:stCondLst>
                                        </p:cTn>
                                        <p:tgtEl>
                                          <p:spTgt spid="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1000"/>
                                        <p:tgtEl>
                                          <p:spTgt spid="24"/>
                                        </p:tgtEl>
                                      </p:cBhvr>
                                    </p:animEffect>
                                    <p:set>
                                      <p:cBhvr>
                                        <p:cTn id="57" dur="1" fill="hold">
                                          <p:stCondLst>
                                            <p:cond delay="999"/>
                                          </p:stCondLst>
                                        </p:cTn>
                                        <p:tgtEl>
                                          <p:spTgt spid="2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1000"/>
                                        <p:tgtEl>
                                          <p:spTgt spid="25"/>
                                        </p:tgtEl>
                                      </p:cBhvr>
                                    </p:animEffect>
                                    <p:set>
                                      <p:cBhvr>
                                        <p:cTn id="60" dur="1" fill="hold">
                                          <p:stCondLst>
                                            <p:cond delay="999"/>
                                          </p:stCondLst>
                                        </p:cTn>
                                        <p:tgtEl>
                                          <p:spTgt spid="2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up)">
                                      <p:cBhvr>
                                        <p:cTn id="65" dur="500"/>
                                        <p:tgtEl>
                                          <p:spTgt spid="10"/>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10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down)">
                                      <p:cBhvr>
                                        <p:cTn id="74" dur="500"/>
                                        <p:tgtEl>
                                          <p:spTgt spid="12"/>
                                        </p:tgtEl>
                                      </p:cBhvr>
                                    </p:animEffect>
                                  </p:childTnLst>
                                </p:cTn>
                              </p:par>
                              <p:par>
                                <p:cTn id="75" presetID="22" presetClass="entr" presetSubtype="4"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down)">
                                      <p:cBhvr>
                                        <p:cTn id="77" dur="500"/>
                                        <p:tgtEl>
                                          <p:spTgt spid="27"/>
                                        </p:tgtEl>
                                      </p:cBhvr>
                                    </p:animEffect>
                                  </p:childTnLst>
                                </p:cTn>
                              </p:par>
                              <p:par>
                                <p:cTn id="78" presetID="22" presetClass="entr" presetSubtype="4"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10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1000"/>
                                        <p:tgtEl>
                                          <p:spTgt spid="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1000"/>
                                        <p:tgtEl>
                                          <p:spTgt spid="1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1000"/>
                                        <p:tgtEl>
                                          <p:spTgt spid="13"/>
                                        </p:tgtEl>
                                      </p:cBhvr>
                                    </p:animEffect>
                                    <p:set>
                                      <p:cBhvr>
                                        <p:cTn id="97" dur="1" fill="hold">
                                          <p:stCondLst>
                                            <p:cond delay="999"/>
                                          </p:stCondLst>
                                        </p:cTn>
                                        <p:tgtEl>
                                          <p:spTgt spid="13"/>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2"/>
                                        </p:tgtEl>
                                      </p:cBhvr>
                                    </p:animEffect>
                                    <p:set>
                                      <p:cBhvr>
                                        <p:cTn id="100" dur="1" fill="hold">
                                          <p:stCondLst>
                                            <p:cond delay="999"/>
                                          </p:stCondLst>
                                        </p:cTn>
                                        <p:tgtEl>
                                          <p:spTgt spid="1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1000"/>
                                        <p:tgtEl>
                                          <p:spTgt spid="10"/>
                                        </p:tgtEl>
                                      </p:cBhvr>
                                    </p:animEffect>
                                    <p:set>
                                      <p:cBhvr>
                                        <p:cTn id="103" dur="1" fill="hold">
                                          <p:stCondLst>
                                            <p:cond delay="999"/>
                                          </p:stCondLst>
                                        </p:cTn>
                                        <p:tgtEl>
                                          <p:spTgt spid="1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1000"/>
                                        <p:tgtEl>
                                          <p:spTgt spid="11"/>
                                        </p:tgtEl>
                                      </p:cBhvr>
                                    </p:animEffect>
                                    <p:set>
                                      <p:cBhvr>
                                        <p:cTn id="106" dur="1" fill="hold">
                                          <p:stCondLst>
                                            <p:cond delay="999"/>
                                          </p:stCondLst>
                                        </p:cTn>
                                        <p:tgtEl>
                                          <p:spTgt spid="11"/>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1000"/>
                                        <p:tgtEl>
                                          <p:spTgt spid="15"/>
                                        </p:tgtEl>
                                      </p:cBhvr>
                                    </p:animEffect>
                                    <p:set>
                                      <p:cBhvr>
                                        <p:cTn id="109" dur="1" fill="hold">
                                          <p:stCondLst>
                                            <p:cond delay="999"/>
                                          </p:stCondLst>
                                        </p:cTn>
                                        <p:tgtEl>
                                          <p:spTgt spid="15"/>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1000"/>
                                        <p:tgtEl>
                                          <p:spTgt spid="26"/>
                                        </p:tgtEl>
                                      </p:cBhvr>
                                    </p:animEffect>
                                    <p:set>
                                      <p:cBhvr>
                                        <p:cTn id="112" dur="1" fill="hold">
                                          <p:stCondLst>
                                            <p:cond delay="999"/>
                                          </p:stCondLst>
                                        </p:cTn>
                                        <p:tgtEl>
                                          <p:spTgt spid="26"/>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1000"/>
                                        <p:tgtEl>
                                          <p:spTgt spid="27"/>
                                        </p:tgtEl>
                                      </p:cBhvr>
                                    </p:animEffect>
                                    <p:set>
                                      <p:cBhvr>
                                        <p:cTn id="115" dur="1" fill="hold">
                                          <p:stCondLst>
                                            <p:cond delay="999"/>
                                          </p:stCondLst>
                                        </p:cTn>
                                        <p:tgtEl>
                                          <p:spTgt spid="27"/>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1000"/>
                                        <p:tgtEl>
                                          <p:spTgt spid="14"/>
                                        </p:tgtEl>
                                      </p:cBhvr>
                                    </p:animEffect>
                                    <p:set>
                                      <p:cBhvr>
                                        <p:cTn id="118" dur="1" fill="hold">
                                          <p:stCondLst>
                                            <p:cond delay="999"/>
                                          </p:stCondLst>
                                        </p:cTn>
                                        <p:tgtEl>
                                          <p:spTgt spid="1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1000"/>
                                        <p:tgtEl>
                                          <p:spTgt spid="16"/>
                                        </p:tgtEl>
                                      </p:cBhvr>
                                    </p:animEffect>
                                  </p:childTnLst>
                                </p:cTn>
                              </p:par>
                            </p:childTnLst>
                          </p:cTn>
                        </p:par>
                        <p:par>
                          <p:cTn id="124" fill="hold">
                            <p:stCondLst>
                              <p:cond delay="1000"/>
                            </p:stCondLst>
                            <p:childTnLst>
                              <p:par>
                                <p:cTn id="125" presetID="22" presetClass="entr" presetSubtype="2" fill="hold" nodeType="after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wipe(right)">
                                      <p:cBhvr>
                                        <p:cTn id="127" dur="500"/>
                                        <p:tgtEl>
                                          <p:spTgt spid="17"/>
                                        </p:tgtEl>
                                      </p:cBhvr>
                                    </p:animEffect>
                                  </p:childTnLst>
                                </p:cTn>
                              </p:par>
                            </p:childTnLst>
                          </p:cTn>
                        </p:par>
                        <p:par>
                          <p:cTn id="128" fill="hold">
                            <p:stCondLst>
                              <p:cond delay="1500"/>
                            </p:stCondLst>
                            <p:childTnLst>
                              <p:par>
                                <p:cTn id="129" presetID="10" presetClass="entr" presetSubtype="0" fill="hold" grpId="0" nodeType="afterEffect">
                                  <p:stCondLst>
                                    <p:cond delay="0"/>
                                  </p:stCondLst>
                                  <p:childTnLst>
                                    <p:set>
                                      <p:cBhvr>
                                        <p:cTn id="130" dur="1" fill="hold">
                                          <p:stCondLst>
                                            <p:cond delay="0"/>
                                          </p:stCondLst>
                                        </p:cTn>
                                        <p:tgtEl>
                                          <p:spTgt spid="18"/>
                                        </p:tgtEl>
                                        <p:attrNameLst>
                                          <p:attrName>style.visibility</p:attrName>
                                        </p:attrNameLst>
                                      </p:cBhvr>
                                      <p:to>
                                        <p:strVal val="visible"/>
                                      </p:to>
                                    </p:set>
                                    <p:animEffect transition="in" filter="fade">
                                      <p:cBhvr>
                                        <p:cTn id="131" dur="1000"/>
                                        <p:tgtEl>
                                          <p:spTgt spid="18"/>
                                        </p:tgtEl>
                                      </p:cBhvr>
                                    </p:animEffect>
                                  </p:childTnLst>
                                </p:cTn>
                              </p:par>
                            </p:childTnLst>
                          </p:cTn>
                        </p:par>
                        <p:par>
                          <p:cTn id="132" fill="hold">
                            <p:stCondLst>
                              <p:cond delay="2500"/>
                            </p:stCondLst>
                            <p:childTnLst>
                              <p:par>
                                <p:cTn id="133" presetID="22" presetClass="entr" presetSubtype="1"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wipe(up)">
                                      <p:cBhvr>
                                        <p:cTn id="135" dur="500"/>
                                        <p:tgtEl>
                                          <p:spTgt spid="19"/>
                                        </p:tgtEl>
                                      </p:cBhvr>
                                    </p:animEffect>
                                  </p:childTnLst>
                                </p:cTn>
                              </p:par>
                            </p:childTnLst>
                          </p:cTn>
                        </p:par>
                        <p:par>
                          <p:cTn id="136" fill="hold">
                            <p:stCondLst>
                              <p:cond delay="3000"/>
                            </p:stCondLst>
                            <p:childTnLst>
                              <p:par>
                                <p:cTn id="137" presetID="22" presetClass="entr" presetSubtype="4" fill="hold" grpId="0" nodeType="after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wipe(down)">
                                      <p:cBhvr>
                                        <p:cTn id="139" dur="500"/>
                                        <p:tgtEl>
                                          <p:spTgt spid="20"/>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3"/>
                                        </p:tgtEl>
                                        <p:attrNameLst>
                                          <p:attrName>style.visibility</p:attrName>
                                        </p:attrNameLst>
                                      </p:cBhvr>
                                      <p:to>
                                        <p:strVal val="visible"/>
                                      </p:to>
                                    </p:set>
                                    <p:animEffect transition="in" filter="fade">
                                      <p:cBhvr>
                                        <p:cTn id="144" dur="1000"/>
                                        <p:tgtEl>
                                          <p:spTgt spid="23"/>
                                        </p:tgtEl>
                                      </p:cBhvr>
                                    </p:animEffect>
                                  </p:childTnLst>
                                </p:cTn>
                              </p:par>
                              <p:par>
                                <p:cTn id="145" presetID="22" presetClass="entr" presetSubtype="1" fill="hold" nodeType="withEffect">
                                  <p:stCondLst>
                                    <p:cond delay="0"/>
                                  </p:stCondLst>
                                  <p:childTnLst>
                                    <p:set>
                                      <p:cBhvr>
                                        <p:cTn id="146" dur="1" fill="hold">
                                          <p:stCondLst>
                                            <p:cond delay="0"/>
                                          </p:stCondLst>
                                        </p:cTn>
                                        <p:tgtEl>
                                          <p:spTgt spid="21"/>
                                        </p:tgtEl>
                                        <p:attrNameLst>
                                          <p:attrName>style.visibility</p:attrName>
                                        </p:attrNameLst>
                                      </p:cBhvr>
                                      <p:to>
                                        <p:strVal val="visible"/>
                                      </p:to>
                                    </p:set>
                                    <p:animEffect transition="in" filter="wipe(up)">
                                      <p:cBhvr>
                                        <p:cTn id="147" dur="500"/>
                                        <p:tgtEl>
                                          <p:spTgt spid="21"/>
                                        </p:tgtEl>
                                      </p:cBhvr>
                                    </p:animEffect>
                                  </p:childTnLst>
                                </p:cTn>
                              </p:par>
                              <p:par>
                                <p:cTn id="148" presetID="22" presetClass="entr" presetSubtype="1" fill="hold" nodeType="withEffect">
                                  <p:stCondLst>
                                    <p:cond delay="0"/>
                                  </p:stCondLst>
                                  <p:childTnLst>
                                    <p:set>
                                      <p:cBhvr>
                                        <p:cTn id="149" dur="1" fill="hold">
                                          <p:stCondLst>
                                            <p:cond delay="0"/>
                                          </p:stCondLst>
                                        </p:cTn>
                                        <p:tgtEl>
                                          <p:spTgt spid="22"/>
                                        </p:tgtEl>
                                        <p:attrNameLst>
                                          <p:attrName>style.visibility</p:attrName>
                                        </p:attrNameLst>
                                      </p:cBhvr>
                                      <p:to>
                                        <p:strVal val="visible"/>
                                      </p:to>
                                    </p:set>
                                    <p:animEffect transition="in" filter="wipe(up)">
                                      <p:cBhvr>
                                        <p:cTn id="150" dur="500"/>
                                        <p:tgtEl>
                                          <p:spTgt spid="22"/>
                                        </p:tgtEl>
                                      </p:cBhvr>
                                    </p:animEffect>
                                  </p:childTnLst>
                                </p:cTn>
                              </p:par>
                              <p:par>
                                <p:cTn id="151" presetID="22" presetClass="entr" presetSubtype="1" fill="hold" nodeType="withEffect">
                                  <p:stCondLst>
                                    <p:cond delay="0"/>
                                  </p:stCondLst>
                                  <p:childTnLst>
                                    <p:set>
                                      <p:cBhvr>
                                        <p:cTn id="152" dur="1" fill="hold">
                                          <p:stCondLst>
                                            <p:cond delay="0"/>
                                          </p:stCondLst>
                                        </p:cTn>
                                        <p:tgtEl>
                                          <p:spTgt spid="28"/>
                                        </p:tgtEl>
                                        <p:attrNameLst>
                                          <p:attrName>style.visibility</p:attrName>
                                        </p:attrNameLst>
                                      </p:cBhvr>
                                      <p:to>
                                        <p:strVal val="visible"/>
                                      </p:to>
                                    </p:set>
                                    <p:animEffect transition="in" filter="wipe(up)">
                                      <p:cBhvr>
                                        <p:cTn id="153" dur="500"/>
                                        <p:tgtEl>
                                          <p:spTgt spid="28"/>
                                        </p:tgtEl>
                                      </p:cBhvr>
                                    </p:animEffect>
                                  </p:childTnLst>
                                </p:cTn>
                              </p:par>
                              <p:par>
                                <p:cTn id="154" presetID="22" presetClass="entr" presetSubtype="1" fill="hold" nodeType="with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up)">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animBg="1"/>
      <p:bldP spid="8" grpId="1" animBg="1"/>
      <p:bldP spid="9" grpId="0"/>
      <p:bldP spid="9" grpId="1"/>
      <p:bldP spid="11" grpId="0"/>
      <p:bldP spid="11" grpId="1"/>
      <p:bldP spid="13" grpId="0"/>
      <p:bldP spid="13" grpId="1"/>
      <p:bldP spid="14" grpId="0" animBg="1"/>
      <p:bldP spid="14" grpId="1" animBg="1"/>
      <p:bldP spid="15" grpId="0"/>
      <p:bldP spid="15" grpId="1"/>
      <p:bldP spid="18" grpId="0"/>
      <p:bldP spid="23" grpId="0"/>
      <p:bldP spid="19" grpId="0" animBg="1"/>
      <p:bldP spid="2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Event Lifecycles</a:t>
            </a:r>
            <a:endParaRPr lang="en-US" dirty="0"/>
          </a:p>
        </p:txBody>
      </p:sp>
      <p:graphicFrame>
        <p:nvGraphicFramePr>
          <p:cNvPr id="10" name="Diagram 9"/>
          <p:cNvGraphicFramePr/>
          <p:nvPr/>
        </p:nvGraphicFramePr>
        <p:xfrm>
          <a:off x="2354689" y="2348016"/>
          <a:ext cx="4051069" cy="3343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3"/>
          <p:cNvSpPr txBox="1">
            <a:spLocks noChangeArrowheads="1"/>
          </p:cNvSpPr>
          <p:nvPr/>
        </p:nvSpPr>
        <p:spPr>
          <a:xfrm>
            <a:off x="5662052" y="3936380"/>
            <a:ext cx="2159119" cy="1113251"/>
          </a:xfrm>
          <a:prstGeom prst="rect">
            <a:avLst/>
          </a:prstGeom>
        </p:spPr>
        <p:txBody>
          <a:bodyPr/>
          <a:lstStyle/>
          <a:p>
            <a:pPr marL="411163" marR="0" lvl="0" indent="0" algn="l" defTabSz="914400" rtl="0" eaLnBrk="1" fontAlgn="base" latinLnBrk="0" hangingPunct="1">
              <a:lnSpc>
                <a:spcPct val="100000"/>
              </a:lnSpc>
              <a:spcBef>
                <a:spcPts val="700"/>
              </a:spcBef>
              <a:spcAft>
                <a:spcPct val="0"/>
              </a:spcAft>
              <a:buClr>
                <a:srgbClr val="F2803A"/>
              </a:buClr>
              <a:buSzPct val="95000"/>
              <a:buFontTx/>
              <a:buNone/>
              <a:tabLst/>
              <a:defRPr/>
            </a:pPr>
            <a:r>
              <a:rPr kumimoji="0" lang="en-US" sz="2800" b="0" i="0" u="none" strike="noStrike" kern="1200" cap="none" spc="0" normalizeH="0" baseline="0" noProof="0" dirty="0" smtClean="0">
                <a:ln>
                  <a:noFill/>
                </a:ln>
                <a:effectLst/>
                <a:uLnTx/>
                <a:uFillTx/>
                <a:latin typeface="+mn-lt"/>
                <a:ea typeface="+mn-ea"/>
                <a:cs typeface="+mn-cs"/>
              </a:rPr>
              <a:t>Order Received</a:t>
            </a:r>
          </a:p>
        </p:txBody>
      </p:sp>
      <p:sp>
        <p:nvSpPr>
          <p:cNvPr id="12" name="Rectangle 3"/>
          <p:cNvSpPr txBox="1">
            <a:spLocks noChangeArrowheads="1"/>
          </p:cNvSpPr>
          <p:nvPr/>
        </p:nvSpPr>
        <p:spPr>
          <a:xfrm>
            <a:off x="3320959" y="5599164"/>
            <a:ext cx="2502082" cy="1101071"/>
          </a:xfrm>
          <a:prstGeom prst="rect">
            <a:avLst/>
          </a:prstGeom>
        </p:spPr>
        <p:txBody>
          <a:bodyPr/>
          <a:lstStyle/>
          <a:p>
            <a:pPr marL="411163" marR="0" lvl="0" indent="0" algn="l" defTabSz="914400" rtl="0" eaLnBrk="1" fontAlgn="base" latinLnBrk="0" hangingPunct="1">
              <a:lnSpc>
                <a:spcPct val="100000"/>
              </a:lnSpc>
              <a:spcBef>
                <a:spcPts val="700"/>
              </a:spcBef>
              <a:spcAft>
                <a:spcPct val="0"/>
              </a:spcAft>
              <a:buClr>
                <a:srgbClr val="F2803A"/>
              </a:buClr>
              <a:buSzPct val="95000"/>
              <a:buFontTx/>
              <a:buNone/>
              <a:tabLst/>
              <a:defRPr/>
            </a:pPr>
            <a:r>
              <a:rPr kumimoji="0" lang="en-US" sz="2800" b="0" i="0" u="none" strike="noStrike" kern="0" cap="none" spc="0" normalizeH="0" baseline="0" noProof="0" dirty="0" smtClean="0">
                <a:ln>
                  <a:noFill/>
                </a:ln>
                <a:effectLst/>
                <a:uLnTx/>
                <a:uFillTx/>
                <a:latin typeface="+mn-lt"/>
              </a:rPr>
              <a:t>Customer Billed</a:t>
            </a:r>
            <a:endParaRPr kumimoji="0" lang="en-US" sz="2800" b="0" i="0" u="none" strike="noStrike" kern="1200" cap="none" spc="0" normalizeH="0" baseline="0" noProof="0" dirty="0" smtClean="0">
              <a:ln>
                <a:noFill/>
              </a:ln>
              <a:effectLst/>
              <a:uLnTx/>
              <a:uFillTx/>
              <a:latin typeface="+mn-lt"/>
              <a:ea typeface="+mn-ea"/>
              <a:cs typeface="+mn-cs"/>
            </a:endParaRPr>
          </a:p>
        </p:txBody>
      </p:sp>
      <p:sp>
        <p:nvSpPr>
          <p:cNvPr id="13" name="Rectangle 3"/>
          <p:cNvSpPr txBox="1">
            <a:spLocks noChangeArrowheads="1"/>
          </p:cNvSpPr>
          <p:nvPr/>
        </p:nvSpPr>
        <p:spPr>
          <a:xfrm>
            <a:off x="1129018" y="4039629"/>
            <a:ext cx="2298421" cy="1018674"/>
          </a:xfrm>
          <a:prstGeom prst="rect">
            <a:avLst/>
          </a:prstGeom>
        </p:spPr>
        <p:txBody>
          <a:bodyPr/>
          <a:lstStyle/>
          <a:p>
            <a:pPr marL="411163" marR="0" lvl="0" indent="0" algn="l" defTabSz="914400" rtl="0" eaLnBrk="1" fontAlgn="base" latinLnBrk="0" hangingPunct="1">
              <a:lnSpc>
                <a:spcPct val="100000"/>
              </a:lnSpc>
              <a:spcBef>
                <a:spcPts val="700"/>
              </a:spcBef>
              <a:spcAft>
                <a:spcPct val="0"/>
              </a:spcAft>
              <a:buClr>
                <a:srgbClr val="F2803A"/>
              </a:buClr>
              <a:buSzPct val="95000"/>
              <a:buFontTx/>
              <a:buNone/>
              <a:tabLst/>
              <a:defRPr/>
            </a:pPr>
            <a:r>
              <a:rPr kumimoji="0" lang="en-US" sz="2800" b="0" i="0" u="none" strike="noStrike" kern="0" cap="none" spc="0" normalizeH="0" baseline="0" noProof="0" dirty="0" smtClean="0">
                <a:ln>
                  <a:noFill/>
                </a:ln>
                <a:effectLst/>
                <a:uLnTx/>
                <a:uFillTx/>
                <a:latin typeface="+mn-lt"/>
              </a:rPr>
              <a:t>Order Shipped</a:t>
            </a:r>
          </a:p>
        </p:txBody>
      </p:sp>
      <p:sp>
        <p:nvSpPr>
          <p:cNvPr id="14" name="Rectangle 3"/>
          <p:cNvSpPr txBox="1">
            <a:spLocks noChangeArrowheads="1"/>
          </p:cNvSpPr>
          <p:nvPr/>
        </p:nvSpPr>
        <p:spPr>
          <a:xfrm>
            <a:off x="1169993" y="1821206"/>
            <a:ext cx="2598821" cy="1275347"/>
          </a:xfrm>
          <a:prstGeom prst="rect">
            <a:avLst/>
          </a:prstGeom>
        </p:spPr>
        <p:txBody>
          <a:bodyPr/>
          <a:lstStyle/>
          <a:p>
            <a:pPr marL="411163" marR="0" lvl="0" indent="0" algn="l" defTabSz="914400" rtl="0" eaLnBrk="1" fontAlgn="base" latinLnBrk="0" hangingPunct="1">
              <a:lnSpc>
                <a:spcPct val="100000"/>
              </a:lnSpc>
              <a:spcBef>
                <a:spcPts val="700"/>
              </a:spcBef>
              <a:spcAft>
                <a:spcPct val="0"/>
              </a:spcAft>
              <a:buClr>
                <a:srgbClr val="F2803A"/>
              </a:buClr>
              <a:buSzPct val="95000"/>
              <a:buFontTx/>
              <a:buNone/>
              <a:tabLst/>
              <a:defRPr/>
            </a:pPr>
            <a:r>
              <a:rPr kumimoji="0" lang="en-US" sz="2800" b="0" i="0" u="none" strike="noStrike" kern="0" cap="none" spc="0" normalizeH="0" baseline="0" noProof="0" dirty="0" smtClean="0">
                <a:ln>
                  <a:noFill/>
                </a:ln>
                <a:effectLst/>
                <a:uLnTx/>
                <a:uFillTx/>
                <a:latin typeface="+mn-lt"/>
              </a:rPr>
              <a:t>Inventory Replenished</a:t>
            </a:r>
            <a:endParaRPr kumimoji="0" lang="en-US" sz="2800" b="0" i="0" u="none" strike="noStrike" kern="1200" cap="none" spc="0" normalizeH="0" baseline="0" noProof="0" dirty="0" smtClean="0">
              <a:ln>
                <a:noFill/>
              </a:ln>
              <a:effectLst/>
              <a:uLnTx/>
              <a:uFillTx/>
              <a:latin typeface="+mn-lt"/>
              <a:ea typeface="+mn-ea"/>
              <a:cs typeface="+mn-cs"/>
            </a:endParaRPr>
          </a:p>
        </p:txBody>
      </p:sp>
      <p:sp>
        <p:nvSpPr>
          <p:cNvPr id="15" name="Rectangle 3"/>
          <p:cNvSpPr txBox="1">
            <a:spLocks noChangeArrowheads="1"/>
          </p:cNvSpPr>
          <p:nvPr/>
        </p:nvSpPr>
        <p:spPr>
          <a:xfrm>
            <a:off x="4918852" y="1870634"/>
            <a:ext cx="2598821" cy="1275347"/>
          </a:xfrm>
          <a:prstGeom prst="rect">
            <a:avLst/>
          </a:prstGeom>
        </p:spPr>
        <p:txBody>
          <a:bodyPr/>
          <a:lstStyle/>
          <a:p>
            <a:pPr marL="411163" marR="0" lvl="0" indent="0" algn="l" defTabSz="914400" rtl="0" eaLnBrk="1" fontAlgn="base" latinLnBrk="0" hangingPunct="1">
              <a:lnSpc>
                <a:spcPct val="100000"/>
              </a:lnSpc>
              <a:spcBef>
                <a:spcPts val="700"/>
              </a:spcBef>
              <a:spcAft>
                <a:spcPct val="0"/>
              </a:spcAft>
              <a:buClr>
                <a:srgbClr val="F2803A"/>
              </a:buClr>
              <a:buSzPct val="95000"/>
              <a:buFontTx/>
              <a:buNone/>
              <a:tabLst/>
              <a:defRPr/>
            </a:pPr>
            <a:r>
              <a:rPr kumimoji="0" lang="en-US" sz="2800" b="0" i="0" u="none" strike="noStrike" kern="0" cap="none" spc="0" normalizeH="0" baseline="0" noProof="0" dirty="0" smtClean="0">
                <a:ln>
                  <a:noFill/>
                </a:ln>
                <a:effectLst/>
                <a:uLnTx/>
                <a:uFillTx/>
                <a:latin typeface="+mn-lt"/>
              </a:rPr>
              <a:t>Price Changed</a:t>
            </a:r>
            <a:endParaRPr kumimoji="0" lang="en-US" sz="2800" b="0" i="0" u="none" strike="noStrike" kern="1200" cap="none" spc="0" normalizeH="0" baseline="0" noProof="0" dirty="0" smtClean="0">
              <a:ln>
                <a:noFill/>
              </a:ln>
              <a:effectLst/>
              <a:uLnTx/>
              <a:uFillTx/>
              <a:latin typeface="+mn-lt"/>
              <a:ea typeface="+mn-ea"/>
              <a:cs typeface="+mn-cs"/>
            </a:endParaRPr>
          </a:p>
        </p:txBody>
      </p:sp>
      <p:sp>
        <p:nvSpPr>
          <p:cNvPr id="16" name="Rectangle 3"/>
          <p:cNvSpPr txBox="1">
            <a:spLocks noChangeArrowheads="1"/>
          </p:cNvSpPr>
          <p:nvPr/>
        </p:nvSpPr>
        <p:spPr>
          <a:xfrm>
            <a:off x="495300" y="740335"/>
            <a:ext cx="8356600" cy="631266"/>
          </a:xfrm>
          <a:prstGeom prst="rect">
            <a:avLst/>
          </a:prstGeom>
        </p:spPr>
        <p:txBody>
          <a:bodyPr/>
          <a:lstStyle/>
          <a:p>
            <a:pPr marL="411163" marR="0" lvl="0" indent="0" algn="l" defTabSz="914400" rtl="0" eaLnBrk="1" fontAlgn="base" latinLnBrk="0" hangingPunct="1">
              <a:lnSpc>
                <a:spcPct val="100000"/>
              </a:lnSpc>
              <a:spcBef>
                <a:spcPts val="700"/>
              </a:spcBef>
              <a:spcAft>
                <a:spcPct val="0"/>
              </a:spcAft>
              <a:buClr>
                <a:srgbClr val="F2803A"/>
              </a:buClr>
              <a:buSzPct val="95000"/>
              <a:buFontTx/>
              <a:buNone/>
              <a:tabLst/>
              <a:defRPr/>
            </a:pPr>
            <a:r>
              <a:rPr kumimoji="0" lang="en-US" sz="2800" b="0" i="0" u="none" strike="noStrike" kern="0" cap="none" spc="0" normalizeH="0" baseline="0" noProof="0" dirty="0" smtClean="0">
                <a:ln>
                  <a:noFill/>
                </a:ln>
                <a:effectLst/>
                <a:uLnTx/>
                <a:uFillTx/>
                <a:latin typeface="+mn-lt"/>
              </a:rPr>
              <a:t>Cascading events give rise to business processes</a:t>
            </a:r>
            <a:endParaRPr kumimoji="0" lang="en-US" sz="2800" b="0" i="0" u="none" strike="noStrike" kern="1200" cap="none" spc="0" normalizeH="0" baseline="0" noProof="0" dirty="0" smtClean="0">
              <a:ln>
                <a:noFill/>
              </a:ln>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service owns this page?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046163" y="955863"/>
            <a:ext cx="7031037" cy="5744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service owns this page?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046163" y="955863"/>
            <a:ext cx="7031037" cy="5744975"/>
          </a:xfrm>
          <a:prstGeom prst="rect">
            <a:avLst/>
          </a:prstGeom>
          <a:noFill/>
          <a:ln w="9525">
            <a:noFill/>
            <a:miter lim="800000"/>
            <a:headEnd/>
            <a:tailEnd/>
          </a:ln>
        </p:spPr>
      </p:pic>
      <p:sp>
        <p:nvSpPr>
          <p:cNvPr id="5" name="TextBox 4"/>
          <p:cNvSpPr txBox="1"/>
          <p:nvPr/>
        </p:nvSpPr>
        <p:spPr>
          <a:xfrm>
            <a:off x="1041400" y="2908300"/>
            <a:ext cx="7023100" cy="1862048"/>
          </a:xfrm>
          <a:prstGeom prst="rect">
            <a:avLst/>
          </a:prstGeom>
          <a:solidFill>
            <a:srgbClr val="FF9999"/>
          </a:solidFill>
        </p:spPr>
        <p:txBody>
          <a:bodyPr wrap="square" rtlCol="0">
            <a:spAutoFit/>
          </a:bodyPr>
          <a:lstStyle/>
          <a:p>
            <a:pPr algn="ctr"/>
            <a:r>
              <a:rPr lang="en-US" sz="11500" dirty="0" smtClean="0">
                <a:solidFill>
                  <a:schemeClr val="bg2"/>
                </a:solidFill>
              </a:rPr>
              <a:t>None</a:t>
            </a:r>
            <a:endParaRPr lang="en-US" sz="11500"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Service Deployments</a:t>
            </a:r>
            <a:endParaRPr lang="en-US" dirty="0"/>
          </a:p>
        </p:txBody>
      </p:sp>
      <p:sp>
        <p:nvSpPr>
          <p:cNvPr id="4" name="Content Placeholder 3"/>
          <p:cNvSpPr>
            <a:spLocks noGrp="1"/>
          </p:cNvSpPr>
          <p:nvPr>
            <p:ph idx="1"/>
          </p:nvPr>
        </p:nvSpPr>
        <p:spPr>
          <a:xfrm>
            <a:off x="107950" y="1584325"/>
            <a:ext cx="8915400" cy="4672048"/>
          </a:xfrm>
        </p:spPr>
        <p:txBody>
          <a:bodyPr/>
          <a:lstStyle/>
          <a:p>
            <a:r>
              <a:rPr lang="en-US" dirty="0" smtClean="0"/>
              <a:t>Many services can be deployed to the same box</a:t>
            </a:r>
          </a:p>
          <a:p>
            <a:endParaRPr lang="en-US" dirty="0" smtClean="0"/>
          </a:p>
          <a:p>
            <a:r>
              <a:rPr lang="en-US" dirty="0" smtClean="0"/>
              <a:t>Many services can be deployed in the same app</a:t>
            </a:r>
          </a:p>
          <a:p>
            <a:endParaRPr lang="en-US" dirty="0" smtClean="0"/>
          </a:p>
          <a:p>
            <a:r>
              <a:rPr lang="en-US" dirty="0" smtClean="0"/>
              <a:t>Many services can cooperate in a workflow</a:t>
            </a:r>
          </a:p>
          <a:p>
            <a:endParaRPr lang="en-US" dirty="0" smtClean="0"/>
          </a:p>
          <a:p>
            <a:r>
              <a:rPr lang="en-US" dirty="0" smtClean="0"/>
              <a:t>Many services can be mashed up </a:t>
            </a:r>
          </a:p>
          <a:p>
            <a:pPr>
              <a:buNone/>
            </a:pPr>
            <a:r>
              <a:rPr lang="en-US" dirty="0" smtClean="0"/>
              <a:t>	in the same page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page composition</a:t>
            </a:r>
            <a:endParaRPr lang="en-US" dirty="0"/>
          </a:p>
        </p:txBody>
      </p:sp>
      <p:pic>
        <p:nvPicPr>
          <p:cNvPr id="4" name="Picture 2"/>
          <p:cNvPicPr>
            <a:picLocks noChangeAspect="1" noChangeArrowheads="1"/>
          </p:cNvPicPr>
          <p:nvPr/>
        </p:nvPicPr>
        <p:blipFill>
          <a:blip r:embed="rId2" cstate="print"/>
          <a:srcRect r="43712"/>
          <a:stretch>
            <a:fillRect/>
          </a:stretch>
        </p:blipFill>
        <p:spPr bwMode="auto">
          <a:xfrm>
            <a:off x="-84137" y="1282700"/>
            <a:ext cx="3505013" cy="5087938"/>
          </a:xfrm>
          <a:prstGeom prst="rect">
            <a:avLst/>
          </a:prstGeom>
          <a:noFill/>
          <a:ln w="9525">
            <a:noFill/>
            <a:miter lim="800000"/>
            <a:headEnd/>
            <a:tailEnd/>
          </a:ln>
          <a:scene3d>
            <a:camera prst="isometricLeftDown"/>
            <a:lightRig rig="threePt" dir="t"/>
          </a:scene3d>
        </p:spPr>
      </p:pic>
      <p:sp>
        <p:nvSpPr>
          <p:cNvPr id="5" name="Cube 4"/>
          <p:cNvSpPr/>
          <p:nvPr/>
        </p:nvSpPr>
        <p:spPr bwMode="auto">
          <a:xfrm flipH="1">
            <a:off x="5969000" y="1498600"/>
            <a:ext cx="2730500" cy="4546600"/>
          </a:xfrm>
          <a:prstGeom prst="cube">
            <a:avLst>
              <a:gd name="adj" fmla="val 4872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Server</a:t>
            </a:r>
          </a:p>
        </p:txBody>
      </p:sp>
      <p:sp>
        <p:nvSpPr>
          <p:cNvPr id="9" name="Right Arrow 8"/>
          <p:cNvSpPr/>
          <p:nvPr/>
        </p:nvSpPr>
        <p:spPr bwMode="auto">
          <a:xfrm>
            <a:off x="3073400" y="1866900"/>
            <a:ext cx="2565400" cy="863600"/>
          </a:xfrm>
          <a:prstGeom prst="rightArrow">
            <a:avLst/>
          </a:prstGeom>
          <a:solidFill>
            <a:schemeClr val="bg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Product Catalog</a:t>
            </a:r>
          </a:p>
        </p:txBody>
      </p:sp>
      <p:sp>
        <p:nvSpPr>
          <p:cNvPr id="10" name="Right Arrow 9"/>
          <p:cNvSpPr/>
          <p:nvPr/>
        </p:nvSpPr>
        <p:spPr bwMode="auto">
          <a:xfrm>
            <a:off x="3060700" y="2806700"/>
            <a:ext cx="2565400" cy="863600"/>
          </a:xfrm>
          <a:prstGeom prst="rightArrow">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Pricing</a:t>
            </a:r>
          </a:p>
        </p:txBody>
      </p:sp>
      <p:sp>
        <p:nvSpPr>
          <p:cNvPr id="11" name="Right Arrow 10"/>
          <p:cNvSpPr/>
          <p:nvPr/>
        </p:nvSpPr>
        <p:spPr bwMode="auto">
          <a:xfrm>
            <a:off x="3060700" y="3784600"/>
            <a:ext cx="2565400" cy="863600"/>
          </a:xfrm>
          <a:prstGeom prst="rightArrow">
            <a:avLst/>
          </a:prstGeom>
          <a:solidFill>
            <a:srgbClr val="FF99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Inventory</a:t>
            </a:r>
          </a:p>
        </p:txBody>
      </p:sp>
      <p:sp>
        <p:nvSpPr>
          <p:cNvPr id="12" name="Right Arrow 11"/>
          <p:cNvSpPr/>
          <p:nvPr/>
        </p:nvSpPr>
        <p:spPr bwMode="auto">
          <a:xfrm>
            <a:off x="3073400" y="4762500"/>
            <a:ext cx="2565400" cy="863600"/>
          </a:xfrm>
          <a:prstGeom prst="rightArrow">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Cross Sell</a:t>
            </a:r>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Amazon.com checkout workflow</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19075" y="830263"/>
            <a:ext cx="4467225" cy="2952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26330" y="1308100"/>
            <a:ext cx="1689783" cy="1582738"/>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42389" y="3149600"/>
            <a:ext cx="1995985" cy="332105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2336800" y="1303339"/>
            <a:ext cx="6180138" cy="1506358"/>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3556000" y="3060284"/>
            <a:ext cx="4948238" cy="347386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127000" y="127000"/>
            <a:ext cx="9017000" cy="695325"/>
          </a:xfrm>
          <a:noFill/>
          <a:ln/>
        </p:spPr>
        <p:txBody>
          <a:bodyPr>
            <a:normAutofit fontScale="90000"/>
          </a:bodyPr>
          <a:lstStyle/>
          <a:p>
            <a:r>
              <a:rPr lang="en-US" dirty="0"/>
              <a:t>#1. The network is reliable</a:t>
            </a:r>
          </a:p>
        </p:txBody>
      </p:sp>
      <p:sp>
        <p:nvSpPr>
          <p:cNvPr id="297987" name="Rectangle 3"/>
          <p:cNvSpPr>
            <a:spLocks noGrp="1" noChangeArrowheads="1"/>
          </p:cNvSpPr>
          <p:nvPr>
            <p:ph idx="1"/>
          </p:nvPr>
        </p:nvSpPr>
        <p:spPr>
          <a:xfrm>
            <a:off x="0" y="1254125"/>
            <a:ext cx="8915400" cy="5641975"/>
          </a:xfrm>
          <a:noFill/>
          <a:ln/>
        </p:spPr>
        <p:txBody>
          <a:bodyPr>
            <a:normAutofit lnSpcReduction="10000"/>
          </a:bodyPr>
          <a:lstStyle/>
          <a:p>
            <a:pPr marL="342900" indent="-342900"/>
            <a:r>
              <a:rPr lang="en-US" dirty="0"/>
              <a:t>Reasons thing fail</a:t>
            </a:r>
          </a:p>
          <a:p>
            <a:pPr marL="1143000" lvl="2" indent="-228600"/>
            <a:r>
              <a:rPr lang="en-US" dirty="0"/>
              <a:t>Switch goes up in smoke</a:t>
            </a:r>
          </a:p>
          <a:p>
            <a:pPr marL="1143000" lvl="2" indent="-228600"/>
            <a:r>
              <a:rPr lang="en-US" dirty="0"/>
              <a:t>Power out</a:t>
            </a:r>
          </a:p>
          <a:p>
            <a:pPr marL="1143000" lvl="2" indent="-228600"/>
            <a:r>
              <a:rPr lang="en-US" dirty="0"/>
              <a:t>Someone trips over the network cord</a:t>
            </a:r>
          </a:p>
          <a:p>
            <a:pPr marL="1143000" lvl="2" indent="-228600"/>
            <a:r>
              <a:rPr lang="en-US" dirty="0"/>
              <a:t>New/Different security settings (Firewalls, XP SP2)</a:t>
            </a:r>
          </a:p>
          <a:p>
            <a:pPr marL="1143000" lvl="2" indent="-228600"/>
            <a:r>
              <a:rPr lang="en-US" dirty="0"/>
              <a:t>Various hardware/software failures</a:t>
            </a:r>
          </a:p>
          <a:p>
            <a:pPr marL="1143000" lvl="2" indent="-228600">
              <a:buFont typeface="Wingdings" pitchFamily="2" charset="2"/>
              <a:buNone/>
            </a:pPr>
            <a:endParaRPr lang="en-US" dirty="0"/>
          </a:p>
          <a:p>
            <a:pPr marL="342900" indent="-342900"/>
            <a:r>
              <a:rPr lang="en-US" dirty="0"/>
              <a:t>This means:</a:t>
            </a:r>
          </a:p>
          <a:p>
            <a:pPr marL="1143000" lvl="2" indent="-228600"/>
            <a:r>
              <a:rPr lang="en-US" dirty="0"/>
              <a:t>Messages/Data can get lost when sent over the wire</a:t>
            </a:r>
          </a:p>
          <a:p>
            <a:pPr marL="1143000" lvl="2" indent="-228600"/>
            <a:endParaRPr lang="en-US" dirty="0"/>
          </a:p>
          <a:p>
            <a:pPr marL="342900" indent="-342900"/>
            <a:r>
              <a:rPr lang="en-US" dirty="0"/>
              <a:t>What do you do when that happens?</a:t>
            </a:r>
          </a:p>
          <a:p>
            <a:pPr marL="1143000" lvl="2" indent="-228600"/>
            <a:r>
              <a:rPr lang="en-US" dirty="0"/>
              <a:t>What if you don’t even know when it happens?</a:t>
            </a: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service owns this flow?</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19075" y="830263"/>
            <a:ext cx="4467225" cy="2952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26330" y="1308100"/>
            <a:ext cx="1689783" cy="1582738"/>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42389" y="3149600"/>
            <a:ext cx="1995985" cy="332105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2336800" y="1303339"/>
            <a:ext cx="6180138" cy="1506358"/>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3556000" y="3060284"/>
            <a:ext cx="4948238" cy="347386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service owns this flow?</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19075" y="830263"/>
            <a:ext cx="4467225" cy="2952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26330" y="1308100"/>
            <a:ext cx="1689783" cy="1582738"/>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42389" y="3149600"/>
            <a:ext cx="1995985" cy="332105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2336800" y="1303339"/>
            <a:ext cx="6180138" cy="1506358"/>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3556000" y="3060284"/>
            <a:ext cx="4948238" cy="3473865"/>
          </a:xfrm>
          <a:prstGeom prst="rect">
            <a:avLst/>
          </a:prstGeom>
          <a:noFill/>
          <a:ln w="9525">
            <a:noFill/>
            <a:miter lim="800000"/>
            <a:headEnd/>
            <a:tailEnd/>
          </a:ln>
        </p:spPr>
      </p:pic>
      <p:sp>
        <p:nvSpPr>
          <p:cNvPr id="8" name="TextBox 7"/>
          <p:cNvSpPr txBox="1"/>
          <p:nvPr/>
        </p:nvSpPr>
        <p:spPr>
          <a:xfrm>
            <a:off x="0" y="2908300"/>
            <a:ext cx="9144000" cy="1862048"/>
          </a:xfrm>
          <a:prstGeom prst="rect">
            <a:avLst/>
          </a:prstGeom>
          <a:solidFill>
            <a:srgbClr val="FF9999"/>
          </a:solidFill>
        </p:spPr>
        <p:txBody>
          <a:bodyPr wrap="square" rtlCol="0">
            <a:spAutoFit/>
          </a:bodyPr>
          <a:lstStyle/>
          <a:p>
            <a:pPr algn="ctr"/>
            <a:r>
              <a:rPr lang="en-US" sz="11500" dirty="0" smtClean="0">
                <a:solidFill>
                  <a:schemeClr val="bg2"/>
                </a:solidFill>
              </a:rPr>
              <a:t>None</a:t>
            </a:r>
            <a:endParaRPr lang="en-US" sz="11500"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composition</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19075" y="830263"/>
            <a:ext cx="4467225" cy="29527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26330" y="1308100"/>
            <a:ext cx="1689783" cy="1582738"/>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42389" y="3149600"/>
            <a:ext cx="1995985" cy="332105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2336800" y="1303339"/>
            <a:ext cx="6180138" cy="1506358"/>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3556000" y="3060284"/>
            <a:ext cx="4948238" cy="3473865"/>
          </a:xfrm>
          <a:prstGeom prst="rect">
            <a:avLst/>
          </a:prstGeom>
          <a:noFill/>
          <a:ln w="9525">
            <a:noFill/>
            <a:miter lim="800000"/>
            <a:headEnd/>
            <a:tailEnd/>
          </a:ln>
        </p:spPr>
      </p:pic>
      <p:sp>
        <p:nvSpPr>
          <p:cNvPr id="9" name="Rounded Rectangle 8"/>
          <p:cNvSpPr/>
          <p:nvPr/>
        </p:nvSpPr>
        <p:spPr bwMode="auto">
          <a:xfrm>
            <a:off x="228600" y="1346200"/>
            <a:ext cx="2044700" cy="5181600"/>
          </a:xfrm>
          <a:prstGeom prst="roundRect">
            <a:avLst/>
          </a:prstGeom>
          <a:solidFill>
            <a:srgbClr val="FCEB98">
              <a:alpha val="6509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Shipping</a:t>
            </a:r>
          </a:p>
        </p:txBody>
      </p:sp>
      <p:sp>
        <p:nvSpPr>
          <p:cNvPr id="10" name="Rounded Rectangle 9"/>
          <p:cNvSpPr/>
          <p:nvPr/>
        </p:nvSpPr>
        <p:spPr bwMode="auto">
          <a:xfrm>
            <a:off x="2476500" y="1206500"/>
            <a:ext cx="5867400" cy="1625600"/>
          </a:xfrm>
          <a:prstGeom prst="roundRect">
            <a:avLst/>
          </a:prstGeom>
          <a:solidFill>
            <a:srgbClr val="6294CD">
              <a:alpha val="6509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Billing</a:t>
            </a:r>
          </a:p>
        </p:txBody>
      </p:sp>
      <p:sp>
        <p:nvSpPr>
          <p:cNvPr id="11" name="Rounded Rectangle 10"/>
          <p:cNvSpPr/>
          <p:nvPr/>
        </p:nvSpPr>
        <p:spPr bwMode="auto">
          <a:xfrm>
            <a:off x="3505200" y="3403600"/>
            <a:ext cx="3238500" cy="1701800"/>
          </a:xfrm>
          <a:prstGeom prst="roundRect">
            <a:avLst/>
          </a:prstGeom>
          <a:solidFill>
            <a:srgbClr val="FCEB98">
              <a:alpha val="6509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Shipping</a:t>
            </a:r>
          </a:p>
        </p:txBody>
      </p:sp>
      <p:sp>
        <p:nvSpPr>
          <p:cNvPr id="12" name="Rounded Rectangle 11"/>
          <p:cNvSpPr/>
          <p:nvPr/>
        </p:nvSpPr>
        <p:spPr bwMode="auto">
          <a:xfrm>
            <a:off x="6718300" y="4394200"/>
            <a:ext cx="1612900" cy="1841500"/>
          </a:xfrm>
          <a:prstGeom prst="roundRect">
            <a:avLst/>
          </a:prstGeom>
          <a:solidFill>
            <a:srgbClr val="6294CD">
              <a:alpha val="6509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Billing</a:t>
            </a:r>
          </a:p>
        </p:txBody>
      </p:sp>
      <p:sp>
        <p:nvSpPr>
          <p:cNvPr id="13" name="Rounded Rectangle 12"/>
          <p:cNvSpPr/>
          <p:nvPr/>
        </p:nvSpPr>
        <p:spPr bwMode="auto">
          <a:xfrm>
            <a:off x="6057900" y="2908300"/>
            <a:ext cx="2476500" cy="673100"/>
          </a:xfrm>
          <a:prstGeom prst="roundRect">
            <a:avLst/>
          </a:prstGeom>
          <a:solidFill>
            <a:srgbClr val="FF0000">
              <a:alpha val="6509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Sales</a:t>
            </a:r>
          </a:p>
        </p:txBody>
      </p:sp>
      <p:sp>
        <p:nvSpPr>
          <p:cNvPr id="14" name="Rounded Rectangle 13"/>
          <p:cNvSpPr/>
          <p:nvPr/>
        </p:nvSpPr>
        <p:spPr bwMode="auto">
          <a:xfrm>
            <a:off x="6070600" y="6083300"/>
            <a:ext cx="2476500" cy="673100"/>
          </a:xfrm>
          <a:prstGeom prst="roundRect">
            <a:avLst/>
          </a:prstGeom>
          <a:solidFill>
            <a:srgbClr val="FF0000">
              <a:alpha val="6509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Sales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noFill/>
          <a:ln/>
        </p:spPr>
        <p:txBody>
          <a:bodyPr/>
          <a:lstStyle/>
          <a:p>
            <a:r>
              <a:rPr lang="en-US"/>
              <a:t>Technical properties of a service</a:t>
            </a:r>
          </a:p>
        </p:txBody>
      </p:sp>
      <p:sp>
        <p:nvSpPr>
          <p:cNvPr id="461827" name="Rectangle 3"/>
          <p:cNvSpPr>
            <a:spLocks noGrp="1" noChangeArrowheads="1"/>
          </p:cNvSpPr>
          <p:nvPr>
            <p:ph idx="1"/>
          </p:nvPr>
        </p:nvSpPr>
        <p:spPr>
          <a:xfrm>
            <a:off x="0" y="1584325"/>
            <a:ext cx="9144000" cy="3743325"/>
          </a:xfrm>
          <a:noFill/>
          <a:ln/>
        </p:spPr>
        <p:txBody>
          <a:bodyPr/>
          <a:lstStyle/>
          <a:p>
            <a:pPr marL="342900" indent="-342900"/>
            <a:r>
              <a:rPr lang="en-US" dirty="0"/>
              <a:t>A service may have multiple end points</a:t>
            </a:r>
          </a:p>
          <a:p>
            <a:pPr marL="342900" indent="-342900"/>
            <a:endParaRPr lang="en-US" dirty="0"/>
          </a:p>
          <a:p>
            <a:pPr marL="342900" indent="-342900"/>
            <a:r>
              <a:rPr lang="en-US" dirty="0"/>
              <a:t>A service may communicate over multiple protocols and transports</a:t>
            </a:r>
          </a:p>
          <a:p>
            <a:pPr marL="342900" indent="-342900"/>
            <a:endParaRPr lang="en-US" dirty="0"/>
          </a:p>
          <a:p>
            <a:pPr marL="342900" indent="-342900"/>
            <a:r>
              <a:rPr lang="en-US" dirty="0"/>
              <a:t>A service is responsible for its own availability and scalability</a:t>
            </a: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Challenges</a:t>
            </a:r>
            <a:endParaRPr lang="en-US" dirty="0"/>
          </a:p>
        </p:txBody>
      </p:sp>
      <p:sp>
        <p:nvSpPr>
          <p:cNvPr id="3" name="Content Placeholder 2"/>
          <p:cNvSpPr>
            <a:spLocks noGrp="1"/>
          </p:cNvSpPr>
          <p:nvPr>
            <p:ph idx="1"/>
          </p:nvPr>
        </p:nvSpPr>
        <p:spPr>
          <a:xfrm>
            <a:off x="107950" y="1584325"/>
            <a:ext cx="9036050" cy="5262979"/>
          </a:xfrm>
        </p:spPr>
        <p:txBody>
          <a:bodyPr/>
          <a:lstStyle/>
          <a:p>
            <a:r>
              <a:rPr lang="en-US" dirty="0" smtClean="0"/>
              <a:t>If a subscriber goes down, messages are buffered (written to disk) at the publisher</a:t>
            </a:r>
          </a:p>
          <a:p>
            <a:endParaRPr lang="en-US" dirty="0" smtClean="0"/>
          </a:p>
          <a:p>
            <a:r>
              <a:rPr lang="en-US" dirty="0" smtClean="0"/>
              <a:t>While this store-and-forward behavior allows subscribers to restart without losing messages…</a:t>
            </a:r>
          </a:p>
          <a:p>
            <a:endParaRPr lang="en-US" dirty="0" smtClean="0"/>
          </a:p>
          <a:p>
            <a:r>
              <a:rPr lang="en-US" dirty="0" smtClean="0"/>
              <a:t>… this leads to additional storage requirements for the publisher:</a:t>
            </a:r>
          </a:p>
          <a:p>
            <a:pPr lvl="1"/>
            <a:r>
              <a:rPr lang="en-US" dirty="0" smtClean="0"/>
              <a:t>Rate of messages x Message size x Time</a:t>
            </a:r>
          </a:p>
          <a:p>
            <a:pPr lvl="1"/>
            <a:r>
              <a:rPr lang="en-US" dirty="0" smtClean="0"/>
              <a:t>1K </a:t>
            </a:r>
            <a:r>
              <a:rPr lang="en-US" dirty="0" err="1" smtClean="0"/>
              <a:t>msg</a:t>
            </a:r>
            <a:r>
              <a:rPr lang="en-US" dirty="0" smtClean="0"/>
              <a:t>/s x 1 MB / </a:t>
            </a:r>
            <a:r>
              <a:rPr lang="en-US" dirty="0" err="1" smtClean="0"/>
              <a:t>msg</a:t>
            </a:r>
            <a:r>
              <a:rPr lang="en-US" dirty="0" smtClean="0"/>
              <a:t> x 5 minutes = 300 GB</a:t>
            </a:r>
            <a:endParaRPr lang="en-US" dirty="0"/>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Impacts</a:t>
            </a:r>
            <a:endParaRPr lang="en-US" dirty="0"/>
          </a:p>
        </p:txBody>
      </p:sp>
      <p:sp>
        <p:nvSpPr>
          <p:cNvPr id="3" name="Content Placeholder 2"/>
          <p:cNvSpPr>
            <a:spLocks noGrp="1"/>
          </p:cNvSpPr>
          <p:nvPr>
            <p:ph idx="1"/>
          </p:nvPr>
        </p:nvSpPr>
        <p:spPr>
          <a:xfrm>
            <a:off x="107950" y="1584325"/>
            <a:ext cx="8915400" cy="5262979"/>
          </a:xfrm>
        </p:spPr>
        <p:txBody>
          <a:bodyPr/>
          <a:lstStyle/>
          <a:p>
            <a:r>
              <a:rPr lang="en-US" dirty="0" smtClean="0"/>
              <a:t>If a publishing machine runs out of disk space, it will crash</a:t>
            </a:r>
          </a:p>
          <a:p>
            <a:endParaRPr lang="en-US" dirty="0" smtClean="0"/>
          </a:p>
          <a:p>
            <a:r>
              <a:rPr lang="en-US" dirty="0" smtClean="0"/>
              <a:t>Unavailable subscribers may cause a publisher to become unavailable…</a:t>
            </a:r>
          </a:p>
          <a:p>
            <a:endParaRPr lang="en-US" dirty="0" smtClean="0"/>
          </a:p>
          <a:p>
            <a:r>
              <a:rPr lang="en-US" dirty="0" smtClean="0"/>
              <a:t>… unless the publisher starts discarding messages after a certain period of time</a:t>
            </a:r>
          </a:p>
          <a:p>
            <a:pPr lvl="1"/>
            <a:endParaRPr lang="en-US" dirty="0" smtClean="0"/>
          </a:p>
          <a:p>
            <a:pPr lvl="1"/>
            <a:r>
              <a:rPr lang="en-US" dirty="0" err="1" smtClean="0"/>
              <a:t>TimeToBeReceived</a:t>
            </a:r>
            <a:r>
              <a:rPr lang="en-US" dirty="0" smtClean="0"/>
              <a:t> attribute in NServiceBus</a:t>
            </a:r>
            <a:endParaRPr lang="en-US" dirty="0"/>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Subscriber Challenges</a:t>
            </a:r>
            <a:endParaRPr lang="en-US" dirty="0"/>
          </a:p>
        </p:txBody>
      </p:sp>
      <p:sp>
        <p:nvSpPr>
          <p:cNvPr id="3" name="Content Placeholder 2"/>
          <p:cNvSpPr>
            <a:spLocks noGrp="1"/>
          </p:cNvSpPr>
          <p:nvPr>
            <p:ph idx="1"/>
          </p:nvPr>
        </p:nvSpPr>
        <p:spPr>
          <a:xfrm>
            <a:off x="107950" y="1584325"/>
            <a:ext cx="8915400" cy="5115246"/>
          </a:xfrm>
        </p:spPr>
        <p:txBody>
          <a:bodyPr/>
          <a:lstStyle/>
          <a:p>
            <a:r>
              <a:rPr lang="en-US" dirty="0" smtClean="0"/>
              <a:t>Now a subscriber may end up missing messages if it is unavailable</a:t>
            </a:r>
          </a:p>
          <a:p>
            <a:pPr lvl="1"/>
            <a:r>
              <a:rPr lang="en-US" dirty="0" smtClean="0"/>
              <a:t>Reliable messaging was supposed to solve this</a:t>
            </a:r>
          </a:p>
          <a:p>
            <a:pPr lvl="1"/>
            <a:endParaRPr lang="en-US" dirty="0" smtClean="0"/>
          </a:p>
          <a:p>
            <a:r>
              <a:rPr lang="en-US" dirty="0" smtClean="0"/>
              <a:t>A mitigating characteristic in the problem guides us to the solution:</a:t>
            </a:r>
          </a:p>
          <a:p>
            <a:r>
              <a:rPr lang="en-US" dirty="0" smtClean="0"/>
              <a:t>If the subscriber can’t be bothered to be online enough of the time, maybe it doesn’t need an online feed of messages</a:t>
            </a:r>
          </a:p>
          <a:p>
            <a:r>
              <a:rPr lang="en-US" dirty="0" smtClean="0"/>
              <a:t>Batch the delivery of messages – e.g. FTP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 and Schemas</a:t>
            </a:r>
            <a:endParaRPr lang="en-US" dirty="0"/>
          </a:p>
        </p:txBody>
      </p:sp>
      <p:sp>
        <p:nvSpPr>
          <p:cNvPr id="3" name="Content Placeholder 2"/>
          <p:cNvSpPr>
            <a:spLocks noGrp="1"/>
          </p:cNvSpPr>
          <p:nvPr>
            <p:ph idx="1"/>
          </p:nvPr>
        </p:nvSpPr>
        <p:spPr>
          <a:xfrm>
            <a:off x="107950" y="1584325"/>
            <a:ext cx="8915400" cy="5262979"/>
          </a:xfrm>
        </p:spPr>
        <p:txBody>
          <a:bodyPr/>
          <a:lstStyle/>
          <a:p>
            <a:r>
              <a:rPr lang="en-US" dirty="0" smtClean="0"/>
              <a:t>Schema defines the logical message types</a:t>
            </a:r>
          </a:p>
          <a:p>
            <a:endParaRPr lang="en-US" dirty="0" smtClean="0"/>
          </a:p>
          <a:p>
            <a:r>
              <a:rPr lang="en-US" dirty="0" smtClean="0"/>
              <a:t>Contract provides additional technical info:</a:t>
            </a:r>
          </a:p>
          <a:p>
            <a:pPr lvl="1"/>
            <a:r>
              <a:rPr lang="en-US" dirty="0" smtClean="0"/>
              <a:t>Online messaging channel</a:t>
            </a:r>
          </a:p>
          <a:p>
            <a:pPr lvl="2"/>
            <a:r>
              <a:rPr lang="en-US" dirty="0" err="1" smtClean="0"/>
              <a:t>TimeToBeReceived</a:t>
            </a:r>
            <a:r>
              <a:rPr lang="en-US" dirty="0" smtClean="0"/>
              <a:t> – 1 minute</a:t>
            </a:r>
          </a:p>
          <a:p>
            <a:pPr lvl="1"/>
            <a:r>
              <a:rPr lang="en-US" dirty="0" smtClean="0"/>
              <a:t>Hourly ftp batch channel</a:t>
            </a:r>
          </a:p>
          <a:p>
            <a:pPr lvl="2"/>
            <a:r>
              <a:rPr lang="en-US" dirty="0" err="1" smtClean="0"/>
              <a:t>TimeToBeReceived</a:t>
            </a:r>
            <a:r>
              <a:rPr lang="en-US" dirty="0" smtClean="0"/>
              <a:t> – practically infinite</a:t>
            </a:r>
          </a:p>
          <a:p>
            <a:endParaRPr lang="en-US" dirty="0" smtClean="0"/>
          </a:p>
          <a:p>
            <a:r>
              <a:rPr lang="en-US" dirty="0" smtClean="0"/>
              <a:t>Subscribers choose the appropriate contract based on their availability</a:t>
            </a:r>
            <a:endParaRPr lang="en-US" dirty="0"/>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the technical stuff?</a:t>
            </a:r>
            <a:endParaRPr lang="en-US" dirty="0"/>
          </a:p>
        </p:txBody>
      </p:sp>
      <p:sp>
        <p:nvSpPr>
          <p:cNvPr id="3" name="Content Placeholder 2"/>
          <p:cNvSpPr>
            <a:spLocks noGrp="1"/>
          </p:cNvSpPr>
          <p:nvPr>
            <p:ph idx="1"/>
          </p:nvPr>
        </p:nvSpPr>
        <p:spPr>
          <a:xfrm>
            <a:off x="107950" y="1584325"/>
            <a:ext cx="8915400" cy="2308324"/>
          </a:xfrm>
        </p:spPr>
        <p:txBody>
          <a:bodyPr/>
          <a:lstStyle/>
          <a:p>
            <a:r>
              <a:rPr lang="en-US" dirty="0" smtClean="0"/>
              <a:t>Authentication, Authorization, etc</a:t>
            </a:r>
          </a:p>
          <a:p>
            <a:endParaRPr lang="en-US" dirty="0" smtClean="0"/>
          </a:p>
          <a:p>
            <a:r>
              <a:rPr lang="en-US" dirty="0" smtClean="0"/>
              <a:t>A service should own this</a:t>
            </a:r>
          </a:p>
          <a:p>
            <a:pPr>
              <a:buNone/>
            </a:pPr>
            <a:r>
              <a:rPr lang="en-US" dirty="0" smtClean="0"/>
              <a:t>	shouldn’t it?</a:t>
            </a:r>
            <a:endParaRPr lang="en-US" dirty="0"/>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IT/Operations Service</a:t>
            </a:r>
            <a:endParaRPr lang="en-US" dirty="0"/>
          </a:p>
        </p:txBody>
      </p:sp>
      <p:sp>
        <p:nvSpPr>
          <p:cNvPr id="3" name="Content Placeholder 2"/>
          <p:cNvSpPr>
            <a:spLocks noGrp="1"/>
          </p:cNvSpPr>
          <p:nvPr>
            <p:ph idx="1"/>
          </p:nvPr>
        </p:nvSpPr>
        <p:spPr>
          <a:xfrm>
            <a:off x="107950" y="1584325"/>
            <a:ext cx="8915400" cy="4819781"/>
          </a:xfrm>
        </p:spPr>
        <p:txBody>
          <a:bodyPr/>
          <a:lstStyle/>
          <a:p>
            <a:r>
              <a:rPr lang="en-US" dirty="0" smtClean="0"/>
              <a:t>Responsible for keeping information flowing (and secure) in the enterprise</a:t>
            </a:r>
          </a:p>
          <a:p>
            <a:endParaRPr lang="en-US" dirty="0" smtClean="0"/>
          </a:p>
          <a:p>
            <a:r>
              <a:rPr lang="en-US" dirty="0" smtClean="0"/>
              <a:t>Owns all hosting technologies</a:t>
            </a:r>
          </a:p>
          <a:p>
            <a:pPr lvl="1"/>
            <a:r>
              <a:rPr lang="en-US" dirty="0" smtClean="0"/>
              <a:t>Web servers, app servers, databases, etc</a:t>
            </a:r>
          </a:p>
          <a:p>
            <a:pPr lvl="1"/>
            <a:endParaRPr lang="en-US" dirty="0" smtClean="0"/>
          </a:p>
          <a:p>
            <a:r>
              <a:rPr lang="en-US" dirty="0" smtClean="0"/>
              <a:t>Hosts the code of all business services</a:t>
            </a:r>
          </a:p>
          <a:p>
            <a:pPr lvl="1"/>
            <a:r>
              <a:rPr lang="en-US" dirty="0" smtClean="0"/>
              <a:t>Configures its own handlers to run first</a:t>
            </a:r>
          </a:p>
          <a:p>
            <a:pPr lvl="2"/>
            <a:r>
              <a:rPr lang="en-US" dirty="0" smtClean="0"/>
              <a:t>Authentication, authorization – LDAP/AD access</a:t>
            </a: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127000" y="127000"/>
            <a:ext cx="9017000" cy="695325"/>
          </a:xfrm>
          <a:noFill/>
          <a:ln/>
        </p:spPr>
        <p:txBody>
          <a:bodyPr>
            <a:normAutofit fontScale="90000"/>
          </a:bodyPr>
          <a:lstStyle/>
          <a:p>
            <a:r>
              <a:rPr lang="en-US"/>
              <a:t>#1. The network is reliable</a:t>
            </a:r>
          </a:p>
        </p:txBody>
      </p:sp>
      <p:sp>
        <p:nvSpPr>
          <p:cNvPr id="300035" name="Rectangle 3"/>
          <p:cNvSpPr>
            <a:spLocks noGrp="1" noChangeArrowheads="1"/>
          </p:cNvSpPr>
          <p:nvPr>
            <p:ph idx="1"/>
          </p:nvPr>
        </p:nvSpPr>
        <p:spPr>
          <a:xfrm>
            <a:off x="0" y="1254125"/>
            <a:ext cx="8915400" cy="4450449"/>
          </a:xfrm>
          <a:noFill/>
          <a:ln/>
        </p:spPr>
        <p:txBody>
          <a:bodyPr>
            <a:normAutofit lnSpcReduction="10000"/>
          </a:bodyPr>
          <a:lstStyle/>
          <a:p>
            <a:pPr marL="342900" indent="-342900"/>
            <a:r>
              <a:rPr lang="en-US" dirty="0"/>
              <a:t>Solutions</a:t>
            </a:r>
            <a:r>
              <a:rPr lang="en-US" dirty="0" smtClean="0"/>
              <a:t>:</a:t>
            </a:r>
          </a:p>
          <a:p>
            <a:pPr marL="342900" indent="-342900"/>
            <a:endParaRPr lang="en-US" dirty="0"/>
          </a:p>
          <a:p>
            <a:pPr marL="742950" lvl="1" indent="-285750"/>
            <a:r>
              <a:rPr lang="en-US" dirty="0"/>
              <a:t>Use reliable messaging infrastructure</a:t>
            </a:r>
          </a:p>
          <a:p>
            <a:pPr marL="1143000" lvl="2" indent="-228600"/>
            <a:r>
              <a:rPr lang="en-US" dirty="0"/>
              <a:t>MSMQ</a:t>
            </a:r>
          </a:p>
          <a:p>
            <a:pPr marL="1143000" lvl="2" indent="-228600"/>
            <a:r>
              <a:rPr lang="en-US" dirty="0" err="1"/>
              <a:t>Sql</a:t>
            </a:r>
            <a:r>
              <a:rPr lang="en-US" dirty="0"/>
              <a:t> Server 2005 Service Broker</a:t>
            </a:r>
          </a:p>
          <a:p>
            <a:pPr marL="742950" lvl="1" indent="-285750"/>
            <a:endParaRPr lang="en-US" dirty="0" smtClean="0"/>
          </a:p>
          <a:p>
            <a:pPr marL="742950" lvl="1" indent="-285750"/>
            <a:r>
              <a:rPr lang="en-US" dirty="0" smtClean="0"/>
              <a:t>Roll </a:t>
            </a:r>
            <a:r>
              <a:rPr lang="en-US" dirty="0"/>
              <a:t>your </a:t>
            </a:r>
            <a:r>
              <a:rPr lang="en-US" dirty="0" smtClean="0"/>
              <a:t>own</a:t>
            </a:r>
            <a:endParaRPr lang="en-US" dirty="0"/>
          </a:p>
          <a:p>
            <a:pPr marL="1143000" lvl="2" indent="-228600"/>
            <a:r>
              <a:rPr lang="en-US" dirty="0" err="1"/>
              <a:t>Ack</a:t>
            </a:r>
            <a:r>
              <a:rPr lang="en-US" dirty="0"/>
              <a:t> &amp; Retry</a:t>
            </a:r>
          </a:p>
          <a:p>
            <a:pPr marL="1143000" lvl="2" indent="-228600"/>
            <a:r>
              <a:rPr lang="en-US" dirty="0"/>
              <a:t>Store &amp; Forward</a:t>
            </a:r>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that IT/Ops subscribe to</a:t>
            </a:r>
            <a:endParaRPr lang="en-US" dirty="0"/>
          </a:p>
        </p:txBody>
      </p:sp>
      <p:sp>
        <p:nvSpPr>
          <p:cNvPr id="3" name="Content Placeholder 2"/>
          <p:cNvSpPr>
            <a:spLocks noGrp="1"/>
          </p:cNvSpPr>
          <p:nvPr>
            <p:ph idx="1"/>
          </p:nvPr>
        </p:nvSpPr>
        <p:spPr>
          <a:xfrm>
            <a:off x="107950" y="1584325"/>
            <a:ext cx="8915400" cy="1052596"/>
          </a:xfrm>
        </p:spPr>
        <p:txBody>
          <a:bodyPr/>
          <a:lstStyle/>
          <a:p>
            <a:r>
              <a:rPr lang="en-US" dirty="0" smtClean="0"/>
              <a:t>HR – employee hired, employee fired</a:t>
            </a:r>
          </a:p>
          <a:p>
            <a:pPr lvl="1"/>
            <a:r>
              <a:rPr lang="en-US" dirty="0" smtClean="0"/>
              <a:t>Provisions / De-provisions machines, accounts, etc</a:t>
            </a:r>
          </a:p>
        </p:txBody>
      </p:sp>
      <p:pic>
        <p:nvPicPr>
          <p:cNvPr id="2050" name="Picture 2"/>
          <p:cNvPicPr>
            <a:picLocks noChangeAspect="1" noChangeArrowheads="1"/>
          </p:cNvPicPr>
          <p:nvPr/>
        </p:nvPicPr>
        <p:blipFill>
          <a:blip r:embed="rId2" cstate="print"/>
          <a:srcRect/>
          <a:stretch>
            <a:fillRect/>
          </a:stretch>
        </p:blipFill>
        <p:spPr bwMode="auto">
          <a:xfrm>
            <a:off x="4352925" y="3089275"/>
            <a:ext cx="4095750" cy="3067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Referential Integrity &amp; Reporting</a:t>
            </a:r>
            <a:endParaRPr lang="en-US" dirty="0"/>
          </a:p>
        </p:txBody>
      </p:sp>
      <p:graphicFrame>
        <p:nvGraphicFramePr>
          <p:cNvPr id="4" name="Diagram 3"/>
          <p:cNvGraphicFramePr/>
          <p:nvPr/>
        </p:nvGraphicFramePr>
        <p:xfrm>
          <a:off x="2354689" y="2348016"/>
          <a:ext cx="4604911" cy="3747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Endpoints ( + email )</a:t>
            </a:r>
            <a:endParaRPr lang="en-US" dirty="0"/>
          </a:p>
        </p:txBody>
      </p:sp>
      <p:grpSp>
        <p:nvGrpSpPr>
          <p:cNvPr id="3" name="Group 2"/>
          <p:cNvGrpSpPr/>
          <p:nvPr/>
        </p:nvGrpSpPr>
        <p:grpSpPr>
          <a:xfrm>
            <a:off x="622300" y="1384300"/>
            <a:ext cx="2933700" cy="1577439"/>
            <a:chOff x="2057400" y="1498600"/>
            <a:chExt cx="2933700" cy="1577439"/>
          </a:xfrm>
        </p:grpSpPr>
        <p:sp>
          <p:nvSpPr>
            <p:cNvPr id="4" name="AutoShape 13"/>
            <p:cNvSpPr>
              <a:spLocks noChangeArrowheads="1"/>
            </p:cNvSpPr>
            <p:nvPr/>
          </p:nvSpPr>
          <p:spPr bwMode="auto">
            <a:xfrm flipH="1">
              <a:off x="2400300" y="1498600"/>
              <a:ext cx="2590800" cy="15748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5" name="AutoShape 14"/>
            <p:cNvSpPr>
              <a:spLocks noChangeArrowheads="1"/>
            </p:cNvSpPr>
            <p:nvPr/>
          </p:nvSpPr>
          <p:spPr bwMode="auto">
            <a:xfrm rot="16200000">
              <a:off x="20256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6" name="Text Box 15"/>
            <p:cNvSpPr txBox="1">
              <a:spLocks noChangeArrowheads="1"/>
            </p:cNvSpPr>
            <p:nvPr/>
          </p:nvSpPr>
          <p:spPr bwMode="auto">
            <a:xfrm>
              <a:off x="2717800" y="1752600"/>
              <a:ext cx="1460500" cy="1323439"/>
            </a:xfrm>
            <a:prstGeom prst="rect">
              <a:avLst/>
            </a:prstGeom>
            <a:noFill/>
            <a:ln w="9525">
              <a:noFill/>
              <a:miter lim="800000"/>
              <a:headEnd/>
              <a:tailEnd/>
            </a:ln>
            <a:effectLst/>
          </p:spPr>
          <p:txBody>
            <a:bodyPr wrap="square">
              <a:spAutoFit/>
            </a:bodyPr>
            <a:lstStyle/>
            <a:p>
              <a:pPr>
                <a:spcBef>
                  <a:spcPct val="50000"/>
                </a:spcBef>
              </a:pPr>
              <a:r>
                <a:rPr lang="en-US" dirty="0" smtClean="0">
                  <a:solidFill>
                    <a:schemeClr val="bg2"/>
                  </a:solidFill>
                  <a:effectLst>
                    <a:outerShdw blurRad="38100" dist="38100" dir="2700000" algn="tl">
                      <a:srgbClr val="FFFFFF"/>
                    </a:outerShdw>
                  </a:effectLst>
                </a:rPr>
                <a:t>IT/Ops</a:t>
              </a:r>
            </a:p>
            <a:p>
              <a:pPr>
                <a:spcBef>
                  <a:spcPct val="50000"/>
                </a:spcBef>
              </a:pPr>
              <a:endParaRPr lang="en-US" dirty="0">
                <a:solidFill>
                  <a:schemeClr val="bg2"/>
                </a:solidFill>
                <a:effectLst>
                  <a:outerShdw blurRad="38100" dist="38100" dir="2700000" algn="tl">
                    <a:srgbClr val="FFFFFF"/>
                  </a:outerShdw>
                </a:effectLst>
              </a:endParaRPr>
            </a:p>
          </p:txBody>
        </p:sp>
      </p:grpSp>
      <p:sp>
        <p:nvSpPr>
          <p:cNvPr id="7" name="Rectangle 6"/>
          <p:cNvSpPr/>
          <p:nvPr/>
        </p:nvSpPr>
        <p:spPr bwMode="auto">
          <a:xfrm>
            <a:off x="1651000" y="2286000"/>
            <a:ext cx="2844800" cy="965200"/>
          </a:xfrm>
          <a:prstGeom prst="rect">
            <a:avLst/>
          </a:prstGeom>
          <a:solidFill>
            <a:schemeClr val="bg1">
              <a:lumMod val="20000"/>
              <a:lumOff val="80000"/>
            </a:schemeClr>
          </a:solidFill>
          <a:ln w="19050" cap="flat" cmpd="sng" algn="ctr">
            <a:solidFill>
              <a:schemeClr val="bg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smtClean="0">
                <a:ln>
                  <a:noFill/>
                </a:ln>
                <a:solidFill>
                  <a:schemeClr val="bg2"/>
                </a:solidFill>
                <a:effectLst/>
                <a:latin typeface="Franklin Gothic Medium" pitchFamily="34" charset="0"/>
              </a:rPr>
              <a:t>DataExporter</a:t>
            </a:r>
            <a:r>
              <a:rPr lang="en-US" sz="2800" b="0" dirty="0" smtClean="0">
                <a:solidFill>
                  <a:schemeClr val="bg2"/>
                </a:solidFill>
                <a:effectLst/>
              </a:rPr>
              <a:t> message handler</a:t>
            </a:r>
            <a:endParaRPr kumimoji="0" lang="en-US" sz="2800" b="0" i="0" u="none" strike="noStrike" cap="none" normalizeH="0" baseline="0" dirty="0" smtClean="0">
              <a:ln>
                <a:noFill/>
              </a:ln>
              <a:solidFill>
                <a:schemeClr val="bg2"/>
              </a:solidFill>
              <a:effectLst/>
              <a:latin typeface="Franklin Gothic Medium" pitchFamily="34" charset="0"/>
            </a:endParaRPr>
          </a:p>
        </p:txBody>
      </p:sp>
      <p:sp>
        <p:nvSpPr>
          <p:cNvPr id="8" name="Rectangle 7"/>
          <p:cNvSpPr/>
          <p:nvPr/>
        </p:nvSpPr>
        <p:spPr bwMode="auto">
          <a:xfrm>
            <a:off x="165100" y="3835400"/>
            <a:ext cx="3086100" cy="622300"/>
          </a:xfrm>
          <a:prstGeom prst="rect">
            <a:avLst/>
          </a:prstGeom>
          <a:solidFill>
            <a:schemeClr val="bg1">
              <a:lumMod val="20000"/>
              <a:lumOff val="80000"/>
            </a:schemeClr>
          </a:solidFill>
          <a:ln w="19050" cap="flat" cmpd="sng" algn="ctr">
            <a:solidFill>
              <a:schemeClr val="bg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bg2"/>
                </a:solidFill>
                <a:effectLst/>
                <a:latin typeface="Franklin Gothic Medium" pitchFamily="34" charset="0"/>
              </a:rPr>
              <a:t>IProvideCustomerInfo</a:t>
            </a:r>
            <a:endParaRPr kumimoji="0" lang="en-US" sz="2400" b="0" i="0" u="none" strike="noStrike" cap="none" normalizeH="0" baseline="0" dirty="0" smtClean="0">
              <a:ln>
                <a:noFill/>
              </a:ln>
              <a:solidFill>
                <a:schemeClr val="bg2"/>
              </a:solidFill>
              <a:effectLst/>
              <a:latin typeface="Franklin Gothic Medium" pitchFamily="34" charset="0"/>
            </a:endParaRPr>
          </a:p>
        </p:txBody>
      </p:sp>
      <p:sp>
        <p:nvSpPr>
          <p:cNvPr id="9" name="Rectangle 8"/>
          <p:cNvSpPr/>
          <p:nvPr/>
        </p:nvSpPr>
        <p:spPr bwMode="auto">
          <a:xfrm>
            <a:off x="3378200" y="3835400"/>
            <a:ext cx="2616200" cy="622300"/>
          </a:xfrm>
          <a:prstGeom prst="rect">
            <a:avLst/>
          </a:prstGeom>
          <a:solidFill>
            <a:schemeClr val="bg1">
              <a:lumMod val="20000"/>
              <a:lumOff val="80000"/>
            </a:schemeClr>
          </a:solidFill>
          <a:ln w="19050" cap="flat" cmpd="sng" algn="ctr">
            <a:solidFill>
              <a:schemeClr val="bg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bg2"/>
                </a:solidFill>
                <a:effectLst/>
                <a:latin typeface="Franklin Gothic Medium" pitchFamily="34" charset="0"/>
              </a:rPr>
              <a:t>IProvideBillingInfo</a:t>
            </a:r>
            <a:endParaRPr kumimoji="0" lang="en-US" sz="2400" b="0" i="0" u="none" strike="noStrike" cap="none" normalizeH="0" baseline="0" dirty="0" smtClean="0">
              <a:ln>
                <a:noFill/>
              </a:ln>
              <a:solidFill>
                <a:schemeClr val="bg2"/>
              </a:solidFill>
              <a:effectLst/>
              <a:latin typeface="Franklin Gothic Medium" pitchFamily="34" charset="0"/>
            </a:endParaRPr>
          </a:p>
        </p:txBody>
      </p:sp>
      <p:sp>
        <p:nvSpPr>
          <p:cNvPr id="10" name="Rectangle 9"/>
          <p:cNvSpPr/>
          <p:nvPr/>
        </p:nvSpPr>
        <p:spPr bwMode="auto">
          <a:xfrm>
            <a:off x="6134100" y="3835400"/>
            <a:ext cx="2857500" cy="622300"/>
          </a:xfrm>
          <a:prstGeom prst="rect">
            <a:avLst/>
          </a:prstGeom>
          <a:solidFill>
            <a:schemeClr val="bg1">
              <a:lumMod val="20000"/>
              <a:lumOff val="80000"/>
            </a:schemeClr>
          </a:solidFill>
          <a:ln w="19050" cap="flat" cmpd="sng" algn="ctr">
            <a:solidFill>
              <a:schemeClr val="bg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bg2"/>
                </a:solidFill>
                <a:effectLst/>
                <a:latin typeface="Franklin Gothic Medium" pitchFamily="34" charset="0"/>
              </a:rPr>
              <a:t>IProvideProductInfo</a:t>
            </a:r>
            <a:endParaRPr kumimoji="0" lang="en-US" sz="2400" b="0" i="0" u="none" strike="noStrike" cap="none" normalizeH="0" baseline="0" dirty="0" smtClean="0">
              <a:ln>
                <a:noFill/>
              </a:ln>
              <a:solidFill>
                <a:schemeClr val="bg2"/>
              </a:solidFill>
              <a:effectLst/>
              <a:latin typeface="Franklin Gothic Medium" pitchFamily="34" charset="0"/>
            </a:endParaRPr>
          </a:p>
        </p:txBody>
      </p:sp>
      <p:cxnSp>
        <p:nvCxnSpPr>
          <p:cNvPr id="11" name="Straight Arrow Connector 10"/>
          <p:cNvCxnSpPr>
            <a:stCxn id="7" idx="3"/>
          </p:cNvCxnSpPr>
          <p:nvPr/>
        </p:nvCxnSpPr>
        <p:spPr>
          <a:xfrm>
            <a:off x="4495800" y="2768600"/>
            <a:ext cx="2425700" cy="10033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0"/>
          </p:cNvCxnSpPr>
          <p:nvPr/>
        </p:nvCxnSpPr>
        <p:spPr>
          <a:xfrm>
            <a:off x="4051300" y="3263900"/>
            <a:ext cx="635000" cy="5715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1968500" y="3302000"/>
            <a:ext cx="558800" cy="5080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2" name="Group 16"/>
          <p:cNvGrpSpPr/>
          <p:nvPr/>
        </p:nvGrpSpPr>
        <p:grpSpPr>
          <a:xfrm>
            <a:off x="510005" y="5551236"/>
            <a:ext cx="2498558" cy="1134979"/>
            <a:chOff x="2302042" y="2362199"/>
            <a:chExt cx="2498558" cy="1134979"/>
          </a:xfrm>
          <a:solidFill>
            <a:schemeClr val="tx2"/>
          </a:solidFill>
        </p:grpSpPr>
        <p:grpSp>
          <p:nvGrpSpPr>
            <p:cNvPr id="13" name="Group 6"/>
            <p:cNvGrpSpPr/>
            <p:nvPr/>
          </p:nvGrpSpPr>
          <p:grpSpPr>
            <a:xfrm flipH="1">
              <a:off x="2302042" y="2362199"/>
              <a:ext cx="2498558" cy="1134979"/>
              <a:chOff x="1295400" y="1142999"/>
              <a:chExt cx="2498558" cy="1134979"/>
            </a:xfrm>
            <a:grpFill/>
          </p:grpSpPr>
          <p:sp>
            <p:nvSpPr>
              <p:cNvPr id="23" name="Rectangle 3"/>
              <p:cNvSpPr/>
              <p:nvPr/>
            </p:nvSpPr>
            <p:spPr>
              <a:xfrm>
                <a:off x="1649430" y="1142999"/>
                <a:ext cx="2144528" cy="113497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295400" y="143195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1295400" y="175049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21"/>
            <p:cNvSpPr txBox="1"/>
            <p:nvPr/>
          </p:nvSpPr>
          <p:spPr>
            <a:xfrm>
              <a:off x="2326105" y="2514599"/>
              <a:ext cx="1712495" cy="830997"/>
            </a:xfrm>
            <a:prstGeom prst="rect">
              <a:avLst/>
            </a:prstGeom>
            <a:grpFill/>
          </p:spPr>
          <p:txBody>
            <a:bodyPr wrap="square" rtlCol="0">
              <a:spAutoFit/>
            </a:bodyPr>
            <a:lstStyle/>
            <a:p>
              <a:pPr algn="l" rtl="0"/>
              <a:r>
                <a:rPr lang="en-US" sz="2400" dirty="0" smtClean="0">
                  <a:solidFill>
                    <a:schemeClr val="bg2"/>
                  </a:solidFill>
                </a:rPr>
                <a:t>Customer Care</a:t>
              </a:r>
              <a:endParaRPr lang="en-GB" sz="2400" dirty="0">
                <a:solidFill>
                  <a:schemeClr val="bg2"/>
                </a:solidFill>
              </a:endParaRPr>
            </a:p>
          </p:txBody>
        </p:sp>
      </p:grpSp>
      <p:grpSp>
        <p:nvGrpSpPr>
          <p:cNvPr id="15" name="Group 16"/>
          <p:cNvGrpSpPr/>
          <p:nvPr/>
        </p:nvGrpSpPr>
        <p:grpSpPr>
          <a:xfrm>
            <a:off x="3558005" y="5551236"/>
            <a:ext cx="2498558" cy="1134979"/>
            <a:chOff x="2302042" y="2362199"/>
            <a:chExt cx="2498558" cy="1134979"/>
          </a:xfrm>
          <a:solidFill>
            <a:schemeClr val="tx2"/>
          </a:solidFill>
        </p:grpSpPr>
        <p:grpSp>
          <p:nvGrpSpPr>
            <p:cNvPr id="16" name="Group 6"/>
            <p:cNvGrpSpPr/>
            <p:nvPr/>
          </p:nvGrpSpPr>
          <p:grpSpPr>
            <a:xfrm flipH="1">
              <a:off x="2302042" y="2362199"/>
              <a:ext cx="2498558" cy="1134979"/>
              <a:chOff x="1295400" y="1142999"/>
              <a:chExt cx="2498558" cy="1134979"/>
            </a:xfrm>
            <a:grpFill/>
          </p:grpSpPr>
          <p:sp>
            <p:nvSpPr>
              <p:cNvPr id="29" name="Rectangle 3"/>
              <p:cNvSpPr/>
              <p:nvPr/>
            </p:nvSpPr>
            <p:spPr>
              <a:xfrm>
                <a:off x="1649430" y="1142999"/>
                <a:ext cx="2144528" cy="113497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1295400" y="143195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295400" y="175049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extBox 27"/>
            <p:cNvSpPr txBox="1"/>
            <p:nvPr/>
          </p:nvSpPr>
          <p:spPr>
            <a:xfrm>
              <a:off x="2326105" y="2514599"/>
              <a:ext cx="1712495" cy="461665"/>
            </a:xfrm>
            <a:prstGeom prst="rect">
              <a:avLst/>
            </a:prstGeom>
            <a:grpFill/>
          </p:spPr>
          <p:txBody>
            <a:bodyPr wrap="square" rtlCol="0">
              <a:spAutoFit/>
            </a:bodyPr>
            <a:lstStyle/>
            <a:p>
              <a:pPr algn="l" rtl="0"/>
              <a:r>
                <a:rPr lang="en-US" sz="2400" dirty="0" smtClean="0">
                  <a:solidFill>
                    <a:schemeClr val="bg2"/>
                  </a:solidFill>
                </a:rPr>
                <a:t>Billing</a:t>
              </a:r>
              <a:endParaRPr lang="en-GB" sz="2400" dirty="0">
                <a:solidFill>
                  <a:schemeClr val="bg2"/>
                </a:solidFill>
              </a:endParaRPr>
            </a:p>
          </p:txBody>
        </p:sp>
      </p:grpSp>
      <p:grpSp>
        <p:nvGrpSpPr>
          <p:cNvPr id="18" name="Group 16"/>
          <p:cNvGrpSpPr/>
          <p:nvPr/>
        </p:nvGrpSpPr>
        <p:grpSpPr>
          <a:xfrm>
            <a:off x="6402805" y="5551236"/>
            <a:ext cx="2498558" cy="1134979"/>
            <a:chOff x="2302042" y="2362199"/>
            <a:chExt cx="2498558" cy="1134979"/>
          </a:xfrm>
          <a:solidFill>
            <a:schemeClr val="tx2"/>
          </a:solidFill>
        </p:grpSpPr>
        <p:grpSp>
          <p:nvGrpSpPr>
            <p:cNvPr id="19" name="Group 6"/>
            <p:cNvGrpSpPr/>
            <p:nvPr/>
          </p:nvGrpSpPr>
          <p:grpSpPr>
            <a:xfrm flipH="1">
              <a:off x="2302042" y="2362199"/>
              <a:ext cx="2498558" cy="1134979"/>
              <a:chOff x="1295400" y="1142999"/>
              <a:chExt cx="2498558" cy="1134979"/>
            </a:xfrm>
            <a:grpFill/>
          </p:grpSpPr>
          <p:sp>
            <p:nvSpPr>
              <p:cNvPr id="35" name="Rectangle 3"/>
              <p:cNvSpPr/>
              <p:nvPr/>
            </p:nvSpPr>
            <p:spPr>
              <a:xfrm>
                <a:off x="1649430" y="1142999"/>
                <a:ext cx="2144528" cy="113497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295400" y="143195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1295400" y="175049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TextBox 33"/>
            <p:cNvSpPr txBox="1"/>
            <p:nvPr/>
          </p:nvSpPr>
          <p:spPr>
            <a:xfrm>
              <a:off x="2326105" y="2514599"/>
              <a:ext cx="1712495" cy="830997"/>
            </a:xfrm>
            <a:prstGeom prst="rect">
              <a:avLst/>
            </a:prstGeom>
            <a:grpFill/>
          </p:spPr>
          <p:txBody>
            <a:bodyPr wrap="square" rtlCol="0">
              <a:spAutoFit/>
            </a:bodyPr>
            <a:lstStyle/>
            <a:p>
              <a:pPr algn="l" rtl="0"/>
              <a:r>
                <a:rPr lang="en-US" sz="2400" dirty="0" smtClean="0">
                  <a:solidFill>
                    <a:schemeClr val="bg2"/>
                  </a:solidFill>
                </a:rPr>
                <a:t>Product Catalog</a:t>
              </a:r>
              <a:endParaRPr lang="en-GB" sz="2400" dirty="0">
                <a:solidFill>
                  <a:schemeClr val="bg2"/>
                </a:solidFill>
              </a:endParaRPr>
            </a:p>
          </p:txBody>
        </p:sp>
      </p:grpSp>
      <p:sp>
        <p:nvSpPr>
          <p:cNvPr id="38" name="AutoShape 14"/>
          <p:cNvSpPr>
            <a:spLocks noChangeArrowheads="1"/>
          </p:cNvSpPr>
          <p:nvPr/>
        </p:nvSpPr>
        <p:spPr bwMode="auto">
          <a:xfrm>
            <a:off x="1350601" y="4542168"/>
            <a:ext cx="276225" cy="377825"/>
          </a:xfrm>
          <a:prstGeom prst="triangle">
            <a:avLst>
              <a:gd name="adj" fmla="val 50000"/>
            </a:avLst>
          </a:prstGeom>
          <a:noFill/>
          <a:ln w="38100" algn="ctr">
            <a:solidFill>
              <a:schemeClr val="tx1"/>
            </a:solidFill>
            <a:miter lim="800000"/>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39" name="Line 15"/>
          <p:cNvSpPr>
            <a:spLocks noChangeShapeType="1"/>
          </p:cNvSpPr>
          <p:nvPr/>
        </p:nvSpPr>
        <p:spPr bwMode="auto">
          <a:xfrm>
            <a:off x="1495063" y="4979864"/>
            <a:ext cx="0" cy="612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40" name="AutoShape 14"/>
          <p:cNvSpPr>
            <a:spLocks noChangeArrowheads="1"/>
          </p:cNvSpPr>
          <p:nvPr/>
        </p:nvSpPr>
        <p:spPr bwMode="auto">
          <a:xfrm>
            <a:off x="4449401" y="4516768"/>
            <a:ext cx="276225" cy="377825"/>
          </a:xfrm>
          <a:prstGeom prst="triangle">
            <a:avLst>
              <a:gd name="adj" fmla="val 50000"/>
            </a:avLst>
          </a:prstGeom>
          <a:noFill/>
          <a:ln w="38100" algn="ctr">
            <a:solidFill>
              <a:schemeClr val="tx1"/>
            </a:solidFill>
            <a:miter lim="800000"/>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41" name="Line 15"/>
          <p:cNvSpPr>
            <a:spLocks noChangeShapeType="1"/>
          </p:cNvSpPr>
          <p:nvPr/>
        </p:nvSpPr>
        <p:spPr bwMode="auto">
          <a:xfrm>
            <a:off x="4593863" y="4954464"/>
            <a:ext cx="0" cy="612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42" name="AutoShape 14"/>
          <p:cNvSpPr>
            <a:spLocks noChangeArrowheads="1"/>
          </p:cNvSpPr>
          <p:nvPr/>
        </p:nvSpPr>
        <p:spPr bwMode="auto">
          <a:xfrm>
            <a:off x="7268801" y="4516768"/>
            <a:ext cx="276225" cy="377825"/>
          </a:xfrm>
          <a:prstGeom prst="triangle">
            <a:avLst>
              <a:gd name="adj" fmla="val 50000"/>
            </a:avLst>
          </a:prstGeom>
          <a:noFill/>
          <a:ln w="38100" algn="ctr">
            <a:solidFill>
              <a:schemeClr val="tx1"/>
            </a:solidFill>
            <a:miter lim="800000"/>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43" name="Line 15"/>
          <p:cNvSpPr>
            <a:spLocks noChangeShapeType="1"/>
          </p:cNvSpPr>
          <p:nvPr/>
        </p:nvSpPr>
        <p:spPr bwMode="auto">
          <a:xfrm>
            <a:off x="7413263" y="4954464"/>
            <a:ext cx="0" cy="612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noFill/>
          <a:ln/>
        </p:spPr>
        <p:txBody>
          <a:bodyPr/>
          <a:lstStyle/>
          <a:p>
            <a:r>
              <a:rPr lang="en-US"/>
              <a:t>Service Decomposition</a:t>
            </a:r>
          </a:p>
        </p:txBody>
      </p:sp>
      <p:sp>
        <p:nvSpPr>
          <p:cNvPr id="430083" name="Rectangle 3"/>
          <p:cNvSpPr>
            <a:spLocks noGrp="1" noChangeArrowheads="1"/>
          </p:cNvSpPr>
          <p:nvPr>
            <p:ph idx="1"/>
          </p:nvPr>
        </p:nvSpPr>
        <p:spPr>
          <a:xfrm>
            <a:off x="0" y="1584325"/>
            <a:ext cx="9144000" cy="3013075"/>
          </a:xfrm>
          <a:noFill/>
          <a:ln/>
        </p:spPr>
        <p:txBody>
          <a:bodyPr/>
          <a:lstStyle/>
          <a:p>
            <a:pPr marL="342900" indent="-342900"/>
            <a:r>
              <a:rPr lang="en-US" dirty="0"/>
              <a:t>The large-scale business capability that a service provides can be further broken down</a:t>
            </a:r>
          </a:p>
          <a:p>
            <a:pPr marL="342900" indent="-342900"/>
            <a:endParaRPr lang="en-US" dirty="0"/>
          </a:p>
          <a:p>
            <a:pPr marL="342900" indent="-342900"/>
            <a:r>
              <a:rPr lang="en-US" dirty="0"/>
              <a:t>“Business Components” refer to the technical elements that implement the capability’s constituent parts</a:t>
            </a: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Service Requirements</a:t>
            </a:r>
            <a:endParaRPr lang="en-US" dirty="0"/>
          </a:p>
        </p:txBody>
      </p:sp>
      <p:pic>
        <p:nvPicPr>
          <p:cNvPr id="4" name="Picture 3"/>
          <p:cNvPicPr>
            <a:picLocks noChangeAspect="1" noChangeArrowheads="1"/>
          </p:cNvPicPr>
          <p:nvPr/>
        </p:nvPicPr>
        <p:blipFill>
          <a:blip r:embed="rId2" cstate="print"/>
          <a:srcRect/>
          <a:stretch>
            <a:fillRect/>
          </a:stretch>
        </p:blipFill>
        <p:spPr bwMode="auto">
          <a:xfrm flipH="1">
            <a:off x="5669688" y="1072974"/>
            <a:ext cx="1371600" cy="1371600"/>
          </a:xfrm>
          <a:prstGeom prst="rect">
            <a:avLst/>
          </a:prstGeom>
          <a:noFill/>
          <a:ln w="9525">
            <a:noFill/>
            <a:miter lim="800000"/>
            <a:headEnd/>
            <a:tailEnd/>
          </a:ln>
          <a:effectLst/>
        </p:spPr>
      </p:pic>
      <p:cxnSp>
        <p:nvCxnSpPr>
          <p:cNvPr id="5" name="Straight Arrow Connector 4"/>
          <p:cNvCxnSpPr/>
          <p:nvPr/>
        </p:nvCxnSpPr>
        <p:spPr>
          <a:xfrm rot="10800000" flipV="1">
            <a:off x="2286000" y="2286000"/>
            <a:ext cx="3505200" cy="762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3042458" y="1862050"/>
            <a:ext cx="2520142" cy="347749"/>
          </a:xfrm>
          <a:prstGeom prst="rect">
            <a:avLst/>
          </a:prstGeom>
          <a:ln>
            <a:noFill/>
          </a:ln>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Order 10</a:t>
            </a:r>
            <a:r>
              <a:rPr kumimoji="0" lang="en-US" sz="2000" b="0" i="0" u="none" strike="noStrike" kern="1200" cap="none" spc="0" normalizeH="0" noProof="0" dirty="0" smtClean="0">
                <a:ln>
                  <a:noFill/>
                </a:ln>
                <a:effectLst/>
                <a:uLnTx/>
                <a:uFillTx/>
                <a:latin typeface="+mn-lt"/>
                <a:ea typeface="+mn-ea"/>
                <a:cs typeface="+mn-cs"/>
              </a:rPr>
              <a:t> Products</a:t>
            </a:r>
            <a:endParaRPr kumimoji="0" lang="en-US" sz="2000" b="0" i="0" u="none" strike="noStrike" kern="1200" cap="none" spc="0" normalizeH="0" baseline="0" noProof="0" dirty="0" smtClean="0">
              <a:ln>
                <a:noFill/>
              </a:ln>
              <a:effectLst/>
              <a:uLnTx/>
              <a:uFillTx/>
              <a:latin typeface="+mn-lt"/>
              <a:ea typeface="+mn-ea"/>
              <a:cs typeface="+mn-cs"/>
            </a:endParaRPr>
          </a:p>
        </p:txBody>
      </p:sp>
      <p:pic>
        <p:nvPicPr>
          <p:cNvPr id="7" name="Picture 2" descr="http://www.cbc.ca/cp/technology/080204/z020411A.jpg"/>
          <p:cNvPicPr>
            <a:picLocks noChangeAspect="1" noChangeArrowheads="1"/>
          </p:cNvPicPr>
          <p:nvPr/>
        </p:nvPicPr>
        <p:blipFill>
          <a:blip r:embed="rId3" cstate="print"/>
          <a:srcRect/>
          <a:stretch>
            <a:fillRect/>
          </a:stretch>
        </p:blipFill>
        <p:spPr bwMode="auto">
          <a:xfrm>
            <a:off x="5606878" y="2643188"/>
            <a:ext cx="2857500" cy="3971925"/>
          </a:xfrm>
          <a:prstGeom prst="rect">
            <a:avLst/>
          </a:prstGeom>
          <a:noFill/>
        </p:spPr>
      </p:pic>
      <p:cxnSp>
        <p:nvCxnSpPr>
          <p:cNvPr id="8" name="Straight Arrow Connector 7"/>
          <p:cNvCxnSpPr/>
          <p:nvPr/>
        </p:nvCxnSpPr>
        <p:spPr>
          <a:xfrm rot="10800000">
            <a:off x="2209800" y="2971800"/>
            <a:ext cx="3962400" cy="18288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a:xfrm>
            <a:off x="3142211" y="2975955"/>
            <a:ext cx="2776451" cy="515390"/>
          </a:xfrm>
          <a:prstGeom prst="rect">
            <a:avLst/>
          </a:prstGeom>
          <a:ln>
            <a:noFill/>
          </a:ln>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Order 10</a:t>
            </a:r>
            <a:r>
              <a:rPr kumimoji="0" lang="en-US" sz="2000" b="0" i="0" u="none" strike="noStrike" kern="1200" cap="none" spc="0" normalizeH="0" noProof="0" dirty="0" smtClean="0">
                <a:ln>
                  <a:noFill/>
                </a:ln>
                <a:effectLst/>
                <a:uLnTx/>
                <a:uFillTx/>
                <a:latin typeface="+mn-lt"/>
                <a:ea typeface="+mn-ea"/>
                <a:cs typeface="+mn-cs"/>
              </a:rPr>
              <a:t> Million Products</a:t>
            </a:r>
            <a:endParaRPr kumimoji="0" lang="en-US" sz="2000" b="0" i="0" u="none" strike="noStrike" kern="1200" cap="none" spc="0" normalizeH="0" baseline="0" noProof="0" dirty="0" smtClean="0">
              <a:ln>
                <a:noFill/>
              </a:ln>
              <a:effectLst/>
              <a:uLnTx/>
              <a:uFillTx/>
              <a:latin typeface="+mn-lt"/>
              <a:ea typeface="+mn-ea"/>
              <a:cs typeface="+mn-cs"/>
            </a:endParaRPr>
          </a:p>
        </p:txBody>
      </p:sp>
      <p:sp>
        <p:nvSpPr>
          <p:cNvPr id="10" name="Rounded Rectangle 9"/>
          <p:cNvSpPr/>
          <p:nvPr/>
        </p:nvSpPr>
        <p:spPr bwMode="auto">
          <a:xfrm>
            <a:off x="368300" y="1981200"/>
            <a:ext cx="1790700" cy="1295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Sales</a:t>
            </a:r>
            <a:endPar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0"/>
                            </p:stCondLst>
                            <p:childTnLst>
                              <p:par>
                                <p:cTn id="19" presetID="22" presetClass="entr" presetSubtype="2"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Components</a:t>
            </a:r>
            <a:endParaRPr lang="en-US" dirty="0"/>
          </a:p>
        </p:txBody>
      </p:sp>
      <p:sp>
        <p:nvSpPr>
          <p:cNvPr id="42" name="Rounded Rectangle 41"/>
          <p:cNvSpPr/>
          <p:nvPr/>
        </p:nvSpPr>
        <p:spPr>
          <a:xfrm>
            <a:off x="288757" y="1172817"/>
            <a:ext cx="3927643" cy="5307496"/>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dirty="0" smtClean="0">
                <a:solidFill>
                  <a:schemeClr val="bg2"/>
                </a:solidFill>
                <a:latin typeface="Franklin Gothic Medium" pitchFamily="34" charset="0"/>
              </a:rPr>
              <a:t>Sales</a:t>
            </a:r>
          </a:p>
          <a:p>
            <a:pPr algn="ctr"/>
            <a:endParaRPr lang="en-US" sz="2800" dirty="0" smtClean="0">
              <a:solidFill>
                <a:schemeClr val="bg2"/>
              </a:solidFill>
              <a:latin typeface="Franklin Gothic Medium" pitchFamily="34" charset="0"/>
            </a:endParaRPr>
          </a:p>
          <a:p>
            <a:pPr algn="ctr"/>
            <a:endParaRPr lang="en-US" sz="2800" dirty="0" smtClean="0">
              <a:solidFill>
                <a:schemeClr val="bg2"/>
              </a:solidFill>
              <a:latin typeface="Franklin Gothic Medium" pitchFamily="34" charset="0"/>
            </a:endParaRPr>
          </a:p>
          <a:p>
            <a:pPr algn="ctr"/>
            <a:endParaRPr lang="en-US" sz="2800" dirty="0" smtClean="0">
              <a:solidFill>
                <a:schemeClr val="bg2"/>
              </a:solidFill>
              <a:latin typeface="Franklin Gothic Medium" pitchFamily="34" charset="0"/>
            </a:endParaRPr>
          </a:p>
          <a:p>
            <a:pPr algn="ctr"/>
            <a:endParaRPr lang="en-US" sz="2800" dirty="0" smtClean="0">
              <a:solidFill>
                <a:schemeClr val="bg2"/>
              </a:solidFill>
              <a:latin typeface="Franklin Gothic Medium" pitchFamily="34" charset="0"/>
            </a:endParaRPr>
          </a:p>
          <a:p>
            <a:pPr algn="ctr"/>
            <a:endParaRPr lang="en-US" sz="2800" dirty="0" smtClean="0">
              <a:solidFill>
                <a:schemeClr val="bg2"/>
              </a:solidFill>
              <a:latin typeface="Franklin Gothic Medium" pitchFamily="34" charset="0"/>
            </a:endParaRPr>
          </a:p>
          <a:p>
            <a:pPr algn="ctr"/>
            <a:endParaRPr lang="en-US" sz="2800" dirty="0" smtClean="0">
              <a:solidFill>
                <a:schemeClr val="bg2"/>
              </a:solidFill>
              <a:latin typeface="Franklin Gothic Medium" pitchFamily="34" charset="0"/>
            </a:endParaRPr>
          </a:p>
          <a:p>
            <a:pPr algn="ctr"/>
            <a:endParaRPr lang="en-US" sz="2800" dirty="0" smtClean="0">
              <a:solidFill>
                <a:schemeClr val="bg2"/>
              </a:solidFill>
              <a:latin typeface="Franklin Gothic Medium" pitchFamily="34" charset="0"/>
            </a:endParaRPr>
          </a:p>
          <a:p>
            <a:pPr algn="ctr"/>
            <a:endParaRPr lang="en-US" sz="2800" dirty="0" smtClean="0">
              <a:solidFill>
                <a:schemeClr val="bg2"/>
              </a:solidFill>
              <a:latin typeface="Franklin Gothic Medium" pitchFamily="34" charset="0"/>
            </a:endParaRPr>
          </a:p>
          <a:p>
            <a:pPr algn="ctr"/>
            <a:endParaRPr lang="en-US" sz="2800" dirty="0" smtClean="0">
              <a:solidFill>
                <a:schemeClr val="bg2"/>
              </a:solidFill>
              <a:latin typeface="Franklin Gothic Medium" pitchFamily="34" charset="0"/>
            </a:endParaRPr>
          </a:p>
          <a:p>
            <a:pPr algn="ctr"/>
            <a:endParaRPr lang="en-US" sz="2800" dirty="0" smtClean="0">
              <a:solidFill>
                <a:schemeClr val="bg2"/>
              </a:solidFill>
              <a:latin typeface="Franklin Gothic Medium" pitchFamily="34" charset="0"/>
            </a:endParaRPr>
          </a:p>
          <a:p>
            <a:pPr algn="ctr"/>
            <a:endParaRPr lang="en-GB" sz="2800" dirty="0">
              <a:solidFill>
                <a:schemeClr val="bg2"/>
              </a:solidFill>
              <a:latin typeface="Franklin Gothic Medium" pitchFamily="34" charset="0"/>
            </a:endParaRPr>
          </a:p>
        </p:txBody>
      </p:sp>
      <p:pic>
        <p:nvPicPr>
          <p:cNvPr id="43" name="Picture 42"/>
          <p:cNvPicPr>
            <a:picLocks noChangeAspect="1" noChangeArrowheads="1"/>
          </p:cNvPicPr>
          <p:nvPr/>
        </p:nvPicPr>
        <p:blipFill>
          <a:blip r:embed="rId2" cstate="print"/>
          <a:srcRect/>
          <a:stretch>
            <a:fillRect/>
          </a:stretch>
        </p:blipFill>
        <p:spPr bwMode="auto">
          <a:xfrm flipH="1">
            <a:off x="7222738" y="1271337"/>
            <a:ext cx="1371600" cy="1371600"/>
          </a:xfrm>
          <a:prstGeom prst="rect">
            <a:avLst/>
          </a:prstGeom>
          <a:noFill/>
          <a:ln w="9525">
            <a:noFill/>
            <a:miter lim="800000"/>
            <a:headEnd/>
            <a:tailEnd/>
          </a:ln>
          <a:effectLst/>
        </p:spPr>
      </p:pic>
      <p:cxnSp>
        <p:nvCxnSpPr>
          <p:cNvPr id="44" name="Straight Arrow Connector 43"/>
          <p:cNvCxnSpPr/>
          <p:nvPr/>
        </p:nvCxnSpPr>
        <p:spPr>
          <a:xfrm rot="10800000" flipV="1">
            <a:off x="4740442" y="2286000"/>
            <a:ext cx="2590790" cy="79408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Rectangle 3"/>
          <p:cNvSpPr txBox="1">
            <a:spLocks noChangeArrowheads="1"/>
          </p:cNvSpPr>
          <p:nvPr/>
        </p:nvSpPr>
        <p:spPr>
          <a:xfrm>
            <a:off x="5390147" y="1693608"/>
            <a:ext cx="1491917" cy="833023"/>
          </a:xfrm>
          <a:prstGeom prst="rect">
            <a:avLst/>
          </a:prstGeom>
          <a:ln>
            <a:noFill/>
          </a:ln>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Order 10</a:t>
            </a:r>
            <a:r>
              <a:rPr kumimoji="0" lang="en-US" sz="2000" b="0" i="0" u="none" strike="noStrike" kern="1200" cap="none" spc="0" normalizeH="0" noProof="0" dirty="0" smtClean="0">
                <a:ln>
                  <a:noFill/>
                </a:ln>
                <a:effectLst/>
                <a:uLnTx/>
                <a:uFillTx/>
                <a:latin typeface="+mn-lt"/>
                <a:ea typeface="+mn-ea"/>
                <a:cs typeface="+mn-cs"/>
              </a:rPr>
              <a:t> </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noProof="0" dirty="0" smtClean="0">
                <a:ln>
                  <a:noFill/>
                </a:ln>
                <a:effectLst/>
                <a:uLnTx/>
                <a:uFillTx/>
                <a:latin typeface="+mn-lt"/>
                <a:ea typeface="+mn-ea"/>
                <a:cs typeface="+mn-cs"/>
              </a:rPr>
              <a:t>Products</a:t>
            </a:r>
            <a:endParaRPr kumimoji="0" lang="en-US" sz="2000" b="0" i="0" u="none" strike="noStrike" kern="1200" cap="none" spc="0" normalizeH="0" baseline="0" noProof="0" dirty="0" smtClean="0">
              <a:ln>
                <a:noFill/>
              </a:ln>
              <a:effectLst/>
              <a:uLnTx/>
              <a:uFillTx/>
              <a:latin typeface="+mn-lt"/>
              <a:ea typeface="+mn-ea"/>
              <a:cs typeface="+mn-cs"/>
            </a:endParaRPr>
          </a:p>
        </p:txBody>
      </p:sp>
      <p:pic>
        <p:nvPicPr>
          <p:cNvPr id="46" name="Picture 2" descr="http://www.cbc.ca/cp/technology/080204/z020411A.jpg"/>
          <p:cNvPicPr>
            <a:picLocks noChangeAspect="1" noChangeArrowheads="1"/>
          </p:cNvPicPr>
          <p:nvPr/>
        </p:nvPicPr>
        <p:blipFill>
          <a:blip r:embed="rId3" cstate="print"/>
          <a:srcRect/>
          <a:stretch>
            <a:fillRect/>
          </a:stretch>
        </p:blipFill>
        <p:spPr bwMode="auto">
          <a:xfrm>
            <a:off x="6749255" y="3559844"/>
            <a:ext cx="1974607" cy="2744704"/>
          </a:xfrm>
          <a:prstGeom prst="rect">
            <a:avLst/>
          </a:prstGeom>
          <a:noFill/>
        </p:spPr>
      </p:pic>
      <p:cxnSp>
        <p:nvCxnSpPr>
          <p:cNvPr id="47" name="Straight Arrow Connector 46"/>
          <p:cNvCxnSpPr/>
          <p:nvPr/>
        </p:nvCxnSpPr>
        <p:spPr>
          <a:xfrm rot="10800000">
            <a:off x="4596065" y="4427623"/>
            <a:ext cx="2358188" cy="505324"/>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Rectangle 3"/>
          <p:cNvSpPr txBox="1">
            <a:spLocks noChangeArrowheads="1"/>
          </p:cNvSpPr>
          <p:nvPr/>
        </p:nvSpPr>
        <p:spPr>
          <a:xfrm>
            <a:off x="4739481" y="3818165"/>
            <a:ext cx="2271999" cy="850089"/>
          </a:xfrm>
          <a:prstGeom prst="rect">
            <a:avLst/>
          </a:prstGeom>
          <a:ln>
            <a:noFill/>
          </a:ln>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Order 10</a:t>
            </a:r>
            <a:r>
              <a:rPr kumimoji="0" lang="en-US" sz="2000" b="0" i="0" u="none" strike="noStrike" kern="1200" cap="none" spc="0" normalizeH="0" noProof="0" dirty="0" smtClean="0">
                <a:ln>
                  <a:noFill/>
                </a:ln>
                <a:effectLst/>
                <a:uLnTx/>
                <a:uFillTx/>
                <a:latin typeface="+mn-lt"/>
                <a:ea typeface="+mn-ea"/>
                <a:cs typeface="+mn-cs"/>
              </a:rPr>
              <a:t> Million Products</a:t>
            </a:r>
            <a:endParaRPr kumimoji="0" lang="en-US" sz="2000" b="0" i="0" u="none" strike="noStrike" kern="1200" cap="none" spc="0" normalizeH="0" baseline="0" noProof="0" dirty="0" smtClean="0">
              <a:ln>
                <a:noFill/>
              </a:ln>
              <a:effectLst/>
              <a:uLnTx/>
              <a:uFillTx/>
              <a:latin typeface="+mn-lt"/>
              <a:ea typeface="+mn-ea"/>
              <a:cs typeface="+mn-cs"/>
            </a:endParaRPr>
          </a:p>
        </p:txBody>
      </p:sp>
      <p:grpSp>
        <p:nvGrpSpPr>
          <p:cNvPr id="3" name="Group 16"/>
          <p:cNvGrpSpPr/>
          <p:nvPr/>
        </p:nvGrpSpPr>
        <p:grpSpPr>
          <a:xfrm>
            <a:off x="2021305" y="2642936"/>
            <a:ext cx="2498558" cy="1134979"/>
            <a:chOff x="2302042" y="2362199"/>
            <a:chExt cx="2498558" cy="1134979"/>
          </a:xfrm>
          <a:solidFill>
            <a:schemeClr val="tx2"/>
          </a:solidFill>
        </p:grpSpPr>
        <p:grpSp>
          <p:nvGrpSpPr>
            <p:cNvPr id="4" name="Group 6"/>
            <p:cNvGrpSpPr/>
            <p:nvPr/>
          </p:nvGrpSpPr>
          <p:grpSpPr>
            <a:xfrm flipH="1">
              <a:off x="2302042" y="2362199"/>
              <a:ext cx="2498558" cy="1134979"/>
              <a:chOff x="1295400" y="1142999"/>
              <a:chExt cx="2498558" cy="1134979"/>
            </a:xfrm>
            <a:grpFill/>
          </p:grpSpPr>
          <p:sp>
            <p:nvSpPr>
              <p:cNvPr id="52" name="Rectangle 3"/>
              <p:cNvSpPr/>
              <p:nvPr/>
            </p:nvSpPr>
            <p:spPr>
              <a:xfrm>
                <a:off x="1649430" y="1142999"/>
                <a:ext cx="2144528" cy="113497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1295400" y="143195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1295400" y="175049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1" name="TextBox 50"/>
            <p:cNvSpPr txBox="1"/>
            <p:nvPr/>
          </p:nvSpPr>
          <p:spPr>
            <a:xfrm>
              <a:off x="2326105" y="2514599"/>
              <a:ext cx="1712495" cy="830997"/>
            </a:xfrm>
            <a:prstGeom prst="rect">
              <a:avLst/>
            </a:prstGeom>
            <a:grpFill/>
          </p:spPr>
          <p:txBody>
            <a:bodyPr wrap="square" rtlCol="0">
              <a:spAutoFit/>
            </a:bodyPr>
            <a:lstStyle/>
            <a:p>
              <a:pPr algn="l" rtl="0"/>
              <a:r>
                <a:rPr lang="en-US" sz="2400" dirty="0" smtClean="0">
                  <a:solidFill>
                    <a:schemeClr val="bg2"/>
                  </a:solidFill>
                </a:rPr>
                <a:t>Regular Customers</a:t>
              </a:r>
              <a:endParaRPr lang="en-GB" sz="2400" dirty="0">
                <a:solidFill>
                  <a:schemeClr val="bg2"/>
                </a:solidFill>
              </a:endParaRPr>
            </a:p>
          </p:txBody>
        </p:sp>
      </p:grpSp>
      <p:grpSp>
        <p:nvGrpSpPr>
          <p:cNvPr id="5" name="Group 16"/>
          <p:cNvGrpSpPr/>
          <p:nvPr/>
        </p:nvGrpSpPr>
        <p:grpSpPr>
          <a:xfrm>
            <a:off x="2037349" y="3854108"/>
            <a:ext cx="2498558" cy="1134979"/>
            <a:chOff x="2302042" y="2362199"/>
            <a:chExt cx="2498558" cy="1134979"/>
          </a:xfrm>
          <a:solidFill>
            <a:schemeClr val="tx2"/>
          </a:solidFill>
        </p:grpSpPr>
        <p:grpSp>
          <p:nvGrpSpPr>
            <p:cNvPr id="6" name="Group 6"/>
            <p:cNvGrpSpPr/>
            <p:nvPr/>
          </p:nvGrpSpPr>
          <p:grpSpPr>
            <a:xfrm flipH="1">
              <a:off x="2302042" y="2362199"/>
              <a:ext cx="2498558" cy="1134979"/>
              <a:chOff x="1295400" y="1142999"/>
              <a:chExt cx="2498558" cy="1134979"/>
            </a:xfrm>
            <a:grpFill/>
          </p:grpSpPr>
          <p:sp>
            <p:nvSpPr>
              <p:cNvPr id="58" name="Rectangle 3"/>
              <p:cNvSpPr/>
              <p:nvPr/>
            </p:nvSpPr>
            <p:spPr>
              <a:xfrm>
                <a:off x="1649430" y="1142999"/>
                <a:ext cx="2144528" cy="113497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1295400" y="143195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1295400" y="1750495"/>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extBox 56"/>
            <p:cNvSpPr txBox="1"/>
            <p:nvPr/>
          </p:nvSpPr>
          <p:spPr>
            <a:xfrm>
              <a:off x="2326105" y="2514599"/>
              <a:ext cx="1712495" cy="830997"/>
            </a:xfrm>
            <a:prstGeom prst="rect">
              <a:avLst/>
            </a:prstGeom>
            <a:grpFill/>
          </p:spPr>
          <p:txBody>
            <a:bodyPr wrap="square" rtlCol="0">
              <a:spAutoFit/>
            </a:bodyPr>
            <a:lstStyle/>
            <a:p>
              <a:pPr algn="l" rtl="0"/>
              <a:r>
                <a:rPr lang="en-US" sz="2400" dirty="0" smtClean="0">
                  <a:solidFill>
                    <a:schemeClr val="bg2"/>
                  </a:solidFill>
                </a:rPr>
                <a:t>Strategic Customers</a:t>
              </a:r>
              <a:endParaRPr lang="en-GB" sz="2400" dirty="0">
                <a:solidFill>
                  <a:schemeClr val="bg2"/>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500"/>
                                        <p:tgtEl>
                                          <p:spTgt spid="44"/>
                                        </p:tgtEl>
                                      </p:cBhvr>
                                    </p:animEffec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right)">
                                      <p:cBhvr>
                                        <p:cTn id="23" dur="500"/>
                                        <p:tgtEl>
                                          <p:spTgt spid="47"/>
                                        </p:tgtEl>
                                      </p:cBhvr>
                                    </p:animEffect>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a:t>
            </a:r>
            <a:endParaRPr lang="en-US" dirty="0"/>
          </a:p>
        </p:txBody>
      </p:sp>
      <p:sp>
        <p:nvSpPr>
          <p:cNvPr id="3" name="Content Placeholder 2"/>
          <p:cNvSpPr>
            <a:spLocks noGrp="1"/>
          </p:cNvSpPr>
          <p:nvPr>
            <p:ph idx="1"/>
          </p:nvPr>
        </p:nvSpPr>
        <p:spPr>
          <a:xfrm>
            <a:off x="107950" y="1584325"/>
            <a:ext cx="8915400" cy="4302716"/>
          </a:xfrm>
        </p:spPr>
        <p:txBody>
          <a:bodyPr/>
          <a:lstStyle/>
          <a:p>
            <a:r>
              <a:rPr lang="en-US" dirty="0" smtClean="0"/>
              <a:t>Airlines</a:t>
            </a:r>
          </a:p>
          <a:p>
            <a:pPr lvl="1"/>
            <a:r>
              <a:rPr lang="en-US" dirty="0" smtClean="0"/>
              <a:t>Different counters for business class customers</a:t>
            </a:r>
          </a:p>
          <a:p>
            <a:r>
              <a:rPr lang="en-US" dirty="0" smtClean="0"/>
              <a:t>Shipping</a:t>
            </a:r>
          </a:p>
          <a:p>
            <a:pPr lvl="1"/>
            <a:r>
              <a:rPr lang="en-US" dirty="0" smtClean="0"/>
              <a:t>Need to track temperatures for frozen goods / meat</a:t>
            </a:r>
          </a:p>
          <a:p>
            <a:pPr lvl="1"/>
            <a:r>
              <a:rPr lang="en-US" dirty="0" smtClean="0"/>
              <a:t>Can use regular trucks for toilet paper</a:t>
            </a:r>
          </a:p>
          <a:p>
            <a:r>
              <a:rPr lang="en-US" dirty="0" smtClean="0"/>
              <a:t>Billing</a:t>
            </a:r>
          </a:p>
          <a:p>
            <a:pPr lvl="1"/>
            <a:r>
              <a:rPr lang="en-US" dirty="0" smtClean="0"/>
              <a:t>Monthly invoicing for customers with an agreement</a:t>
            </a:r>
          </a:p>
          <a:p>
            <a:pPr lvl="1"/>
            <a:r>
              <a:rPr lang="en-US" dirty="0" smtClean="0"/>
              <a:t>Others billed directly to credit card</a:t>
            </a:r>
            <a:endParaRPr lang="en-US" dirty="0"/>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Components &amp; Pub/Sub</a:t>
            </a:r>
            <a:endParaRPr lang="en-US" dirty="0"/>
          </a:p>
        </p:txBody>
      </p:sp>
      <p:sp>
        <p:nvSpPr>
          <p:cNvPr id="4" name="TextBox 3"/>
          <p:cNvSpPr txBox="1"/>
          <p:nvPr/>
        </p:nvSpPr>
        <p:spPr>
          <a:xfrm rot="638996">
            <a:off x="3858434" y="3059668"/>
            <a:ext cx="2774221" cy="400110"/>
          </a:xfrm>
          <a:prstGeom prst="rect">
            <a:avLst/>
          </a:prstGeom>
          <a:noFill/>
        </p:spPr>
        <p:txBody>
          <a:bodyPr wrap="none" rtlCol="0">
            <a:spAutoFit/>
          </a:bodyPr>
          <a:lstStyle/>
          <a:p>
            <a:r>
              <a:rPr lang="en-US" sz="2000" dirty="0" smtClean="0"/>
              <a:t>Subscribe to Order Billed</a:t>
            </a:r>
            <a:endParaRPr lang="en-GB" sz="2000" dirty="0"/>
          </a:p>
        </p:txBody>
      </p:sp>
      <p:cxnSp>
        <p:nvCxnSpPr>
          <p:cNvPr id="5" name="Straight Arrow Connector 4"/>
          <p:cNvCxnSpPr/>
          <p:nvPr/>
        </p:nvCxnSpPr>
        <p:spPr>
          <a:xfrm>
            <a:off x="3581400" y="3276600"/>
            <a:ext cx="3228474" cy="66975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68296">
            <a:off x="3641556" y="4592049"/>
            <a:ext cx="3034805" cy="400110"/>
          </a:xfrm>
          <a:prstGeom prst="rect">
            <a:avLst/>
          </a:prstGeom>
          <a:noFill/>
        </p:spPr>
        <p:txBody>
          <a:bodyPr wrap="square" rtlCol="0">
            <a:spAutoFit/>
          </a:bodyPr>
          <a:lstStyle/>
          <a:p>
            <a:r>
              <a:rPr lang="en-US" sz="2000" dirty="0" smtClean="0"/>
              <a:t>Subscribe to Order Billed</a:t>
            </a:r>
            <a:endParaRPr lang="en-GB" sz="2000" dirty="0"/>
          </a:p>
        </p:txBody>
      </p:sp>
      <p:cxnSp>
        <p:nvCxnSpPr>
          <p:cNvPr id="7" name="Straight Arrow Connector 6"/>
          <p:cNvCxnSpPr/>
          <p:nvPr/>
        </p:nvCxnSpPr>
        <p:spPr>
          <a:xfrm>
            <a:off x="3633537" y="4884821"/>
            <a:ext cx="3224463" cy="16844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3678654" y="3505201"/>
            <a:ext cx="3131221" cy="681789"/>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a:off x="3694883" y="5149512"/>
            <a:ext cx="3204000" cy="108412"/>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050632" y="4098758"/>
            <a:ext cx="1815605" cy="400110"/>
          </a:xfrm>
          <a:prstGeom prst="rect">
            <a:avLst/>
          </a:prstGeom>
          <a:noFill/>
        </p:spPr>
        <p:txBody>
          <a:bodyPr wrap="square" rtlCol="0">
            <a:spAutoFit/>
          </a:bodyPr>
          <a:lstStyle/>
          <a:p>
            <a:r>
              <a:rPr lang="en-US" sz="2000" dirty="0" smtClean="0">
                <a:solidFill>
                  <a:srgbClr val="FFFF00"/>
                </a:solidFill>
              </a:rPr>
              <a:t>Order Billed</a:t>
            </a:r>
            <a:endParaRPr lang="en-GB" sz="2000" dirty="0">
              <a:solidFill>
                <a:srgbClr val="FFFF00"/>
              </a:solidFill>
            </a:endParaRPr>
          </a:p>
        </p:txBody>
      </p:sp>
      <p:sp>
        <p:nvSpPr>
          <p:cNvPr id="11" name="Rounded Rectangle 10"/>
          <p:cNvSpPr/>
          <p:nvPr/>
        </p:nvSpPr>
        <p:spPr>
          <a:xfrm>
            <a:off x="288758" y="1564105"/>
            <a:ext cx="2959768" cy="4740442"/>
          </a:xfrm>
          <a:prstGeom prst="roundRect">
            <a:avLst/>
          </a:prstGeom>
          <a:solidFill>
            <a:schemeClr val="bg1">
              <a:lumMod val="40000"/>
              <a:lumOff val="60000"/>
            </a:schemeClr>
          </a:solidFill>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rtlCol="0" anchor="ctr"/>
          <a:lstStyle/>
          <a:p>
            <a:pPr algn="ctr" rtl="0"/>
            <a:r>
              <a:rPr lang="en-US" sz="2800" dirty="0" smtClean="0">
                <a:solidFill>
                  <a:schemeClr val="bg2"/>
                </a:solidFill>
              </a:rPr>
              <a:t>Fulfillment</a:t>
            </a:r>
          </a:p>
          <a:p>
            <a:pPr algn="ctr" rtl="0"/>
            <a:endParaRPr lang="en-US" sz="2800" dirty="0" smtClean="0">
              <a:solidFill>
                <a:schemeClr val="tx1"/>
              </a:solidFill>
            </a:endParaRPr>
          </a:p>
          <a:p>
            <a:pPr algn="ctr" rtl="0"/>
            <a:endParaRPr lang="en-US" sz="2800" dirty="0" smtClean="0">
              <a:solidFill>
                <a:schemeClr val="tx1"/>
              </a:solidFill>
            </a:endParaRPr>
          </a:p>
          <a:p>
            <a:pPr algn="ctr" rtl="0"/>
            <a:endParaRPr lang="en-US" sz="2800" dirty="0" smtClean="0">
              <a:solidFill>
                <a:schemeClr val="tx1"/>
              </a:solidFill>
            </a:endParaRPr>
          </a:p>
          <a:p>
            <a:pPr algn="ctr" rtl="0"/>
            <a:endParaRPr lang="en-US" sz="2800" dirty="0" smtClean="0">
              <a:solidFill>
                <a:schemeClr val="tx1"/>
              </a:solidFill>
            </a:endParaRPr>
          </a:p>
          <a:p>
            <a:pPr algn="ctr" rtl="0"/>
            <a:endParaRPr lang="en-US" sz="2800" dirty="0" smtClean="0">
              <a:solidFill>
                <a:schemeClr val="tx1"/>
              </a:solidFill>
            </a:endParaRPr>
          </a:p>
          <a:p>
            <a:pPr algn="ctr" rtl="0"/>
            <a:endParaRPr lang="en-US" sz="2800" dirty="0" smtClean="0">
              <a:solidFill>
                <a:schemeClr val="tx1"/>
              </a:solidFill>
            </a:endParaRPr>
          </a:p>
          <a:p>
            <a:pPr algn="ctr" rtl="0"/>
            <a:endParaRPr lang="en-US" sz="2800" dirty="0" smtClean="0">
              <a:solidFill>
                <a:schemeClr val="tx1"/>
              </a:solidFill>
            </a:endParaRPr>
          </a:p>
          <a:p>
            <a:pPr algn="ctr" rtl="0"/>
            <a:endParaRPr lang="en-GB" sz="2800" dirty="0">
              <a:solidFill>
                <a:schemeClr val="tx1"/>
              </a:solidFill>
            </a:endParaRPr>
          </a:p>
        </p:txBody>
      </p:sp>
      <p:grpSp>
        <p:nvGrpSpPr>
          <p:cNvPr id="3" name="Group 16"/>
          <p:cNvGrpSpPr/>
          <p:nvPr/>
        </p:nvGrpSpPr>
        <p:grpSpPr>
          <a:xfrm>
            <a:off x="1058779" y="2883568"/>
            <a:ext cx="2498558" cy="1134979"/>
            <a:chOff x="2302042" y="2362199"/>
            <a:chExt cx="2498558" cy="1134979"/>
          </a:xfrm>
        </p:grpSpPr>
        <p:grpSp>
          <p:nvGrpSpPr>
            <p:cNvPr id="12" name="Group 6"/>
            <p:cNvGrpSpPr/>
            <p:nvPr/>
          </p:nvGrpSpPr>
          <p:grpSpPr>
            <a:xfrm flipH="1">
              <a:off x="2302042" y="2362199"/>
              <a:ext cx="2498558" cy="1134979"/>
              <a:chOff x="1295400" y="1142999"/>
              <a:chExt cx="2498558" cy="1134979"/>
            </a:xfrm>
          </p:grpSpPr>
          <p:sp>
            <p:nvSpPr>
              <p:cNvPr id="15" name="Rectangle 3"/>
              <p:cNvSpPr/>
              <p:nvPr/>
            </p:nvSpPr>
            <p:spPr>
              <a:xfrm>
                <a:off x="1649430" y="1142999"/>
                <a:ext cx="2144528" cy="113497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1295400" y="1431955"/>
                <a:ext cx="685800" cy="228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295400" y="1750495"/>
                <a:ext cx="685800" cy="228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TextBox 13"/>
            <p:cNvSpPr txBox="1"/>
            <p:nvPr/>
          </p:nvSpPr>
          <p:spPr>
            <a:xfrm>
              <a:off x="2326105" y="2514599"/>
              <a:ext cx="1712495" cy="830997"/>
            </a:xfrm>
            <a:prstGeom prst="rect">
              <a:avLst/>
            </a:prstGeom>
            <a:noFill/>
          </p:spPr>
          <p:txBody>
            <a:bodyPr wrap="square" rtlCol="0">
              <a:spAutoFit/>
            </a:bodyPr>
            <a:lstStyle/>
            <a:p>
              <a:pPr algn="l" rtl="0"/>
              <a:r>
                <a:rPr lang="en-US" sz="2400" dirty="0" smtClean="0">
                  <a:solidFill>
                    <a:schemeClr val="bg2"/>
                  </a:solidFill>
                </a:rPr>
                <a:t>Regular Products</a:t>
              </a:r>
              <a:endParaRPr lang="en-GB" sz="2400" dirty="0">
                <a:solidFill>
                  <a:schemeClr val="bg2"/>
                </a:solidFill>
              </a:endParaRPr>
            </a:p>
          </p:txBody>
        </p:sp>
      </p:grpSp>
      <p:grpSp>
        <p:nvGrpSpPr>
          <p:cNvPr id="13" name="Group 16"/>
          <p:cNvGrpSpPr/>
          <p:nvPr/>
        </p:nvGrpSpPr>
        <p:grpSpPr>
          <a:xfrm>
            <a:off x="1066801" y="4239118"/>
            <a:ext cx="2498558" cy="1134979"/>
            <a:chOff x="2302042" y="2362199"/>
            <a:chExt cx="2498558" cy="1134979"/>
          </a:xfrm>
        </p:grpSpPr>
        <p:grpSp>
          <p:nvGrpSpPr>
            <p:cNvPr id="18" name="Group 6"/>
            <p:cNvGrpSpPr/>
            <p:nvPr/>
          </p:nvGrpSpPr>
          <p:grpSpPr>
            <a:xfrm flipH="1">
              <a:off x="2302042" y="2362199"/>
              <a:ext cx="2498558" cy="1134979"/>
              <a:chOff x="1295400" y="1142999"/>
              <a:chExt cx="2498558" cy="1134979"/>
            </a:xfrm>
          </p:grpSpPr>
          <p:sp>
            <p:nvSpPr>
              <p:cNvPr id="21" name="Rectangle 3"/>
              <p:cNvSpPr/>
              <p:nvPr/>
            </p:nvSpPr>
            <p:spPr>
              <a:xfrm>
                <a:off x="1649430" y="1142999"/>
                <a:ext cx="2144528" cy="113497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295400" y="1431955"/>
                <a:ext cx="685800" cy="228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295400" y="1750495"/>
                <a:ext cx="685800" cy="228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TextBox 19"/>
            <p:cNvSpPr txBox="1"/>
            <p:nvPr/>
          </p:nvSpPr>
          <p:spPr>
            <a:xfrm>
              <a:off x="2326105" y="2514599"/>
              <a:ext cx="1712495" cy="830997"/>
            </a:xfrm>
            <a:prstGeom prst="rect">
              <a:avLst/>
            </a:prstGeom>
            <a:noFill/>
          </p:spPr>
          <p:txBody>
            <a:bodyPr wrap="square" rtlCol="0">
              <a:spAutoFit/>
            </a:bodyPr>
            <a:lstStyle/>
            <a:p>
              <a:pPr algn="l" rtl="0"/>
              <a:r>
                <a:rPr lang="en-US" sz="2400" dirty="0" smtClean="0">
                  <a:solidFill>
                    <a:schemeClr val="bg2"/>
                  </a:solidFill>
                </a:rPr>
                <a:t>Perishable Products</a:t>
              </a:r>
              <a:endParaRPr lang="en-GB" sz="2400" dirty="0">
                <a:solidFill>
                  <a:schemeClr val="bg2"/>
                </a:solidFill>
              </a:endParaRPr>
            </a:p>
          </p:txBody>
        </p:sp>
      </p:grpSp>
      <p:sp>
        <p:nvSpPr>
          <p:cNvPr id="24" name="Rounded Rectangle 23"/>
          <p:cNvSpPr/>
          <p:nvPr/>
        </p:nvSpPr>
        <p:spPr>
          <a:xfrm>
            <a:off x="6954252" y="1499936"/>
            <a:ext cx="1890490" cy="4740442"/>
          </a:xfrm>
          <a:prstGeom prst="roundRect">
            <a:avLst/>
          </a:prstGeom>
          <a:solidFill>
            <a:schemeClr val="accent1"/>
          </a:solidFill>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rtlCol="0" anchor="ctr"/>
          <a:lstStyle/>
          <a:p>
            <a:pPr algn="ctr" rtl="0"/>
            <a:r>
              <a:rPr lang="en-US" sz="2800" dirty="0" smtClean="0">
                <a:solidFill>
                  <a:schemeClr val="bg2"/>
                </a:solidFill>
              </a:rPr>
              <a:t>Billing</a:t>
            </a:r>
          </a:p>
          <a:p>
            <a:pPr algn="ctr" rtl="0"/>
            <a:endParaRPr lang="en-US" sz="2800" dirty="0" smtClean="0">
              <a:solidFill>
                <a:schemeClr val="bg1"/>
              </a:solidFill>
            </a:endParaRPr>
          </a:p>
          <a:p>
            <a:pPr algn="ctr" rtl="0"/>
            <a:endParaRPr lang="en-US" sz="2800" dirty="0" smtClean="0">
              <a:solidFill>
                <a:schemeClr val="bg1"/>
              </a:solidFill>
            </a:endParaRPr>
          </a:p>
          <a:p>
            <a:pPr algn="ctr" rtl="0"/>
            <a:endParaRPr lang="en-US" sz="2800" dirty="0" smtClean="0">
              <a:solidFill>
                <a:schemeClr val="bg1"/>
              </a:solidFill>
            </a:endParaRPr>
          </a:p>
          <a:p>
            <a:pPr algn="ctr" rtl="0"/>
            <a:endParaRPr lang="en-US" sz="2800" dirty="0" smtClean="0">
              <a:solidFill>
                <a:schemeClr val="bg1"/>
              </a:solidFill>
            </a:endParaRPr>
          </a:p>
          <a:p>
            <a:pPr algn="ctr" rtl="0"/>
            <a:endParaRPr lang="en-US" sz="2800" dirty="0" smtClean="0">
              <a:solidFill>
                <a:schemeClr val="bg1"/>
              </a:solidFill>
            </a:endParaRPr>
          </a:p>
          <a:p>
            <a:pPr algn="ctr" rtl="0"/>
            <a:endParaRPr lang="en-US" sz="2800" dirty="0" smtClean="0">
              <a:solidFill>
                <a:schemeClr val="bg1"/>
              </a:solidFill>
            </a:endParaRPr>
          </a:p>
          <a:p>
            <a:pPr algn="ctr" rtl="0"/>
            <a:endParaRPr lang="en-US" sz="2800" dirty="0" smtClean="0">
              <a:solidFill>
                <a:schemeClr val="bg1"/>
              </a:solidFill>
            </a:endParaRPr>
          </a:p>
          <a:p>
            <a:pPr algn="ctr" rtl="0"/>
            <a:endParaRPr lang="en-GB" sz="2800"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5"/>
                                        </p:tgtEl>
                                      </p:cBhvr>
                                    </p:animEffect>
                                    <p:set>
                                      <p:cBhvr>
                                        <p:cTn id="23" dur="1" fill="hold">
                                          <p:stCondLst>
                                            <p:cond delay="99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1000"/>
                                        <p:tgtEl>
                                          <p:spTgt spid="4"/>
                                        </p:tgtEl>
                                      </p:cBhvr>
                                    </p:animEffect>
                                    <p:set>
                                      <p:cBhvr>
                                        <p:cTn id="26" dur="1" fill="hold">
                                          <p:stCondLst>
                                            <p:cond delay="999"/>
                                          </p:stCondLst>
                                        </p:cTn>
                                        <p:tgtEl>
                                          <p:spTgt spid="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1000"/>
                                        <p:tgtEl>
                                          <p:spTgt spid="6"/>
                                        </p:tgtEl>
                                      </p:cBhvr>
                                    </p:animEffect>
                                    <p:set>
                                      <p:cBhvr>
                                        <p:cTn id="29" dur="1" fill="hold">
                                          <p:stCondLst>
                                            <p:cond delay="9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7"/>
                                        </p:tgtEl>
                                      </p:cBhvr>
                                    </p:animEffect>
                                    <p:set>
                                      <p:cBhvr>
                                        <p:cTn id="32" dur="1" fill="hold">
                                          <p:stCondLst>
                                            <p:cond delay="9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par>
                                <p:cTn id="38" presetID="22" presetClass="entr" presetSubtype="2"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right)">
                                      <p:cBhvr>
                                        <p:cTn id="40" dur="500"/>
                                        <p:tgtEl>
                                          <p:spTgt spid="9"/>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1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noFill/>
          <a:ln/>
        </p:spPr>
        <p:txBody>
          <a:bodyPr/>
          <a:lstStyle/>
          <a:p>
            <a:r>
              <a:rPr lang="en-US"/>
              <a:t>Services and transactions</a:t>
            </a:r>
          </a:p>
        </p:txBody>
      </p:sp>
      <p:sp>
        <p:nvSpPr>
          <p:cNvPr id="467971" name="Rectangle 3"/>
          <p:cNvSpPr>
            <a:spLocks noGrp="1" noChangeArrowheads="1"/>
          </p:cNvSpPr>
          <p:nvPr>
            <p:ph idx="1"/>
          </p:nvPr>
        </p:nvSpPr>
        <p:spPr>
          <a:xfrm>
            <a:off x="0" y="1584325"/>
            <a:ext cx="9144000" cy="5057775"/>
          </a:xfrm>
          <a:noFill/>
          <a:ln/>
        </p:spPr>
        <p:txBody>
          <a:bodyPr/>
          <a:lstStyle/>
          <a:p>
            <a:pPr marL="342900" indent="-342900"/>
            <a:r>
              <a:rPr lang="en-US"/>
              <a:t>But some kinds of messages don’t change service state</a:t>
            </a:r>
          </a:p>
          <a:p>
            <a:pPr marL="342900" indent="-342900"/>
            <a:endParaRPr lang="en-US"/>
          </a:p>
          <a:p>
            <a:pPr marL="342900" indent="-342900"/>
            <a:r>
              <a:rPr lang="en-US"/>
              <a:t>And other kinds of messages can get lost in case of failure (volatile data like stock quotes)</a:t>
            </a:r>
          </a:p>
          <a:p>
            <a:pPr marL="342900" indent="-342900"/>
            <a:endParaRPr lang="en-US"/>
          </a:p>
          <a:p>
            <a:pPr marL="342900" indent="-342900"/>
            <a:r>
              <a:rPr lang="en-US"/>
              <a:t>We can divide a Business Component along transactional lines for improved performance, into “Autonomous Components”</a:t>
            </a:r>
          </a:p>
          <a:p>
            <a:pPr marL="1143000" lvl="2" indent="-228600"/>
            <a:r>
              <a:rPr lang="en-US"/>
              <a:t>Transactions stay within the boundary of a component</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a:xfrm>
            <a:off x="127000" y="127000"/>
            <a:ext cx="9017000" cy="695325"/>
          </a:xfrm>
          <a:noFill/>
          <a:ln/>
        </p:spPr>
        <p:txBody>
          <a:bodyPr>
            <a:normAutofit fontScale="90000"/>
          </a:bodyPr>
          <a:lstStyle/>
          <a:p>
            <a:r>
              <a:rPr lang="en-US" dirty="0"/>
              <a:t>#2. Latency isn’t a problem (==0)</a:t>
            </a:r>
          </a:p>
        </p:txBody>
      </p:sp>
      <p:sp>
        <p:nvSpPr>
          <p:cNvPr id="302083" name="Rectangle 3"/>
          <p:cNvSpPr>
            <a:spLocks noGrp="1" noChangeArrowheads="1"/>
          </p:cNvSpPr>
          <p:nvPr>
            <p:ph idx="1"/>
          </p:nvPr>
        </p:nvSpPr>
        <p:spPr>
          <a:xfrm>
            <a:off x="0" y="1254125"/>
            <a:ext cx="9144000" cy="5641975"/>
          </a:xfrm>
          <a:noFill/>
          <a:ln/>
        </p:spPr>
        <p:txBody>
          <a:bodyPr>
            <a:normAutofit lnSpcReduction="10000"/>
          </a:bodyPr>
          <a:lstStyle/>
          <a:p>
            <a:pPr marL="342900" indent="-342900"/>
            <a:r>
              <a:rPr lang="en-US" dirty="0"/>
              <a:t>Latency is the time it takes a single call to cross the network</a:t>
            </a:r>
          </a:p>
          <a:p>
            <a:pPr marL="1143000" lvl="2" indent="-228600"/>
            <a:endParaRPr lang="en-US" dirty="0"/>
          </a:p>
          <a:p>
            <a:pPr marL="342900" indent="-342900"/>
            <a:r>
              <a:rPr lang="en-US" dirty="0"/>
              <a:t>Reasonably small for a LAN, not so small for a WAN, and significant over the internet</a:t>
            </a:r>
          </a:p>
          <a:p>
            <a:pPr marL="342900" indent="-342900"/>
            <a:endParaRPr lang="en-US" dirty="0"/>
          </a:p>
          <a:p>
            <a:pPr marL="342900" indent="-342900"/>
            <a:r>
              <a:rPr lang="en-US" dirty="0"/>
              <a:t>~ 1000 times slower than in-memory access</a:t>
            </a:r>
          </a:p>
          <a:p>
            <a:pPr marL="342900" indent="-342900"/>
            <a:endParaRPr lang="en-US" dirty="0"/>
          </a:p>
          <a:p>
            <a:pPr marL="342900" indent="-342900"/>
            <a:r>
              <a:rPr lang="en-US" dirty="0"/>
              <a:t>If a remote object has 10 properties and you access them one by one, you pay 10 round-trips crossing the network 20 times</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noFill/>
          <a:ln/>
        </p:spPr>
        <p:txBody>
          <a:bodyPr/>
          <a:lstStyle/>
          <a:p>
            <a:r>
              <a:rPr lang="en-US"/>
              <a:t>Autonomous Components</a:t>
            </a:r>
          </a:p>
        </p:txBody>
      </p:sp>
      <p:sp>
        <p:nvSpPr>
          <p:cNvPr id="470019" name="Rectangle 3"/>
          <p:cNvSpPr>
            <a:spLocks noGrp="1" noChangeArrowheads="1"/>
          </p:cNvSpPr>
          <p:nvPr>
            <p:ph idx="1"/>
          </p:nvPr>
        </p:nvSpPr>
        <p:spPr>
          <a:xfrm>
            <a:off x="0" y="1584325"/>
            <a:ext cx="9144000" cy="5153025"/>
          </a:xfrm>
          <a:noFill/>
          <a:ln/>
        </p:spPr>
        <p:txBody>
          <a:bodyPr/>
          <a:lstStyle/>
          <a:p>
            <a:pPr marL="342900" indent="-342900"/>
            <a:r>
              <a:rPr lang="en-US"/>
              <a:t>A Business Component is composed of one or more Autonomous Components</a:t>
            </a:r>
          </a:p>
          <a:p>
            <a:pPr marL="342900" indent="-342900"/>
            <a:endParaRPr lang="en-US"/>
          </a:p>
          <a:p>
            <a:pPr marL="342900" indent="-342900"/>
            <a:r>
              <a:rPr lang="en-US"/>
              <a:t>An Autonomous Component is responsible for one or more message types</a:t>
            </a:r>
          </a:p>
          <a:p>
            <a:pPr marL="342900" indent="-342900"/>
            <a:endParaRPr lang="en-US"/>
          </a:p>
          <a:p>
            <a:pPr marL="742950" lvl="1" indent="-285750"/>
            <a:r>
              <a:rPr lang="en-US"/>
              <a:t>Composed of one or more message handlers and the rest of the layers in the service</a:t>
            </a:r>
          </a:p>
          <a:p>
            <a:pPr marL="342900" indent="-342900"/>
            <a:endParaRPr lang="en-US"/>
          </a:p>
          <a:p>
            <a:pPr marL="342900" indent="-342900" algn="ctr">
              <a:buFont typeface="Wingdings" pitchFamily="2" charset="2"/>
              <a:buNone/>
            </a:pPr>
            <a:r>
              <a:rPr lang="en-US" sz="2800" b="1">
                <a:solidFill>
                  <a:schemeClr val="accent1"/>
                </a:solidFill>
              </a:rPr>
              <a:t>Is independently deployable, has its own endpoint</a:t>
            </a: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00" name="Text Box 12"/>
          <p:cNvSpPr txBox="1">
            <a:spLocks noChangeArrowheads="1"/>
          </p:cNvSpPr>
          <p:nvPr/>
        </p:nvSpPr>
        <p:spPr bwMode="auto">
          <a:xfrm>
            <a:off x="2921000" y="4457700"/>
            <a:ext cx="1993900" cy="2052638"/>
          </a:xfrm>
          <a:prstGeom prst="rect">
            <a:avLst/>
          </a:prstGeom>
          <a:solidFill>
            <a:srgbClr val="FF99CC"/>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 Message</a:t>
            </a:r>
          </a:p>
          <a:p>
            <a:pPr>
              <a:spcBef>
                <a:spcPct val="50000"/>
              </a:spcBef>
            </a:pPr>
            <a:r>
              <a:rPr lang="en-US">
                <a:solidFill>
                  <a:schemeClr val="bg2"/>
                </a:solidFill>
                <a:effectLst>
                  <a:outerShdw blurRad="38100" dist="38100" dir="2700000" algn="tl">
                    <a:srgbClr val="FFFFFF"/>
                  </a:outerShdw>
                </a:effectLst>
              </a:rPr>
              <a:t>  Handler</a:t>
            </a:r>
          </a:p>
          <a:p>
            <a:pPr>
              <a:spcBef>
                <a:spcPct val="50000"/>
              </a:spcBef>
            </a:pPr>
            <a:endParaRPr lang="en-US">
              <a:solidFill>
                <a:schemeClr val="bg2"/>
              </a:solidFill>
              <a:effectLst>
                <a:outerShdw blurRad="38100" dist="38100" dir="2700000" algn="tl">
                  <a:srgbClr val="FFFFFF"/>
                </a:outerShdw>
              </a:effectLst>
            </a:endParaRPr>
          </a:p>
        </p:txBody>
      </p:sp>
      <p:sp>
        <p:nvSpPr>
          <p:cNvPr id="473097" name="Text Box 9"/>
          <p:cNvSpPr txBox="1">
            <a:spLocks noChangeArrowheads="1"/>
          </p:cNvSpPr>
          <p:nvPr/>
        </p:nvSpPr>
        <p:spPr bwMode="auto">
          <a:xfrm>
            <a:off x="152400" y="4457700"/>
            <a:ext cx="2768600" cy="2052638"/>
          </a:xfrm>
          <a:prstGeom prst="rect">
            <a:avLst/>
          </a:prstGeom>
          <a:solidFill>
            <a:srgbClr val="CCFFCC"/>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Bus</a:t>
            </a:r>
          </a:p>
          <a:p>
            <a:pPr>
              <a:spcBef>
                <a:spcPct val="50000"/>
              </a:spcBef>
            </a:pPr>
            <a:endParaRPr lang="en-US">
              <a:solidFill>
                <a:schemeClr val="bg2"/>
              </a:solidFill>
              <a:effectLst>
                <a:outerShdw blurRad="38100" dist="38100" dir="2700000" algn="tl">
                  <a:srgbClr val="FFFFFF"/>
                </a:outerShdw>
              </a:effectLst>
            </a:endParaRPr>
          </a:p>
          <a:p>
            <a:pPr>
              <a:spcBef>
                <a:spcPct val="50000"/>
              </a:spcBef>
            </a:pPr>
            <a:endParaRPr lang="en-US">
              <a:solidFill>
                <a:schemeClr val="bg2"/>
              </a:solidFill>
              <a:effectLst>
                <a:outerShdw blurRad="38100" dist="38100" dir="2700000" algn="tl">
                  <a:srgbClr val="FFFFFF"/>
                </a:outerShdw>
              </a:effectLst>
            </a:endParaRPr>
          </a:p>
        </p:txBody>
      </p:sp>
      <p:sp>
        <p:nvSpPr>
          <p:cNvPr id="473090" name="Rectangle 2"/>
          <p:cNvSpPr>
            <a:spLocks noGrp="1" noChangeArrowheads="1"/>
          </p:cNvSpPr>
          <p:nvPr>
            <p:ph type="title"/>
          </p:nvPr>
        </p:nvSpPr>
        <p:spPr>
          <a:noFill/>
          <a:ln/>
        </p:spPr>
        <p:txBody>
          <a:bodyPr/>
          <a:lstStyle/>
          <a:p>
            <a:r>
              <a:rPr lang="en-US"/>
              <a:t>Autonomous Component Makeup</a:t>
            </a:r>
          </a:p>
        </p:txBody>
      </p:sp>
      <p:sp>
        <p:nvSpPr>
          <p:cNvPr id="473093" name="Oval 5"/>
          <p:cNvSpPr>
            <a:spLocks noChangeArrowheads="1"/>
          </p:cNvSpPr>
          <p:nvPr/>
        </p:nvSpPr>
        <p:spPr bwMode="auto">
          <a:xfrm>
            <a:off x="990600" y="5080000"/>
            <a:ext cx="596900" cy="584200"/>
          </a:xfrm>
          <a:prstGeom prst="ellipse">
            <a:avLst/>
          </a:prstGeom>
          <a:solidFill>
            <a:srgbClr val="74C35F"/>
          </a:solidFill>
          <a:ln w="9525">
            <a:solidFill>
              <a:srgbClr val="74C35F"/>
            </a:solidFill>
            <a:round/>
            <a:headEnd/>
            <a:tailEnd/>
          </a:ln>
          <a:effectLst/>
        </p:spPr>
        <p:txBody>
          <a:bodyPr wrap="none" anchor="ctr"/>
          <a:lstStyle/>
          <a:p>
            <a:endParaRPr lang="en-GB"/>
          </a:p>
        </p:txBody>
      </p:sp>
      <p:sp>
        <p:nvSpPr>
          <p:cNvPr id="473094" name="Line 6"/>
          <p:cNvSpPr>
            <a:spLocks noChangeShapeType="1"/>
          </p:cNvSpPr>
          <p:nvPr/>
        </p:nvSpPr>
        <p:spPr bwMode="auto">
          <a:xfrm>
            <a:off x="1574800" y="5372100"/>
            <a:ext cx="1028700" cy="0"/>
          </a:xfrm>
          <a:prstGeom prst="line">
            <a:avLst/>
          </a:prstGeom>
          <a:noFill/>
          <a:ln w="38100">
            <a:solidFill>
              <a:srgbClr val="74C35F"/>
            </a:solidFill>
            <a:round/>
            <a:headEnd/>
            <a:tailEnd/>
          </a:ln>
          <a:effectLst/>
        </p:spPr>
        <p:txBody>
          <a:bodyPr/>
          <a:lstStyle/>
          <a:p>
            <a:endParaRPr lang="en-GB"/>
          </a:p>
        </p:txBody>
      </p:sp>
      <p:sp>
        <p:nvSpPr>
          <p:cNvPr id="473095" name="Text Box 7"/>
          <p:cNvSpPr txBox="1">
            <a:spLocks noChangeArrowheads="1"/>
          </p:cNvSpPr>
          <p:nvPr/>
        </p:nvSpPr>
        <p:spPr bwMode="auto">
          <a:xfrm>
            <a:off x="1358900" y="1295400"/>
            <a:ext cx="3416300" cy="1320800"/>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Schema</a:t>
            </a:r>
          </a:p>
          <a:p>
            <a:pPr>
              <a:spcBef>
                <a:spcPct val="50000"/>
              </a:spcBef>
            </a:pPr>
            <a:endParaRPr lang="en-US">
              <a:solidFill>
                <a:schemeClr val="bg2"/>
              </a:solidFill>
              <a:effectLst>
                <a:outerShdw blurRad="38100" dist="38100" dir="2700000" algn="tl">
                  <a:srgbClr val="FFFFFF"/>
                </a:outerShdw>
              </a:effectLst>
            </a:endParaRPr>
          </a:p>
        </p:txBody>
      </p:sp>
      <p:sp>
        <p:nvSpPr>
          <p:cNvPr id="473096" name="Text Box 8"/>
          <p:cNvSpPr txBox="1">
            <a:spLocks noChangeArrowheads="1"/>
          </p:cNvSpPr>
          <p:nvPr/>
        </p:nvSpPr>
        <p:spPr bwMode="auto">
          <a:xfrm>
            <a:off x="3124200" y="1447800"/>
            <a:ext cx="1485900" cy="1014413"/>
          </a:xfrm>
          <a:prstGeom prst="rect">
            <a:avLst/>
          </a:prstGeom>
          <a:solidFill>
            <a:srgbClr val="CCFFFF"/>
          </a:solidFill>
          <a:ln w="9525">
            <a:solidFill>
              <a:schemeClr val="bg2"/>
            </a:solidFill>
            <a:miter lim="800000"/>
            <a:headEnd/>
            <a:tailEnd/>
          </a:ln>
          <a:effectLst/>
        </p:spPr>
        <p:txBody>
          <a:bodyPr>
            <a:spAutoFit/>
          </a:bodyPr>
          <a:lstStyle/>
          <a:p>
            <a:pPr>
              <a:spcBef>
                <a:spcPct val="50000"/>
              </a:spcBef>
            </a:pPr>
            <a:r>
              <a:rPr lang="en-US" sz="2400">
                <a:solidFill>
                  <a:schemeClr val="bg2"/>
                </a:solidFill>
                <a:effectLst>
                  <a:outerShdw blurRad="38100" dist="38100" dir="2700000" algn="tl">
                    <a:srgbClr val="FFFFFF"/>
                  </a:outerShdw>
                </a:effectLst>
              </a:rPr>
              <a:t>Message</a:t>
            </a:r>
          </a:p>
          <a:p>
            <a:pPr>
              <a:spcBef>
                <a:spcPct val="50000"/>
              </a:spcBef>
            </a:pPr>
            <a:r>
              <a:rPr lang="en-US" sz="2400">
                <a:solidFill>
                  <a:schemeClr val="bg2"/>
                </a:solidFill>
                <a:effectLst>
                  <a:outerShdw blurRad="38100" dist="38100" dir="2700000" algn="tl">
                    <a:srgbClr val="FFFFFF"/>
                  </a:outerShdw>
                </a:effectLst>
              </a:rPr>
              <a:t>Type</a:t>
            </a:r>
          </a:p>
        </p:txBody>
      </p:sp>
      <p:sp>
        <p:nvSpPr>
          <p:cNvPr id="473098" name="Text Box 10"/>
          <p:cNvSpPr txBox="1">
            <a:spLocks noChangeArrowheads="1"/>
          </p:cNvSpPr>
          <p:nvPr/>
        </p:nvSpPr>
        <p:spPr bwMode="auto">
          <a:xfrm>
            <a:off x="914400" y="5867400"/>
            <a:ext cx="1244600" cy="396875"/>
          </a:xfrm>
          <a:prstGeom prst="rect">
            <a:avLst/>
          </a:prstGeom>
          <a:noFill/>
          <a:ln w="9525">
            <a:noFill/>
            <a:miter lim="800000"/>
            <a:headEnd/>
            <a:tailEnd/>
          </a:ln>
          <a:effectLst/>
        </p:spPr>
        <p:txBody>
          <a:bodyPr>
            <a:spAutoFit/>
          </a:bodyPr>
          <a:lstStyle/>
          <a:p>
            <a:pPr>
              <a:spcBef>
                <a:spcPct val="50000"/>
              </a:spcBef>
            </a:pPr>
            <a:r>
              <a:rPr lang="en-US" sz="2000">
                <a:solidFill>
                  <a:schemeClr val="bg2"/>
                </a:solidFill>
                <a:effectLst>
                  <a:outerShdw blurRad="38100" dist="38100" dir="2700000" algn="tl">
                    <a:srgbClr val="FFFFFF"/>
                  </a:outerShdw>
                </a:effectLst>
              </a:rPr>
              <a:t>endpoint</a:t>
            </a:r>
          </a:p>
        </p:txBody>
      </p:sp>
      <p:sp>
        <p:nvSpPr>
          <p:cNvPr id="473099" name="Oval 11"/>
          <p:cNvSpPr>
            <a:spLocks noChangeArrowheads="1"/>
          </p:cNvSpPr>
          <p:nvPr/>
        </p:nvSpPr>
        <p:spPr bwMode="auto">
          <a:xfrm>
            <a:off x="2527300" y="5080000"/>
            <a:ext cx="596900" cy="584200"/>
          </a:xfrm>
          <a:prstGeom prst="ellipse">
            <a:avLst/>
          </a:prstGeom>
          <a:solidFill>
            <a:srgbClr val="FF99CC"/>
          </a:solidFill>
          <a:ln w="9525">
            <a:solidFill>
              <a:srgbClr val="FF99CC"/>
            </a:solidFill>
            <a:round/>
            <a:headEnd/>
            <a:tailEnd/>
          </a:ln>
          <a:effectLst/>
        </p:spPr>
        <p:txBody>
          <a:bodyPr wrap="none" anchor="ctr"/>
          <a:lstStyle/>
          <a:p>
            <a:endParaRPr lang="en-GB"/>
          </a:p>
        </p:txBody>
      </p:sp>
      <p:sp>
        <p:nvSpPr>
          <p:cNvPr id="473101" name="Line 13"/>
          <p:cNvSpPr>
            <a:spLocks noChangeShapeType="1"/>
          </p:cNvSpPr>
          <p:nvPr/>
        </p:nvSpPr>
        <p:spPr bwMode="auto">
          <a:xfrm flipH="1" flipV="1">
            <a:off x="3886200" y="2476500"/>
            <a:ext cx="228600" cy="2044700"/>
          </a:xfrm>
          <a:prstGeom prst="line">
            <a:avLst/>
          </a:prstGeom>
          <a:noFill/>
          <a:ln w="57150">
            <a:solidFill>
              <a:srgbClr val="FF9999"/>
            </a:solidFill>
            <a:prstDash val="sysDot"/>
            <a:round/>
            <a:headEnd/>
            <a:tailEnd type="stealth" w="lg" len="lg"/>
          </a:ln>
          <a:effectLst/>
        </p:spPr>
        <p:txBody>
          <a:bodyPr/>
          <a:lstStyle/>
          <a:p>
            <a:endParaRPr lang="en-GB"/>
          </a:p>
        </p:txBody>
      </p:sp>
      <p:sp>
        <p:nvSpPr>
          <p:cNvPr id="473102" name="Text Box 14"/>
          <p:cNvSpPr txBox="1">
            <a:spLocks noChangeArrowheads="1"/>
          </p:cNvSpPr>
          <p:nvPr/>
        </p:nvSpPr>
        <p:spPr bwMode="auto">
          <a:xfrm>
            <a:off x="4914900" y="4457700"/>
            <a:ext cx="2197100" cy="2052638"/>
          </a:xfrm>
          <a:prstGeom prst="rect">
            <a:avLst/>
          </a:prstGeom>
          <a:solidFill>
            <a:srgbClr val="CC99FF"/>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Common</a:t>
            </a:r>
          </a:p>
          <a:p>
            <a:pPr>
              <a:spcBef>
                <a:spcPct val="50000"/>
              </a:spcBef>
            </a:pPr>
            <a:r>
              <a:rPr lang="en-US">
                <a:solidFill>
                  <a:schemeClr val="bg2"/>
                </a:solidFill>
                <a:effectLst>
                  <a:outerShdw blurRad="38100" dist="38100" dir="2700000" algn="tl">
                    <a:srgbClr val="FFFFFF"/>
                  </a:outerShdw>
                </a:effectLst>
              </a:rPr>
              <a:t>Service</a:t>
            </a:r>
          </a:p>
          <a:p>
            <a:pPr>
              <a:spcBef>
                <a:spcPct val="50000"/>
              </a:spcBef>
            </a:pPr>
            <a:r>
              <a:rPr lang="en-US">
                <a:solidFill>
                  <a:schemeClr val="bg2"/>
                </a:solidFill>
                <a:effectLst>
                  <a:outerShdw blurRad="38100" dist="38100" dir="2700000" algn="tl">
                    <a:srgbClr val="FFFFFF"/>
                  </a:outerShdw>
                </a:effectLst>
              </a:rPr>
              <a:t>Layers</a:t>
            </a: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50" name="Rectangle 14"/>
          <p:cNvSpPr>
            <a:spLocks noChangeArrowheads="1"/>
          </p:cNvSpPr>
          <p:nvPr/>
        </p:nvSpPr>
        <p:spPr bwMode="auto">
          <a:xfrm>
            <a:off x="647700" y="736600"/>
            <a:ext cx="7924800" cy="6121400"/>
          </a:xfrm>
          <a:prstGeom prst="rect">
            <a:avLst/>
          </a:prstGeom>
          <a:solidFill>
            <a:schemeClr val="tx1"/>
          </a:solidFill>
          <a:ln w="9525">
            <a:solidFill>
              <a:schemeClr val="tx1"/>
            </a:solidFill>
            <a:miter lim="800000"/>
            <a:headEnd/>
            <a:tailEnd/>
          </a:ln>
          <a:effectLst/>
        </p:spPr>
        <p:txBody>
          <a:bodyPr wrap="none" anchor="ctr"/>
          <a:lstStyle/>
          <a:p>
            <a:endParaRPr lang="en-GB"/>
          </a:p>
        </p:txBody>
      </p:sp>
      <p:sp>
        <p:nvSpPr>
          <p:cNvPr id="475140" name="Rectangle 4"/>
          <p:cNvSpPr>
            <a:spLocks noGrp="1" noChangeArrowheads="1"/>
          </p:cNvSpPr>
          <p:nvPr>
            <p:ph type="title"/>
          </p:nvPr>
        </p:nvSpPr>
        <p:spPr>
          <a:noFill/>
          <a:ln/>
        </p:spPr>
        <p:txBody>
          <a:bodyPr/>
          <a:lstStyle/>
          <a:p>
            <a:r>
              <a:rPr lang="en-US"/>
              <a:t>Bus-Handler interaction</a:t>
            </a:r>
          </a:p>
        </p:txBody>
      </p:sp>
      <p:pic>
        <p:nvPicPr>
          <p:cNvPr id="475149" name="Picture 13"/>
          <p:cNvPicPr>
            <a:picLocks noChangeAspect="1" noChangeArrowheads="1"/>
          </p:cNvPicPr>
          <p:nvPr/>
        </p:nvPicPr>
        <p:blipFill>
          <a:blip r:embed="rId3" cstate="print"/>
          <a:srcRect/>
          <a:stretch>
            <a:fillRect/>
          </a:stretch>
        </p:blipFill>
        <p:spPr bwMode="auto">
          <a:xfrm>
            <a:off x="-55563" y="-376238"/>
            <a:ext cx="8678863" cy="7221538"/>
          </a:xfrm>
          <a:prstGeom prst="rect">
            <a:avLst/>
          </a:prstGeom>
          <a:noFill/>
          <a:ln w="9525">
            <a:noFill/>
            <a:miter lim="800000"/>
            <a:headEnd/>
            <a:tailEnd/>
          </a:ln>
          <a:effectLst/>
        </p:spPr>
      </p:pic>
      <p:sp>
        <p:nvSpPr>
          <p:cNvPr id="475151" name="Text Box 15"/>
          <p:cNvSpPr txBox="1">
            <a:spLocks noChangeArrowheads="1"/>
          </p:cNvSpPr>
          <p:nvPr/>
        </p:nvSpPr>
        <p:spPr bwMode="auto">
          <a:xfrm>
            <a:off x="647700" y="3695700"/>
            <a:ext cx="914400" cy="854075"/>
          </a:xfrm>
          <a:prstGeom prst="rect">
            <a:avLst/>
          </a:prstGeom>
          <a:solidFill>
            <a:schemeClr val="tx1"/>
          </a:solidFill>
          <a:ln w="9525">
            <a:noFill/>
            <a:miter lim="800000"/>
            <a:headEnd/>
            <a:tailEnd/>
          </a:ln>
          <a:effectLst/>
        </p:spPr>
        <p:txBody>
          <a:bodyPr>
            <a:spAutoFit/>
          </a:bodyPr>
          <a:lstStyle/>
          <a:p>
            <a:pPr>
              <a:spcBef>
                <a:spcPct val="50000"/>
              </a:spcBef>
            </a:pPr>
            <a:r>
              <a:rPr lang="en-US" sz="2000">
                <a:solidFill>
                  <a:schemeClr val="bg2"/>
                </a:solidFill>
                <a:effectLst>
                  <a:outerShdw blurRad="38100" dist="38100" dir="2700000" algn="tl">
                    <a:srgbClr val="C0C0C0"/>
                  </a:outerShdw>
                </a:effectLst>
              </a:rPr>
              <a:t>Tx</a:t>
            </a:r>
          </a:p>
          <a:p>
            <a:pPr>
              <a:spcBef>
                <a:spcPct val="50000"/>
              </a:spcBef>
            </a:pPr>
            <a:r>
              <a:rPr lang="en-US" sz="2000">
                <a:solidFill>
                  <a:schemeClr val="bg2"/>
                </a:solidFill>
                <a:effectLst>
                  <a:outerShdw blurRad="38100" dist="38100" dir="2700000" algn="tl">
                    <a:srgbClr val="C0C0C0"/>
                  </a:outerShdw>
                </a:effectLst>
              </a:rPr>
              <a:t>Scope</a:t>
            </a:r>
          </a:p>
        </p:txBody>
      </p:sp>
      <p:sp>
        <p:nvSpPr>
          <p:cNvPr id="475152" name="AutoShape 16"/>
          <p:cNvSpPr>
            <a:spLocks/>
          </p:cNvSpPr>
          <p:nvPr/>
        </p:nvSpPr>
        <p:spPr bwMode="auto">
          <a:xfrm>
            <a:off x="1346200" y="1841500"/>
            <a:ext cx="292100" cy="4572000"/>
          </a:xfrm>
          <a:prstGeom prst="leftBrace">
            <a:avLst>
              <a:gd name="adj1" fmla="val 130435"/>
              <a:gd name="adj2" fmla="val 50000"/>
            </a:avLst>
          </a:prstGeom>
          <a:noFill/>
          <a:ln w="9525">
            <a:solidFill>
              <a:schemeClr val="bg2"/>
            </a:solidFill>
            <a:round/>
            <a:headEnd/>
            <a:tailEnd/>
          </a:ln>
          <a:effectLst/>
        </p:spPr>
        <p:txBody>
          <a:bodyPr wrap="none" anchor="ctr"/>
          <a:lstStyle/>
          <a:p>
            <a:endParaRPr lang="en-GB"/>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8" name="Rectangle 4"/>
          <p:cNvSpPr>
            <a:spLocks noGrp="1" noChangeArrowheads="1"/>
          </p:cNvSpPr>
          <p:nvPr>
            <p:ph type="title"/>
          </p:nvPr>
        </p:nvSpPr>
        <p:spPr>
          <a:noFill/>
          <a:ln/>
        </p:spPr>
        <p:txBody>
          <a:bodyPr/>
          <a:lstStyle/>
          <a:p>
            <a:r>
              <a:rPr lang="en-US" dirty="0" smtClean="0"/>
              <a:t>AC’s , BC’s, and Services</a:t>
            </a:r>
            <a:endParaRPr lang="en-US" dirty="0"/>
          </a:p>
        </p:txBody>
      </p:sp>
      <p:grpSp>
        <p:nvGrpSpPr>
          <p:cNvPr id="2" name="Group 23"/>
          <p:cNvGrpSpPr/>
          <p:nvPr/>
        </p:nvGrpSpPr>
        <p:grpSpPr>
          <a:xfrm>
            <a:off x="2019300" y="1409700"/>
            <a:ext cx="1828800" cy="1295400"/>
            <a:chOff x="2044700" y="1498600"/>
            <a:chExt cx="1828800" cy="1295400"/>
          </a:xfrm>
        </p:grpSpPr>
        <p:sp>
          <p:nvSpPr>
            <p:cNvPr id="477197"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477198"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477199"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a:solidFill>
                    <a:schemeClr val="bg2"/>
                  </a:solidFill>
                  <a:effectLst>
                    <a:outerShdw blurRad="38100" dist="38100" dir="2700000" algn="tl">
                      <a:srgbClr val="FFFFFF"/>
                    </a:outerShdw>
                  </a:effectLst>
                </a:rPr>
                <a:t>AC</a:t>
              </a:r>
            </a:p>
          </p:txBody>
        </p:sp>
      </p:grpSp>
      <p:sp>
        <p:nvSpPr>
          <p:cNvPr id="477206" name="Rectangle 22"/>
          <p:cNvSpPr>
            <a:spLocks noChangeArrowheads="1"/>
          </p:cNvSpPr>
          <p:nvPr/>
        </p:nvSpPr>
        <p:spPr bwMode="auto">
          <a:xfrm>
            <a:off x="1397000" y="1219200"/>
            <a:ext cx="7124700" cy="5448300"/>
          </a:xfrm>
          <a:prstGeom prst="rect">
            <a:avLst/>
          </a:prstGeom>
          <a:noFill/>
          <a:ln w="76200">
            <a:solidFill>
              <a:schemeClr val="accent1"/>
            </a:solidFill>
            <a:miter lim="800000"/>
            <a:headEnd/>
            <a:tailEnd/>
          </a:ln>
          <a:effectLst/>
        </p:spPr>
        <p:txBody>
          <a:bodyPr wrap="none" anchor="ctr"/>
          <a:lstStyle/>
          <a:p>
            <a:endParaRPr lang="en-GB"/>
          </a:p>
        </p:txBody>
      </p:sp>
      <p:sp>
        <p:nvSpPr>
          <p:cNvPr id="477207" name="Text Box 23"/>
          <p:cNvSpPr txBox="1">
            <a:spLocks noChangeArrowheads="1"/>
          </p:cNvSpPr>
          <p:nvPr/>
        </p:nvSpPr>
        <p:spPr bwMode="auto">
          <a:xfrm>
            <a:off x="7264400" y="533400"/>
            <a:ext cx="1485900" cy="579438"/>
          </a:xfrm>
          <a:prstGeom prst="rect">
            <a:avLst/>
          </a:prstGeom>
          <a:noFill/>
          <a:ln w="9525">
            <a:noFill/>
            <a:miter lim="800000"/>
            <a:headEnd/>
            <a:tailEnd/>
          </a:ln>
          <a:effectLst/>
        </p:spPr>
        <p:txBody>
          <a:bodyPr>
            <a:spAutoFit/>
          </a:bodyPr>
          <a:lstStyle/>
          <a:p>
            <a:pPr>
              <a:spcBef>
                <a:spcPct val="50000"/>
              </a:spcBef>
            </a:pPr>
            <a:r>
              <a:rPr lang="en-US" dirty="0">
                <a:solidFill>
                  <a:schemeClr val="tx2">
                    <a:lumMod val="20000"/>
                    <a:lumOff val="80000"/>
                  </a:schemeClr>
                </a:solidFill>
                <a:effectLst/>
              </a:rPr>
              <a:t>Service</a:t>
            </a:r>
          </a:p>
        </p:txBody>
      </p:sp>
      <p:sp>
        <p:nvSpPr>
          <p:cNvPr id="477208" name="Line 24"/>
          <p:cNvSpPr>
            <a:spLocks noChangeShapeType="1"/>
          </p:cNvSpPr>
          <p:nvPr/>
        </p:nvSpPr>
        <p:spPr bwMode="auto">
          <a:xfrm>
            <a:off x="457200" y="2070100"/>
            <a:ext cx="1536700" cy="0"/>
          </a:xfrm>
          <a:prstGeom prst="line">
            <a:avLst/>
          </a:prstGeom>
          <a:noFill/>
          <a:ln w="57150">
            <a:solidFill>
              <a:srgbClr val="008000"/>
            </a:solidFill>
            <a:round/>
            <a:headEnd/>
            <a:tailEnd type="stealth" w="lg" len="lg"/>
          </a:ln>
          <a:effectLst/>
        </p:spPr>
        <p:txBody>
          <a:bodyPr/>
          <a:lstStyle/>
          <a:p>
            <a:endParaRPr lang="en-GB"/>
          </a:p>
        </p:txBody>
      </p:sp>
      <p:sp>
        <p:nvSpPr>
          <p:cNvPr id="477209" name="Line 25"/>
          <p:cNvSpPr>
            <a:spLocks noChangeShapeType="1"/>
          </p:cNvSpPr>
          <p:nvPr/>
        </p:nvSpPr>
        <p:spPr bwMode="auto">
          <a:xfrm>
            <a:off x="355600" y="3111500"/>
            <a:ext cx="3383280" cy="0"/>
          </a:xfrm>
          <a:prstGeom prst="line">
            <a:avLst/>
          </a:prstGeom>
          <a:noFill/>
          <a:ln w="57150">
            <a:solidFill>
              <a:srgbClr val="339966"/>
            </a:solidFill>
            <a:round/>
            <a:headEnd/>
            <a:tailEnd type="stealth" w="lg" len="lg"/>
          </a:ln>
          <a:effectLst/>
        </p:spPr>
        <p:txBody>
          <a:bodyPr/>
          <a:lstStyle/>
          <a:p>
            <a:endParaRPr lang="en-GB"/>
          </a:p>
        </p:txBody>
      </p:sp>
      <p:cxnSp>
        <p:nvCxnSpPr>
          <p:cNvPr id="23" name="Straight Connector 22"/>
          <p:cNvCxnSpPr/>
          <p:nvPr/>
        </p:nvCxnSpPr>
        <p:spPr bwMode="auto">
          <a:xfrm>
            <a:off x="1422400" y="3975100"/>
            <a:ext cx="70485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3" name="Group 24"/>
          <p:cNvGrpSpPr/>
          <p:nvPr/>
        </p:nvGrpSpPr>
        <p:grpSpPr>
          <a:xfrm>
            <a:off x="3810000" y="2451100"/>
            <a:ext cx="1828800" cy="1295400"/>
            <a:chOff x="2044700" y="1498600"/>
            <a:chExt cx="1828800" cy="1295400"/>
          </a:xfrm>
        </p:grpSpPr>
        <p:sp>
          <p:nvSpPr>
            <p:cNvPr id="26"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27"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28"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a:solidFill>
                    <a:schemeClr val="bg2"/>
                  </a:solidFill>
                  <a:effectLst>
                    <a:outerShdw blurRad="38100" dist="38100" dir="2700000" algn="tl">
                      <a:srgbClr val="FFFFFF"/>
                    </a:outerShdw>
                  </a:effectLst>
                </a:rPr>
                <a:t>AC</a:t>
              </a:r>
            </a:p>
          </p:txBody>
        </p:sp>
      </p:grpSp>
      <p:grpSp>
        <p:nvGrpSpPr>
          <p:cNvPr id="4" name="Group 30"/>
          <p:cNvGrpSpPr/>
          <p:nvPr/>
        </p:nvGrpSpPr>
        <p:grpSpPr>
          <a:xfrm>
            <a:off x="6426200" y="1612900"/>
            <a:ext cx="1816100" cy="812800"/>
            <a:chOff x="6654800" y="5664200"/>
            <a:chExt cx="1816100" cy="812800"/>
          </a:xfrm>
        </p:grpSpPr>
        <p:sp>
          <p:nvSpPr>
            <p:cNvPr id="32" name="AutoShape 27"/>
            <p:cNvSpPr>
              <a:spLocks noChangeArrowheads="1"/>
            </p:cNvSpPr>
            <p:nvPr/>
          </p:nvSpPr>
          <p:spPr bwMode="auto">
            <a:xfrm>
              <a:off x="6654800" y="5664200"/>
              <a:ext cx="1816100" cy="812800"/>
            </a:xfrm>
            <a:prstGeom prst="can">
              <a:avLst>
                <a:gd name="adj" fmla="val 25000"/>
              </a:avLst>
            </a:prstGeom>
            <a:solidFill>
              <a:srgbClr val="CCFFFF"/>
            </a:solidFill>
            <a:ln w="9525">
              <a:solidFill>
                <a:schemeClr val="bg2"/>
              </a:solidFill>
              <a:round/>
              <a:headEnd/>
              <a:tailEnd/>
            </a:ln>
            <a:effectLst/>
          </p:spPr>
          <p:txBody>
            <a:bodyPr wrap="none" anchor="ctr"/>
            <a:lstStyle/>
            <a:p>
              <a:endParaRPr lang="en-GB"/>
            </a:p>
          </p:txBody>
        </p:sp>
        <p:sp>
          <p:nvSpPr>
            <p:cNvPr id="33" name="Text Box 28"/>
            <p:cNvSpPr txBox="1">
              <a:spLocks noChangeArrowheads="1"/>
            </p:cNvSpPr>
            <p:nvPr/>
          </p:nvSpPr>
          <p:spPr bwMode="auto">
            <a:xfrm>
              <a:off x="7289800" y="5854700"/>
              <a:ext cx="736600" cy="579438"/>
            </a:xfrm>
            <a:prstGeom prst="rect">
              <a:avLst/>
            </a:prstGeom>
            <a:noFill/>
            <a:ln w="9525">
              <a:no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DB</a:t>
              </a:r>
            </a:p>
          </p:txBody>
        </p:sp>
      </p:grpSp>
      <p:sp>
        <p:nvSpPr>
          <p:cNvPr id="34" name="Line 29"/>
          <p:cNvSpPr>
            <a:spLocks noChangeShapeType="1"/>
          </p:cNvSpPr>
          <p:nvPr/>
        </p:nvSpPr>
        <p:spPr bwMode="auto">
          <a:xfrm flipV="1">
            <a:off x="3911600" y="2032000"/>
            <a:ext cx="2476500" cy="38100"/>
          </a:xfrm>
          <a:prstGeom prst="line">
            <a:avLst/>
          </a:prstGeom>
          <a:noFill/>
          <a:ln w="38100">
            <a:solidFill>
              <a:srgbClr val="FFFFFF"/>
            </a:solidFill>
            <a:prstDash val="sysDot"/>
            <a:round/>
            <a:headEnd/>
            <a:tailEnd type="stealth" w="lg" len="lg"/>
          </a:ln>
          <a:effectLst/>
        </p:spPr>
        <p:txBody>
          <a:bodyPr/>
          <a:lstStyle/>
          <a:p>
            <a:endParaRPr lang="en-GB"/>
          </a:p>
        </p:txBody>
      </p:sp>
      <p:sp>
        <p:nvSpPr>
          <p:cNvPr id="35" name="Line 29"/>
          <p:cNvSpPr>
            <a:spLocks noChangeShapeType="1"/>
          </p:cNvSpPr>
          <p:nvPr/>
        </p:nvSpPr>
        <p:spPr bwMode="auto">
          <a:xfrm flipV="1">
            <a:off x="5689600" y="2425700"/>
            <a:ext cx="736600" cy="787400"/>
          </a:xfrm>
          <a:prstGeom prst="line">
            <a:avLst/>
          </a:prstGeom>
          <a:noFill/>
          <a:ln w="38100">
            <a:solidFill>
              <a:srgbClr val="FFFFFF"/>
            </a:solidFill>
            <a:prstDash val="sysDot"/>
            <a:round/>
            <a:headEnd/>
            <a:tailEnd type="stealth" w="lg" len="lg"/>
          </a:ln>
          <a:effectLst/>
        </p:spPr>
        <p:txBody>
          <a:bodyPr/>
          <a:lstStyle/>
          <a:p>
            <a:endParaRPr lang="en-GB"/>
          </a:p>
        </p:txBody>
      </p:sp>
      <p:sp>
        <p:nvSpPr>
          <p:cNvPr id="36" name="Text Box 23"/>
          <p:cNvSpPr txBox="1">
            <a:spLocks noChangeArrowheads="1"/>
          </p:cNvSpPr>
          <p:nvPr/>
        </p:nvSpPr>
        <p:spPr bwMode="auto">
          <a:xfrm>
            <a:off x="7213600" y="3111500"/>
            <a:ext cx="965200" cy="579438"/>
          </a:xfrm>
          <a:prstGeom prst="rect">
            <a:avLst/>
          </a:prstGeom>
          <a:noFill/>
          <a:ln w="9525">
            <a:noFill/>
            <a:miter lim="800000"/>
            <a:headEnd/>
            <a:tailEnd/>
          </a:ln>
          <a:effectLst/>
        </p:spPr>
        <p:txBody>
          <a:bodyPr wrap="square">
            <a:spAutoFit/>
          </a:bodyPr>
          <a:lstStyle/>
          <a:p>
            <a:pPr>
              <a:spcBef>
                <a:spcPct val="50000"/>
              </a:spcBef>
            </a:pPr>
            <a:r>
              <a:rPr lang="en-US" dirty="0" smtClean="0">
                <a:solidFill>
                  <a:schemeClr val="tx2">
                    <a:lumMod val="20000"/>
                    <a:lumOff val="80000"/>
                  </a:schemeClr>
                </a:solidFill>
                <a:effectLst/>
              </a:rPr>
              <a:t>BC</a:t>
            </a:r>
            <a:endParaRPr lang="en-US" dirty="0">
              <a:solidFill>
                <a:schemeClr val="tx2">
                  <a:lumMod val="20000"/>
                  <a:lumOff val="80000"/>
                </a:schemeClr>
              </a:solidFill>
              <a:effectLst/>
            </a:endParaRPr>
          </a:p>
        </p:txBody>
      </p:sp>
      <p:grpSp>
        <p:nvGrpSpPr>
          <p:cNvPr id="5" name="Group 36"/>
          <p:cNvGrpSpPr/>
          <p:nvPr/>
        </p:nvGrpSpPr>
        <p:grpSpPr>
          <a:xfrm>
            <a:off x="1828800" y="4127500"/>
            <a:ext cx="1828800" cy="1295400"/>
            <a:chOff x="2044700" y="1498600"/>
            <a:chExt cx="1828800" cy="1295400"/>
          </a:xfrm>
        </p:grpSpPr>
        <p:sp>
          <p:nvSpPr>
            <p:cNvPr id="38"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39"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40"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a:solidFill>
                    <a:schemeClr val="bg2"/>
                  </a:solidFill>
                  <a:effectLst>
                    <a:outerShdw blurRad="38100" dist="38100" dir="2700000" algn="tl">
                      <a:srgbClr val="FFFFFF"/>
                    </a:outerShdw>
                  </a:effectLst>
                </a:rPr>
                <a:t>AC</a:t>
              </a:r>
            </a:p>
          </p:txBody>
        </p:sp>
      </p:grpSp>
      <p:sp>
        <p:nvSpPr>
          <p:cNvPr id="41" name="Line 24"/>
          <p:cNvSpPr>
            <a:spLocks noChangeShapeType="1"/>
          </p:cNvSpPr>
          <p:nvPr/>
        </p:nvSpPr>
        <p:spPr bwMode="auto">
          <a:xfrm>
            <a:off x="266700" y="4787900"/>
            <a:ext cx="1536700" cy="0"/>
          </a:xfrm>
          <a:prstGeom prst="line">
            <a:avLst/>
          </a:prstGeom>
          <a:noFill/>
          <a:ln w="57150">
            <a:solidFill>
              <a:schemeClr val="bg1">
                <a:lumMod val="40000"/>
                <a:lumOff val="60000"/>
              </a:schemeClr>
            </a:solidFill>
            <a:round/>
            <a:headEnd/>
            <a:tailEnd type="stealth" w="lg" len="lg"/>
          </a:ln>
          <a:effectLst/>
        </p:spPr>
        <p:txBody>
          <a:bodyPr/>
          <a:lstStyle/>
          <a:p>
            <a:endParaRPr lang="en-GB"/>
          </a:p>
        </p:txBody>
      </p:sp>
      <p:sp>
        <p:nvSpPr>
          <p:cNvPr id="42" name="Line 25"/>
          <p:cNvSpPr>
            <a:spLocks noChangeShapeType="1"/>
          </p:cNvSpPr>
          <p:nvPr/>
        </p:nvSpPr>
        <p:spPr bwMode="auto">
          <a:xfrm>
            <a:off x="165100" y="5829300"/>
            <a:ext cx="3383280" cy="0"/>
          </a:xfrm>
          <a:prstGeom prst="line">
            <a:avLst/>
          </a:prstGeom>
          <a:noFill/>
          <a:ln w="57150">
            <a:solidFill>
              <a:schemeClr val="tx1"/>
            </a:solidFill>
            <a:round/>
            <a:headEnd/>
            <a:tailEnd type="stealth" w="lg" len="lg"/>
          </a:ln>
          <a:effectLst/>
        </p:spPr>
        <p:txBody>
          <a:bodyPr/>
          <a:lstStyle/>
          <a:p>
            <a:endParaRPr lang="en-GB"/>
          </a:p>
        </p:txBody>
      </p:sp>
      <p:grpSp>
        <p:nvGrpSpPr>
          <p:cNvPr id="6" name="Group 42"/>
          <p:cNvGrpSpPr/>
          <p:nvPr/>
        </p:nvGrpSpPr>
        <p:grpSpPr>
          <a:xfrm>
            <a:off x="3619500" y="5168900"/>
            <a:ext cx="1828800" cy="1295400"/>
            <a:chOff x="2044700" y="1498600"/>
            <a:chExt cx="1828800" cy="1295400"/>
          </a:xfrm>
        </p:grpSpPr>
        <p:sp>
          <p:nvSpPr>
            <p:cNvPr id="44"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45"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46"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a:solidFill>
                    <a:schemeClr val="bg2"/>
                  </a:solidFill>
                  <a:effectLst>
                    <a:outerShdw blurRad="38100" dist="38100" dir="2700000" algn="tl">
                      <a:srgbClr val="FFFFFF"/>
                    </a:outerShdw>
                  </a:effectLst>
                </a:rPr>
                <a:t>AC</a:t>
              </a:r>
            </a:p>
          </p:txBody>
        </p:sp>
      </p:grpSp>
      <p:grpSp>
        <p:nvGrpSpPr>
          <p:cNvPr id="7" name="Group 46"/>
          <p:cNvGrpSpPr/>
          <p:nvPr/>
        </p:nvGrpSpPr>
        <p:grpSpPr>
          <a:xfrm>
            <a:off x="6235700" y="4330700"/>
            <a:ext cx="1816100" cy="812800"/>
            <a:chOff x="6654800" y="5664200"/>
            <a:chExt cx="1816100" cy="812800"/>
          </a:xfrm>
        </p:grpSpPr>
        <p:sp>
          <p:nvSpPr>
            <p:cNvPr id="48" name="AutoShape 27"/>
            <p:cNvSpPr>
              <a:spLocks noChangeArrowheads="1"/>
            </p:cNvSpPr>
            <p:nvPr/>
          </p:nvSpPr>
          <p:spPr bwMode="auto">
            <a:xfrm>
              <a:off x="6654800" y="5664200"/>
              <a:ext cx="1816100" cy="812800"/>
            </a:xfrm>
            <a:prstGeom prst="can">
              <a:avLst>
                <a:gd name="adj" fmla="val 25000"/>
              </a:avLst>
            </a:prstGeom>
            <a:solidFill>
              <a:srgbClr val="CCFFFF"/>
            </a:solidFill>
            <a:ln w="9525">
              <a:solidFill>
                <a:schemeClr val="bg2"/>
              </a:solidFill>
              <a:round/>
              <a:headEnd/>
              <a:tailEnd/>
            </a:ln>
            <a:effectLst/>
          </p:spPr>
          <p:txBody>
            <a:bodyPr wrap="none" anchor="ctr"/>
            <a:lstStyle/>
            <a:p>
              <a:endParaRPr lang="en-GB"/>
            </a:p>
          </p:txBody>
        </p:sp>
        <p:sp>
          <p:nvSpPr>
            <p:cNvPr id="49" name="Text Box 28"/>
            <p:cNvSpPr txBox="1">
              <a:spLocks noChangeArrowheads="1"/>
            </p:cNvSpPr>
            <p:nvPr/>
          </p:nvSpPr>
          <p:spPr bwMode="auto">
            <a:xfrm>
              <a:off x="7289800" y="5854700"/>
              <a:ext cx="736600" cy="579438"/>
            </a:xfrm>
            <a:prstGeom prst="rect">
              <a:avLst/>
            </a:prstGeom>
            <a:noFill/>
            <a:ln w="9525">
              <a:no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DB</a:t>
              </a:r>
            </a:p>
          </p:txBody>
        </p:sp>
      </p:grpSp>
      <p:sp>
        <p:nvSpPr>
          <p:cNvPr id="50" name="Line 29"/>
          <p:cNvSpPr>
            <a:spLocks noChangeShapeType="1"/>
          </p:cNvSpPr>
          <p:nvPr/>
        </p:nvSpPr>
        <p:spPr bwMode="auto">
          <a:xfrm flipV="1">
            <a:off x="3721100" y="4749800"/>
            <a:ext cx="2476500" cy="38100"/>
          </a:xfrm>
          <a:prstGeom prst="line">
            <a:avLst/>
          </a:prstGeom>
          <a:noFill/>
          <a:ln w="38100">
            <a:solidFill>
              <a:srgbClr val="FFFFFF"/>
            </a:solidFill>
            <a:prstDash val="sysDot"/>
            <a:round/>
            <a:headEnd/>
            <a:tailEnd type="stealth" w="lg" len="lg"/>
          </a:ln>
          <a:effectLst/>
        </p:spPr>
        <p:txBody>
          <a:bodyPr/>
          <a:lstStyle/>
          <a:p>
            <a:endParaRPr lang="en-GB"/>
          </a:p>
        </p:txBody>
      </p:sp>
      <p:sp>
        <p:nvSpPr>
          <p:cNvPr id="51" name="Line 29"/>
          <p:cNvSpPr>
            <a:spLocks noChangeShapeType="1"/>
          </p:cNvSpPr>
          <p:nvPr/>
        </p:nvSpPr>
        <p:spPr bwMode="auto">
          <a:xfrm flipV="1">
            <a:off x="5499100" y="5143500"/>
            <a:ext cx="736600" cy="787400"/>
          </a:xfrm>
          <a:prstGeom prst="line">
            <a:avLst/>
          </a:prstGeom>
          <a:noFill/>
          <a:ln w="38100">
            <a:solidFill>
              <a:srgbClr val="FFFFFF"/>
            </a:solidFill>
            <a:prstDash val="sysDot"/>
            <a:round/>
            <a:headEnd/>
            <a:tailEnd type="stealth" w="lg" len="lg"/>
          </a:ln>
          <a:effectLst/>
        </p:spPr>
        <p:txBody>
          <a:bodyPr/>
          <a:lstStyle/>
          <a:p>
            <a:endParaRPr lang="en-GB"/>
          </a:p>
        </p:txBody>
      </p:sp>
      <p:sp>
        <p:nvSpPr>
          <p:cNvPr id="52" name="Text Box 23"/>
          <p:cNvSpPr txBox="1">
            <a:spLocks noChangeArrowheads="1"/>
          </p:cNvSpPr>
          <p:nvPr/>
        </p:nvSpPr>
        <p:spPr bwMode="auto">
          <a:xfrm>
            <a:off x="7023100" y="5829300"/>
            <a:ext cx="965200" cy="579438"/>
          </a:xfrm>
          <a:prstGeom prst="rect">
            <a:avLst/>
          </a:prstGeom>
          <a:noFill/>
          <a:ln w="9525">
            <a:noFill/>
            <a:miter lim="800000"/>
            <a:headEnd/>
            <a:tailEnd/>
          </a:ln>
          <a:effectLst/>
        </p:spPr>
        <p:txBody>
          <a:bodyPr wrap="square">
            <a:spAutoFit/>
          </a:bodyPr>
          <a:lstStyle/>
          <a:p>
            <a:pPr>
              <a:spcBef>
                <a:spcPct val="50000"/>
              </a:spcBef>
            </a:pPr>
            <a:r>
              <a:rPr lang="en-US" dirty="0" smtClean="0">
                <a:solidFill>
                  <a:schemeClr val="tx2">
                    <a:lumMod val="20000"/>
                    <a:lumOff val="80000"/>
                  </a:schemeClr>
                </a:solidFill>
                <a:effectLst/>
              </a:rPr>
              <a:t>BC</a:t>
            </a:r>
            <a:endParaRPr lang="en-US" dirty="0">
              <a:solidFill>
                <a:schemeClr val="tx2">
                  <a:lumMod val="20000"/>
                  <a:lumOff val="80000"/>
                </a:schemeClr>
              </a:solidFill>
              <a:effectLst/>
            </a:endParaRPr>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Shades of Autonomy</a:t>
            </a:r>
            <a:endParaRPr lang="en-US" dirty="0"/>
          </a:p>
        </p:txBody>
      </p:sp>
      <p:grpSp>
        <p:nvGrpSpPr>
          <p:cNvPr id="3" name="Group 10"/>
          <p:cNvGrpSpPr/>
          <p:nvPr/>
        </p:nvGrpSpPr>
        <p:grpSpPr>
          <a:xfrm>
            <a:off x="7543800" y="1896038"/>
            <a:ext cx="1295400" cy="762000"/>
            <a:chOff x="3581400" y="2514600"/>
            <a:chExt cx="1295400" cy="762000"/>
          </a:xfrm>
        </p:grpSpPr>
        <p:grpSp>
          <p:nvGrpSpPr>
            <p:cNvPr id="4" name="Group 25"/>
            <p:cNvGrpSpPr/>
            <p:nvPr/>
          </p:nvGrpSpPr>
          <p:grpSpPr>
            <a:xfrm>
              <a:off x="3581400" y="2514600"/>
              <a:ext cx="1295400" cy="762000"/>
              <a:chOff x="0" y="4686300"/>
              <a:chExt cx="3729038" cy="2171700"/>
            </a:xfrm>
          </p:grpSpPr>
          <p:sp>
            <p:nvSpPr>
              <p:cNvPr id="13" name="Rectangle 15"/>
              <p:cNvSpPr>
                <a:spLocks noChangeArrowheads="1"/>
              </p:cNvSpPr>
              <p:nvPr/>
            </p:nvSpPr>
            <p:spPr bwMode="auto">
              <a:xfrm>
                <a:off x="0" y="4686300"/>
                <a:ext cx="3729038" cy="2171700"/>
              </a:xfrm>
              <a:prstGeom prst="rect">
                <a:avLst/>
              </a:prstGeom>
              <a:solidFill>
                <a:srgbClr val="FFFFFF"/>
              </a:solidFill>
              <a:ln w="25400">
                <a:solidFill>
                  <a:schemeClr val="bg2"/>
                </a:solidFill>
                <a:miter lim="800000"/>
                <a:headEnd/>
                <a:tailEnd/>
              </a:ln>
              <a:effectLst/>
            </p:spPr>
            <p:txBody>
              <a:bodyPr wrap="none" anchor="ctr"/>
              <a:lstStyle/>
              <a:p>
                <a:endParaRPr lang="en-GB" dirty="0">
                  <a:solidFill>
                    <a:schemeClr val="bg1"/>
                  </a:solidFill>
                </a:endParaRPr>
              </a:p>
            </p:txBody>
          </p:sp>
          <p:sp>
            <p:nvSpPr>
              <p:cNvPr id="14" name="Line 16"/>
              <p:cNvSpPr>
                <a:spLocks noChangeShapeType="1"/>
              </p:cNvSpPr>
              <p:nvPr/>
            </p:nvSpPr>
            <p:spPr bwMode="auto">
              <a:xfrm>
                <a:off x="0" y="4686300"/>
                <a:ext cx="984250" cy="1565275"/>
              </a:xfrm>
              <a:prstGeom prst="line">
                <a:avLst/>
              </a:prstGeom>
              <a:noFill/>
              <a:ln w="25400">
                <a:solidFill>
                  <a:schemeClr val="bg2"/>
                </a:solidFill>
                <a:round/>
                <a:headEnd/>
                <a:tailEnd/>
              </a:ln>
              <a:effectLst/>
            </p:spPr>
            <p:txBody>
              <a:bodyPr/>
              <a:lstStyle/>
              <a:p>
                <a:endParaRPr lang="en-GB">
                  <a:solidFill>
                    <a:schemeClr val="bg1"/>
                  </a:solidFill>
                </a:endParaRPr>
              </a:p>
            </p:txBody>
          </p:sp>
          <p:sp>
            <p:nvSpPr>
              <p:cNvPr id="15" name="Line 17"/>
              <p:cNvSpPr>
                <a:spLocks noChangeShapeType="1"/>
              </p:cNvSpPr>
              <p:nvPr/>
            </p:nvSpPr>
            <p:spPr bwMode="auto">
              <a:xfrm flipV="1">
                <a:off x="2701925" y="4699000"/>
                <a:ext cx="1004888" cy="1541463"/>
              </a:xfrm>
              <a:prstGeom prst="line">
                <a:avLst/>
              </a:prstGeom>
              <a:noFill/>
              <a:ln w="25400">
                <a:solidFill>
                  <a:schemeClr val="bg2"/>
                </a:solidFill>
                <a:round/>
                <a:headEnd/>
                <a:tailEnd/>
              </a:ln>
              <a:effectLst/>
            </p:spPr>
            <p:txBody>
              <a:bodyPr/>
              <a:lstStyle/>
              <a:p>
                <a:endParaRPr lang="en-GB">
                  <a:solidFill>
                    <a:schemeClr val="bg1"/>
                  </a:solidFill>
                </a:endParaRPr>
              </a:p>
            </p:txBody>
          </p:sp>
          <p:sp>
            <p:nvSpPr>
              <p:cNvPr id="16" name="Line 18"/>
              <p:cNvSpPr>
                <a:spLocks noChangeShapeType="1"/>
              </p:cNvSpPr>
              <p:nvPr/>
            </p:nvSpPr>
            <p:spPr bwMode="auto">
              <a:xfrm flipV="1">
                <a:off x="958850" y="6229350"/>
                <a:ext cx="1727200" cy="7938"/>
              </a:xfrm>
              <a:prstGeom prst="line">
                <a:avLst/>
              </a:prstGeom>
              <a:noFill/>
              <a:ln w="25400">
                <a:solidFill>
                  <a:schemeClr val="bg2"/>
                </a:solidFill>
                <a:round/>
                <a:headEnd/>
                <a:tailEnd/>
              </a:ln>
              <a:effectLst/>
            </p:spPr>
            <p:txBody>
              <a:bodyPr/>
              <a:lstStyle/>
              <a:p>
                <a:endParaRPr lang="en-GB">
                  <a:solidFill>
                    <a:schemeClr val="bg1"/>
                  </a:solidFill>
                </a:endParaRPr>
              </a:p>
            </p:txBody>
          </p:sp>
          <p:sp>
            <p:nvSpPr>
              <p:cNvPr id="17"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endParaRPr lang="en-GB">
                  <a:solidFill>
                    <a:schemeClr val="bg1"/>
                  </a:solidFill>
                </a:endParaRPr>
              </a:p>
            </p:txBody>
          </p:sp>
          <p:sp>
            <p:nvSpPr>
              <p:cNvPr id="18"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endParaRPr lang="en-GB">
                  <a:solidFill>
                    <a:schemeClr val="bg1"/>
                  </a:solidFill>
                </a:endParaRPr>
              </a:p>
            </p:txBody>
          </p:sp>
        </p:grpSp>
        <p:sp>
          <p:nvSpPr>
            <p:cNvPr id="12" name="TextBox 11"/>
            <p:cNvSpPr txBox="1"/>
            <p:nvPr/>
          </p:nvSpPr>
          <p:spPr>
            <a:xfrm>
              <a:off x="3898409" y="2514600"/>
              <a:ext cx="639919" cy="400110"/>
            </a:xfrm>
            <a:prstGeom prst="rect">
              <a:avLst/>
            </a:prstGeom>
            <a:noFill/>
          </p:spPr>
          <p:txBody>
            <a:bodyPr wrap="none" rtlCol="0">
              <a:spAutoFit/>
            </a:bodyPr>
            <a:lstStyle/>
            <a:p>
              <a:r>
                <a:rPr lang="en-US" sz="2000" dirty="0" err="1" smtClean="0">
                  <a:solidFill>
                    <a:schemeClr val="bg2"/>
                  </a:solidFill>
                </a:rPr>
                <a:t>Msg</a:t>
              </a:r>
              <a:endParaRPr lang="en-GB" dirty="0">
                <a:solidFill>
                  <a:schemeClr val="bg2"/>
                </a:solidFill>
              </a:endParaRPr>
            </a:p>
          </p:txBody>
        </p:sp>
      </p:grpSp>
      <p:sp>
        <p:nvSpPr>
          <p:cNvPr id="19" name="Flowchart: Magnetic Disk 18"/>
          <p:cNvSpPr/>
          <p:nvPr/>
        </p:nvSpPr>
        <p:spPr>
          <a:xfrm>
            <a:off x="2514600" y="1819838"/>
            <a:ext cx="1219200" cy="990600"/>
          </a:xfrm>
          <a:prstGeom prst="flowChartMagneticDisk">
            <a:avLst/>
          </a:prstGeom>
          <a:solidFill>
            <a:srgbClr val="00B050"/>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DB</a:t>
            </a:r>
            <a:endParaRPr lang="en-US" b="1" dirty="0" smtClean="0">
              <a:solidFill>
                <a:schemeClr val="tx1"/>
              </a:solidFill>
            </a:endParaRPr>
          </a:p>
        </p:txBody>
      </p:sp>
      <p:pic>
        <p:nvPicPr>
          <p:cNvPr id="20" name="Picture 2" descr="C:\Documents and Settings\Udi Dahan\My Documents\My Pictures\work\web_server.png"/>
          <p:cNvPicPr>
            <a:picLocks noChangeAspect="1" noChangeArrowheads="1"/>
          </p:cNvPicPr>
          <p:nvPr/>
        </p:nvPicPr>
        <p:blipFill>
          <a:blip r:embed="rId2" cstate="print"/>
          <a:srcRect/>
          <a:stretch>
            <a:fillRect/>
          </a:stretch>
        </p:blipFill>
        <p:spPr bwMode="auto">
          <a:xfrm>
            <a:off x="4926360" y="1264027"/>
            <a:ext cx="1245839" cy="1666289"/>
          </a:xfrm>
          <a:prstGeom prst="rect">
            <a:avLst/>
          </a:prstGeom>
          <a:noFill/>
        </p:spPr>
      </p:pic>
      <p:cxnSp>
        <p:nvCxnSpPr>
          <p:cNvPr id="21" name="Straight Arrow Connector 20"/>
          <p:cNvCxnSpPr/>
          <p:nvPr/>
        </p:nvCxnSpPr>
        <p:spPr>
          <a:xfrm rot="10800000" flipV="1">
            <a:off x="3748790" y="2270166"/>
            <a:ext cx="1172834" cy="0"/>
          </a:xfrm>
          <a:prstGeom prst="straightConnector1">
            <a:avLst/>
          </a:prstGeom>
          <a:ln w="381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pic>
        <p:nvPicPr>
          <p:cNvPr id="22" name="Picture 6" descr="http://www.pctechguide.com/images/31HardDrive.jpg"/>
          <p:cNvPicPr>
            <a:picLocks noChangeAspect="1" noChangeArrowheads="1"/>
          </p:cNvPicPr>
          <p:nvPr/>
        </p:nvPicPr>
        <p:blipFill>
          <a:blip r:embed="rId3" cstate="print"/>
          <a:srcRect/>
          <a:stretch>
            <a:fillRect/>
          </a:stretch>
        </p:blipFill>
        <p:spPr bwMode="auto">
          <a:xfrm>
            <a:off x="228600" y="1972238"/>
            <a:ext cx="1465006" cy="825731"/>
          </a:xfrm>
          <a:prstGeom prst="rect">
            <a:avLst/>
          </a:prstGeom>
          <a:noFill/>
        </p:spPr>
      </p:pic>
      <p:sp>
        <p:nvSpPr>
          <p:cNvPr id="23" name="Up-Down Arrow 22"/>
          <p:cNvSpPr/>
          <p:nvPr/>
        </p:nvSpPr>
        <p:spPr>
          <a:xfrm>
            <a:off x="7772400" y="3218332"/>
            <a:ext cx="838200" cy="2819400"/>
          </a:xfrm>
          <a:prstGeom prst="upDownArrow">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p:cNvCxnSpPr/>
          <p:nvPr/>
        </p:nvCxnSpPr>
        <p:spPr>
          <a:xfrm rot="10800000" flipV="1">
            <a:off x="1737610" y="2277038"/>
            <a:ext cx="685800" cy="1418"/>
          </a:xfrm>
          <a:prstGeom prst="straightConnector1">
            <a:avLst/>
          </a:prstGeom>
          <a:ln w="381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Content Placeholder 6"/>
          <p:cNvSpPr txBox="1">
            <a:spLocks/>
          </p:cNvSpPr>
          <p:nvPr/>
        </p:nvSpPr>
        <p:spPr>
          <a:xfrm>
            <a:off x="354674" y="2757788"/>
            <a:ext cx="1440873" cy="331124"/>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000" dirty="0" smtClean="0">
                <a:latin typeface="+mn-lt"/>
              </a:rPr>
              <a:t>Storage</a:t>
            </a:r>
            <a:r>
              <a:rPr kumimoji="0" lang="en-US" sz="2000" b="0" i="0" u="none" strike="noStrike" kern="1200" cap="none" spc="0" normalizeH="0" baseline="0" noProof="0" dirty="0" smtClean="0">
                <a:ln>
                  <a:noFill/>
                </a:ln>
                <a:effectLst/>
                <a:uLnTx/>
                <a:uFillTx/>
                <a:latin typeface="+mn-lt"/>
                <a:ea typeface="+mn-ea"/>
                <a:cs typeface="+mn-cs"/>
              </a:rPr>
              <a:t> </a:t>
            </a:r>
            <a:endParaRPr kumimoji="0" lang="en-US" sz="2400" b="0" i="0" u="none" strike="noStrike" kern="1200" cap="none" spc="0" normalizeH="0" baseline="0" noProof="0" dirty="0" smtClean="0">
              <a:ln>
                <a:noFill/>
              </a:ln>
              <a:effectLst/>
              <a:uLnTx/>
              <a:uFillTx/>
              <a:latin typeface="+mn-lt"/>
              <a:ea typeface="+mn-ea"/>
              <a:cs typeface="+mn-cs"/>
            </a:endParaRPr>
          </a:p>
        </p:txBody>
      </p:sp>
      <p:grpSp>
        <p:nvGrpSpPr>
          <p:cNvPr id="5" name="Group 63"/>
          <p:cNvGrpSpPr/>
          <p:nvPr/>
        </p:nvGrpSpPr>
        <p:grpSpPr>
          <a:xfrm>
            <a:off x="5686270" y="1970988"/>
            <a:ext cx="1660160" cy="1066800"/>
            <a:chOff x="5578840" y="2589550"/>
            <a:chExt cx="1660160" cy="1066800"/>
          </a:xfrm>
        </p:grpSpPr>
        <p:sp>
          <p:nvSpPr>
            <p:cNvPr id="27" name="Flowchart: Direct Access Storage 26"/>
            <p:cNvSpPr/>
            <p:nvPr/>
          </p:nvSpPr>
          <p:spPr>
            <a:xfrm>
              <a:off x="5759970" y="2590800"/>
              <a:ext cx="1479030" cy="685800"/>
            </a:xfrm>
            <a:prstGeom prst="flowChartMagneticDrum">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Content Placeholder 6"/>
            <p:cNvSpPr txBox="1">
              <a:spLocks/>
            </p:cNvSpPr>
            <p:nvPr/>
          </p:nvSpPr>
          <p:spPr>
            <a:xfrm>
              <a:off x="5655040" y="2589550"/>
              <a:ext cx="1219200" cy="762000"/>
            </a:xfrm>
            <a:prstGeom prst="rect">
              <a:avLst/>
            </a:prstGeom>
          </p:spPr>
          <p:txBody>
            <a:bodyPr/>
            <a:lstStyle/>
            <a:p>
              <a:pPr marL="411163" marR="0" lvl="0" algn="l" defTabSz="914400" rtl="0" eaLnBrk="1" fontAlgn="base" latinLnBrk="0" hangingPunct="1">
                <a:lnSpc>
                  <a:spcPct val="100000"/>
                </a:lnSpc>
                <a:spcBef>
                  <a:spcPts val="700"/>
                </a:spcBef>
                <a:spcAft>
                  <a:spcPct val="0"/>
                </a:spcAft>
                <a:buClr>
                  <a:schemeClr val="tx2"/>
                </a:buClr>
                <a:buSzPct val="95000"/>
                <a:tabLst/>
                <a:defRPr/>
              </a:pPr>
              <a:r>
                <a:rPr lang="en-US" sz="2000" dirty="0" smtClean="0">
                  <a:solidFill>
                    <a:schemeClr val="tx1"/>
                  </a:solidFill>
                  <a:latin typeface="+mn-lt"/>
                </a:rPr>
                <a:t>End</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9" name="Content Placeholder 6"/>
            <p:cNvSpPr txBox="1">
              <a:spLocks/>
            </p:cNvSpPr>
            <p:nvPr/>
          </p:nvSpPr>
          <p:spPr>
            <a:xfrm>
              <a:off x="5578840" y="2894350"/>
              <a:ext cx="1600200" cy="762000"/>
            </a:xfrm>
            <a:prstGeom prst="rect">
              <a:avLst/>
            </a:prstGeom>
          </p:spPr>
          <p:txBody>
            <a:bodyPr/>
            <a:lstStyle/>
            <a:p>
              <a:pPr marL="411163" marR="0" lvl="0" algn="l" defTabSz="914400" rtl="0" eaLnBrk="1" fontAlgn="base" latinLnBrk="0" hangingPunct="1">
                <a:lnSpc>
                  <a:spcPct val="100000"/>
                </a:lnSpc>
                <a:spcBef>
                  <a:spcPts val="700"/>
                </a:spcBef>
                <a:spcAft>
                  <a:spcPct val="0"/>
                </a:spcAft>
                <a:buClr>
                  <a:schemeClr val="tx2"/>
                </a:buClr>
                <a:buSzPct val="95000"/>
                <a:tabLst/>
                <a:defRPr/>
              </a:pPr>
              <a:r>
                <a:rPr lang="en-US" sz="2000" dirty="0" smtClean="0">
                  <a:solidFill>
                    <a:schemeClr val="tx1"/>
                  </a:solidFill>
                  <a:latin typeface="+mn-lt"/>
                </a:rPr>
                <a:t>Point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6" name="Group 57"/>
          <p:cNvGrpSpPr/>
          <p:nvPr/>
        </p:nvGrpSpPr>
        <p:grpSpPr>
          <a:xfrm>
            <a:off x="228600" y="3294532"/>
            <a:ext cx="7315200" cy="685800"/>
            <a:chOff x="228600" y="3886200"/>
            <a:chExt cx="7315200" cy="685800"/>
          </a:xfrm>
          <a:solidFill>
            <a:srgbClr val="FF7C80"/>
          </a:solidFill>
        </p:grpSpPr>
        <p:sp>
          <p:nvSpPr>
            <p:cNvPr id="31" name="Rectangle 30"/>
            <p:cNvSpPr/>
            <p:nvPr/>
          </p:nvSpPr>
          <p:spPr>
            <a:xfrm>
              <a:off x="228600" y="3886200"/>
              <a:ext cx="7315200" cy="685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Content Placeholder 6"/>
            <p:cNvSpPr txBox="1">
              <a:spLocks/>
            </p:cNvSpPr>
            <p:nvPr/>
          </p:nvSpPr>
          <p:spPr>
            <a:xfrm>
              <a:off x="6096000" y="39624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Shared</a:t>
              </a:r>
            </a:p>
          </p:txBody>
        </p:sp>
        <p:sp>
          <p:nvSpPr>
            <p:cNvPr id="33" name="Content Placeholder 6"/>
            <p:cNvSpPr txBox="1">
              <a:spLocks/>
            </p:cNvSpPr>
            <p:nvPr/>
          </p:nvSpPr>
          <p:spPr>
            <a:xfrm>
              <a:off x="4724400" y="39624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Shared</a:t>
              </a:r>
            </a:p>
          </p:txBody>
        </p:sp>
        <p:sp>
          <p:nvSpPr>
            <p:cNvPr id="34" name="Content Placeholder 6"/>
            <p:cNvSpPr txBox="1">
              <a:spLocks/>
            </p:cNvSpPr>
            <p:nvPr/>
          </p:nvSpPr>
          <p:spPr>
            <a:xfrm>
              <a:off x="2590800" y="39624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Shared</a:t>
              </a:r>
            </a:p>
          </p:txBody>
        </p:sp>
        <p:sp>
          <p:nvSpPr>
            <p:cNvPr id="35" name="Content Placeholder 6"/>
            <p:cNvSpPr txBox="1">
              <a:spLocks/>
            </p:cNvSpPr>
            <p:nvPr/>
          </p:nvSpPr>
          <p:spPr>
            <a:xfrm>
              <a:off x="304800" y="39624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Shared</a:t>
              </a:r>
            </a:p>
          </p:txBody>
        </p:sp>
      </p:grpSp>
      <p:grpSp>
        <p:nvGrpSpPr>
          <p:cNvPr id="7" name="Group 58"/>
          <p:cNvGrpSpPr/>
          <p:nvPr/>
        </p:nvGrpSpPr>
        <p:grpSpPr>
          <a:xfrm>
            <a:off x="228600" y="4285132"/>
            <a:ext cx="7315200" cy="685800"/>
            <a:chOff x="228600" y="4876800"/>
            <a:chExt cx="7315200" cy="685800"/>
          </a:xfrm>
          <a:solidFill>
            <a:srgbClr val="FFFF00"/>
          </a:solidFill>
        </p:grpSpPr>
        <p:sp>
          <p:nvSpPr>
            <p:cNvPr id="37" name="Rectangle 36"/>
            <p:cNvSpPr/>
            <p:nvPr/>
          </p:nvSpPr>
          <p:spPr>
            <a:xfrm>
              <a:off x="228600" y="4876800"/>
              <a:ext cx="7315200" cy="685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8" name="Content Placeholder 6"/>
            <p:cNvSpPr txBox="1">
              <a:spLocks/>
            </p:cNvSpPr>
            <p:nvPr/>
          </p:nvSpPr>
          <p:spPr>
            <a:xfrm>
              <a:off x="6096000" y="49530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Own</a:t>
              </a:r>
            </a:p>
          </p:txBody>
        </p:sp>
        <p:sp>
          <p:nvSpPr>
            <p:cNvPr id="39" name="Content Placeholder 6"/>
            <p:cNvSpPr txBox="1">
              <a:spLocks/>
            </p:cNvSpPr>
            <p:nvPr/>
          </p:nvSpPr>
          <p:spPr>
            <a:xfrm>
              <a:off x="4724400" y="49530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0" i="0" u="none" strike="noStrike" kern="1200" cap="none" spc="0" normalizeH="0" baseline="0" noProof="0" dirty="0" smtClean="0">
                  <a:ln>
                    <a:noFill/>
                  </a:ln>
                  <a:solidFill>
                    <a:schemeClr val="bg1"/>
                  </a:solidFill>
                  <a:effectLst/>
                  <a:uLnTx/>
                  <a:uFillTx/>
                  <a:latin typeface="+mn-lt"/>
                  <a:ea typeface="+mn-ea"/>
                  <a:cs typeface="+mn-cs"/>
                </a:rPr>
                <a:t>Shared</a:t>
              </a:r>
            </a:p>
          </p:txBody>
        </p:sp>
        <p:sp>
          <p:nvSpPr>
            <p:cNvPr id="40" name="Content Placeholder 6"/>
            <p:cNvSpPr txBox="1">
              <a:spLocks/>
            </p:cNvSpPr>
            <p:nvPr/>
          </p:nvSpPr>
          <p:spPr>
            <a:xfrm>
              <a:off x="2590800" y="49530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Own</a:t>
              </a:r>
            </a:p>
          </p:txBody>
        </p:sp>
        <p:sp>
          <p:nvSpPr>
            <p:cNvPr id="41" name="Content Placeholder 6"/>
            <p:cNvSpPr txBox="1">
              <a:spLocks/>
            </p:cNvSpPr>
            <p:nvPr/>
          </p:nvSpPr>
          <p:spPr>
            <a:xfrm>
              <a:off x="304800" y="49530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0" i="0" u="none" strike="noStrike" kern="1200" cap="none" spc="0" normalizeH="0" baseline="0" noProof="0" dirty="0" smtClean="0">
                  <a:ln>
                    <a:noFill/>
                  </a:ln>
                  <a:solidFill>
                    <a:schemeClr val="bg1"/>
                  </a:solidFill>
                  <a:effectLst/>
                  <a:uLnTx/>
                  <a:uFillTx/>
                  <a:latin typeface="+mn-lt"/>
                  <a:ea typeface="+mn-ea"/>
                  <a:cs typeface="+mn-cs"/>
                </a:rPr>
                <a:t>Shared</a:t>
              </a:r>
            </a:p>
          </p:txBody>
        </p:sp>
      </p:grpSp>
      <p:grpSp>
        <p:nvGrpSpPr>
          <p:cNvPr id="8" name="Group 59"/>
          <p:cNvGrpSpPr/>
          <p:nvPr/>
        </p:nvGrpSpPr>
        <p:grpSpPr>
          <a:xfrm>
            <a:off x="228600" y="5275732"/>
            <a:ext cx="7315200" cy="685800"/>
            <a:chOff x="228600" y="5867400"/>
            <a:chExt cx="7315200" cy="685800"/>
          </a:xfrm>
          <a:solidFill>
            <a:srgbClr val="7030A0"/>
          </a:solidFill>
        </p:grpSpPr>
        <p:sp>
          <p:nvSpPr>
            <p:cNvPr id="43" name="Rectangle 42"/>
            <p:cNvSpPr/>
            <p:nvPr/>
          </p:nvSpPr>
          <p:spPr>
            <a:xfrm>
              <a:off x="228600" y="5867400"/>
              <a:ext cx="7315200" cy="685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Content Placeholder 6"/>
            <p:cNvSpPr txBox="1">
              <a:spLocks/>
            </p:cNvSpPr>
            <p:nvPr/>
          </p:nvSpPr>
          <p:spPr>
            <a:xfrm>
              <a:off x="6096000" y="59436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Own</a:t>
              </a:r>
            </a:p>
          </p:txBody>
        </p:sp>
        <p:sp>
          <p:nvSpPr>
            <p:cNvPr id="45" name="Content Placeholder 6"/>
            <p:cNvSpPr txBox="1">
              <a:spLocks/>
            </p:cNvSpPr>
            <p:nvPr/>
          </p:nvSpPr>
          <p:spPr>
            <a:xfrm>
              <a:off x="4724400" y="59436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Own</a:t>
              </a:r>
            </a:p>
          </p:txBody>
        </p:sp>
        <p:sp>
          <p:nvSpPr>
            <p:cNvPr id="46" name="Content Placeholder 6"/>
            <p:cNvSpPr txBox="1">
              <a:spLocks/>
            </p:cNvSpPr>
            <p:nvPr/>
          </p:nvSpPr>
          <p:spPr>
            <a:xfrm>
              <a:off x="2590800" y="59436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Own</a:t>
              </a:r>
            </a:p>
          </p:txBody>
        </p:sp>
        <p:sp>
          <p:nvSpPr>
            <p:cNvPr id="47" name="Content Placeholder 6"/>
            <p:cNvSpPr txBox="1">
              <a:spLocks/>
            </p:cNvSpPr>
            <p:nvPr/>
          </p:nvSpPr>
          <p:spPr>
            <a:xfrm>
              <a:off x="304800" y="5943600"/>
              <a:ext cx="1295400" cy="457200"/>
            </a:xfrm>
            <a:prstGeom prst="rect">
              <a:avLst/>
            </a:prstGeom>
            <a:grpFill/>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Own</a:t>
              </a:r>
            </a:p>
          </p:txBody>
        </p:sp>
      </p:grpSp>
      <p:grpSp>
        <p:nvGrpSpPr>
          <p:cNvPr id="9" name="Group 47"/>
          <p:cNvGrpSpPr/>
          <p:nvPr/>
        </p:nvGrpSpPr>
        <p:grpSpPr>
          <a:xfrm>
            <a:off x="6985000" y="215900"/>
            <a:ext cx="1828800" cy="1295400"/>
            <a:chOff x="2044700" y="1498600"/>
            <a:chExt cx="1828800" cy="1295400"/>
          </a:xfrm>
        </p:grpSpPr>
        <p:sp>
          <p:nvSpPr>
            <p:cNvPr id="49"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50"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51"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a:solidFill>
                    <a:schemeClr val="bg2"/>
                  </a:solidFill>
                  <a:effectLst>
                    <a:outerShdw blurRad="38100" dist="38100" dir="2700000" algn="tl">
                      <a:srgbClr val="FFFFFF"/>
                    </a:outerShdw>
                  </a:effectLst>
                </a:rPr>
                <a:t>AC</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381000" y="1278536"/>
            <a:ext cx="3276600" cy="4887483"/>
          </a:xfrm>
          <a:prstGeom prst="rect">
            <a:avLst/>
          </a:prstGeom>
          <a:solidFill>
            <a:schemeClr val="tx1"/>
          </a:solidFill>
          <a:ln>
            <a:no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pic>
        <p:nvPicPr>
          <p:cNvPr id="3" name="Picture 2" descr="C:\Documents and Settings\Udi Dahan\My Documents\My Pictures\work\freemoney.jpg"/>
          <p:cNvPicPr>
            <a:picLocks noChangeAspect="1" noChangeArrowheads="1"/>
          </p:cNvPicPr>
          <p:nvPr/>
        </p:nvPicPr>
        <p:blipFill>
          <a:blip r:embed="rId3" cstate="print"/>
          <a:srcRect/>
          <a:stretch>
            <a:fillRect/>
          </a:stretch>
        </p:blipFill>
        <p:spPr bwMode="auto">
          <a:xfrm>
            <a:off x="381000" y="1302595"/>
            <a:ext cx="1867930" cy="3038392"/>
          </a:xfrm>
          <a:prstGeom prst="rect">
            <a:avLst/>
          </a:prstGeom>
          <a:noFill/>
        </p:spPr>
      </p:pic>
      <p:pic>
        <p:nvPicPr>
          <p:cNvPr id="5" name="Picture 2" descr="C:\Documents and Settings\Udi Dahan\My Documents\My Pictures\work\web_server.png"/>
          <p:cNvPicPr>
            <a:picLocks noChangeAspect="1" noChangeArrowheads="1"/>
          </p:cNvPicPr>
          <p:nvPr/>
        </p:nvPicPr>
        <p:blipFill>
          <a:blip r:embed="rId4" cstate="print"/>
          <a:srcRect/>
          <a:stretch>
            <a:fillRect/>
          </a:stretch>
        </p:blipFill>
        <p:spPr bwMode="auto">
          <a:xfrm>
            <a:off x="2166555" y="3747252"/>
            <a:ext cx="1295400" cy="1732576"/>
          </a:xfrm>
          <a:prstGeom prst="rect">
            <a:avLst/>
          </a:prstGeom>
          <a:noFill/>
        </p:spPr>
      </p:pic>
      <p:pic>
        <p:nvPicPr>
          <p:cNvPr id="6" name="Picture 6" descr="http://www.pctechguide.com/images/31HardDrive.jpg"/>
          <p:cNvPicPr>
            <a:picLocks noChangeAspect="1" noChangeArrowheads="1"/>
          </p:cNvPicPr>
          <p:nvPr/>
        </p:nvPicPr>
        <p:blipFill>
          <a:blip r:embed="rId5" cstate="print"/>
          <a:srcRect/>
          <a:stretch>
            <a:fillRect/>
          </a:stretch>
        </p:blipFill>
        <p:spPr bwMode="auto">
          <a:xfrm>
            <a:off x="381000" y="4433052"/>
            <a:ext cx="1465006" cy="825731"/>
          </a:xfrm>
          <a:prstGeom prst="rect">
            <a:avLst/>
          </a:prstGeom>
          <a:noFill/>
        </p:spPr>
      </p:pic>
      <p:grpSp>
        <p:nvGrpSpPr>
          <p:cNvPr id="2" name="Group 25"/>
          <p:cNvGrpSpPr/>
          <p:nvPr/>
        </p:nvGrpSpPr>
        <p:grpSpPr>
          <a:xfrm>
            <a:off x="5867400" y="1308852"/>
            <a:ext cx="1295400" cy="762000"/>
            <a:chOff x="3581400" y="2514600"/>
            <a:chExt cx="1295400" cy="762000"/>
          </a:xfrm>
        </p:grpSpPr>
        <p:grpSp>
          <p:nvGrpSpPr>
            <p:cNvPr id="4" name="Group 25"/>
            <p:cNvGrpSpPr/>
            <p:nvPr/>
          </p:nvGrpSpPr>
          <p:grpSpPr>
            <a:xfrm>
              <a:off x="3581400" y="2514600"/>
              <a:ext cx="1295400" cy="762000"/>
              <a:chOff x="0" y="4686300"/>
              <a:chExt cx="3729038" cy="2171700"/>
            </a:xfrm>
          </p:grpSpPr>
          <p:sp>
            <p:nvSpPr>
              <p:cNvPr id="10" name="Rectangle 15"/>
              <p:cNvSpPr>
                <a:spLocks noChangeArrowheads="1"/>
              </p:cNvSpPr>
              <p:nvPr/>
            </p:nvSpPr>
            <p:spPr bwMode="auto">
              <a:xfrm>
                <a:off x="0" y="4686300"/>
                <a:ext cx="3729038" cy="2171700"/>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1" name="Line 16"/>
              <p:cNvSpPr>
                <a:spLocks noChangeShapeType="1"/>
              </p:cNvSpPr>
              <p:nvPr/>
            </p:nvSpPr>
            <p:spPr bwMode="auto">
              <a:xfrm>
                <a:off x="0" y="4686300"/>
                <a:ext cx="984250" cy="1565275"/>
              </a:xfrm>
              <a:prstGeom prst="line">
                <a:avLst/>
              </a:prstGeom>
              <a:noFill/>
              <a:ln w="25400">
                <a:solidFill>
                  <a:schemeClr val="bg2"/>
                </a:solidFill>
                <a:round/>
                <a:headEnd/>
                <a:tailEnd/>
              </a:ln>
              <a:effectLst/>
            </p:spPr>
            <p:txBody>
              <a:bodyPr/>
              <a:lstStyle/>
              <a:p>
                <a:endParaRPr lang="en-GB"/>
              </a:p>
            </p:txBody>
          </p:sp>
          <p:sp>
            <p:nvSpPr>
              <p:cNvPr id="12" name="Line 17"/>
              <p:cNvSpPr>
                <a:spLocks noChangeShapeType="1"/>
              </p:cNvSpPr>
              <p:nvPr/>
            </p:nvSpPr>
            <p:spPr bwMode="auto">
              <a:xfrm flipV="1">
                <a:off x="2701925" y="4699000"/>
                <a:ext cx="1004888" cy="1541463"/>
              </a:xfrm>
              <a:prstGeom prst="line">
                <a:avLst/>
              </a:prstGeom>
              <a:noFill/>
              <a:ln w="25400">
                <a:solidFill>
                  <a:schemeClr val="bg2"/>
                </a:solidFill>
                <a:round/>
                <a:headEnd/>
                <a:tailEnd/>
              </a:ln>
              <a:effectLst/>
            </p:spPr>
            <p:txBody>
              <a:bodyPr/>
              <a:lstStyle/>
              <a:p>
                <a:endParaRPr lang="en-GB"/>
              </a:p>
            </p:txBody>
          </p:sp>
          <p:sp>
            <p:nvSpPr>
              <p:cNvPr id="13" name="Line 18"/>
              <p:cNvSpPr>
                <a:spLocks noChangeShapeType="1"/>
              </p:cNvSpPr>
              <p:nvPr/>
            </p:nvSpPr>
            <p:spPr bwMode="auto">
              <a:xfrm flipV="1">
                <a:off x="958850" y="6229350"/>
                <a:ext cx="1727200" cy="7938"/>
              </a:xfrm>
              <a:prstGeom prst="line">
                <a:avLst/>
              </a:prstGeom>
              <a:noFill/>
              <a:ln w="25400">
                <a:solidFill>
                  <a:schemeClr val="bg2"/>
                </a:solidFill>
                <a:round/>
                <a:headEnd/>
                <a:tailEnd/>
              </a:ln>
              <a:effectLst/>
            </p:spPr>
            <p:txBody>
              <a:bodyPr/>
              <a:lstStyle/>
              <a:p>
                <a:endParaRPr lang="en-GB"/>
              </a:p>
            </p:txBody>
          </p:sp>
          <p:sp>
            <p:nvSpPr>
              <p:cNvPr id="14"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endParaRPr lang="en-GB"/>
              </a:p>
            </p:txBody>
          </p:sp>
          <p:sp>
            <p:nvSpPr>
              <p:cNvPr id="15"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endParaRPr lang="en-GB"/>
              </a:p>
            </p:txBody>
          </p:sp>
        </p:grpSp>
        <p:sp>
          <p:nvSpPr>
            <p:cNvPr id="9" name="TextBox 8"/>
            <p:cNvSpPr txBox="1"/>
            <p:nvPr/>
          </p:nvSpPr>
          <p:spPr>
            <a:xfrm>
              <a:off x="3873629" y="2514600"/>
              <a:ext cx="792205" cy="400110"/>
            </a:xfrm>
            <a:prstGeom prst="rect">
              <a:avLst/>
            </a:prstGeom>
            <a:noFill/>
          </p:spPr>
          <p:txBody>
            <a:bodyPr wrap="none" rtlCol="0">
              <a:spAutoFit/>
            </a:bodyPr>
            <a:lstStyle/>
            <a:p>
              <a:r>
                <a:rPr lang="en-US" sz="2000" dirty="0" smtClean="0">
                  <a:solidFill>
                    <a:schemeClr val="bg2"/>
                  </a:solidFill>
                </a:rPr>
                <a:t>Order</a:t>
              </a:r>
              <a:endParaRPr lang="en-GB" dirty="0">
                <a:solidFill>
                  <a:schemeClr val="bg2"/>
                </a:solidFill>
              </a:endParaRPr>
            </a:p>
          </p:txBody>
        </p:sp>
      </p:grpSp>
      <p:cxnSp>
        <p:nvCxnSpPr>
          <p:cNvPr id="16" name="Straight Arrow Connector 15"/>
          <p:cNvCxnSpPr/>
          <p:nvPr/>
        </p:nvCxnSpPr>
        <p:spPr>
          <a:xfrm flipV="1">
            <a:off x="2971800" y="1766052"/>
            <a:ext cx="2819400" cy="1981200"/>
          </a:xfrm>
          <a:prstGeom prst="straightConnector1">
            <a:avLst/>
          </a:prstGeom>
          <a:ln w="381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371600" y="1461252"/>
            <a:ext cx="4419600" cy="2971800"/>
          </a:xfrm>
          <a:prstGeom prst="straightConnector1">
            <a:avLst/>
          </a:prstGeom>
          <a:ln w="381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7" name="Group 16"/>
          <p:cNvGrpSpPr/>
          <p:nvPr/>
        </p:nvGrpSpPr>
        <p:grpSpPr>
          <a:xfrm>
            <a:off x="6165574" y="2756652"/>
            <a:ext cx="2383816" cy="914400"/>
            <a:chOff x="2431774" y="2362200"/>
            <a:chExt cx="2383816" cy="914400"/>
          </a:xfrm>
          <a:solidFill>
            <a:srgbClr val="00B0F0"/>
          </a:solidFill>
        </p:grpSpPr>
        <p:grpSp>
          <p:nvGrpSpPr>
            <p:cNvPr id="8" name="Group 6"/>
            <p:cNvGrpSpPr/>
            <p:nvPr/>
          </p:nvGrpSpPr>
          <p:grpSpPr>
            <a:xfrm flipH="1">
              <a:off x="2448339" y="2362200"/>
              <a:ext cx="2367251" cy="914400"/>
              <a:chOff x="1280410" y="1143000"/>
              <a:chExt cx="2367251" cy="914400"/>
            </a:xfrm>
            <a:grpFill/>
          </p:grpSpPr>
          <p:sp>
            <p:nvSpPr>
              <p:cNvPr id="24" name="Rectangle 3"/>
              <p:cNvSpPr/>
              <p:nvPr/>
            </p:nvSpPr>
            <p:spPr>
              <a:xfrm>
                <a:off x="1676400" y="1143000"/>
                <a:ext cx="1971261" cy="9144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1280410" y="1311640"/>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1280410" y="1630180"/>
                <a:ext cx="685800" cy="2286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TextBox 22"/>
            <p:cNvSpPr txBox="1"/>
            <p:nvPr/>
          </p:nvSpPr>
          <p:spPr>
            <a:xfrm>
              <a:off x="2431774" y="2438400"/>
              <a:ext cx="1784626" cy="830997"/>
            </a:xfrm>
            <a:prstGeom prst="rect">
              <a:avLst/>
            </a:prstGeom>
            <a:noFill/>
          </p:spPr>
          <p:txBody>
            <a:bodyPr wrap="square" rtlCol="0">
              <a:spAutoFit/>
            </a:bodyPr>
            <a:lstStyle/>
            <a:p>
              <a:pPr algn="l"/>
              <a:r>
                <a:rPr lang="en-US" sz="2400" dirty="0" smtClean="0">
                  <a:solidFill>
                    <a:schemeClr val="bg1"/>
                  </a:solidFill>
                </a:rPr>
                <a:t>Order Processing</a:t>
              </a:r>
              <a:endParaRPr lang="en-GB" sz="2400" dirty="0">
                <a:solidFill>
                  <a:schemeClr val="bg1"/>
                </a:solidFill>
              </a:endParaRPr>
            </a:p>
          </p:txBody>
        </p:sp>
      </p:grpSp>
      <p:cxnSp>
        <p:nvCxnSpPr>
          <p:cNvPr id="27" name="Straight Arrow Connector 26"/>
          <p:cNvCxnSpPr/>
          <p:nvPr/>
        </p:nvCxnSpPr>
        <p:spPr>
          <a:xfrm>
            <a:off x="6629400" y="2147052"/>
            <a:ext cx="609600" cy="533400"/>
          </a:xfrm>
          <a:prstGeom prst="straightConnector1">
            <a:avLst/>
          </a:prstGeom>
          <a:ln w="38100">
            <a:solidFill>
              <a:schemeClr val="accent3">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7" name="Group 29"/>
          <p:cNvGrpSpPr/>
          <p:nvPr/>
        </p:nvGrpSpPr>
        <p:grpSpPr>
          <a:xfrm>
            <a:off x="3995530" y="4509252"/>
            <a:ext cx="2405270" cy="914400"/>
            <a:chOff x="2395330" y="2362200"/>
            <a:chExt cx="2405270" cy="914400"/>
          </a:xfrm>
        </p:grpSpPr>
        <p:grpSp>
          <p:nvGrpSpPr>
            <p:cNvPr id="18" name="Group 6"/>
            <p:cNvGrpSpPr/>
            <p:nvPr/>
          </p:nvGrpSpPr>
          <p:grpSpPr>
            <a:xfrm flipH="1">
              <a:off x="2395330" y="2362200"/>
              <a:ext cx="2405270" cy="914400"/>
              <a:chOff x="1295400" y="1143000"/>
              <a:chExt cx="2405270" cy="914400"/>
            </a:xfrm>
          </p:grpSpPr>
          <p:sp>
            <p:nvSpPr>
              <p:cNvPr id="33" name="Rectangle 3"/>
              <p:cNvSpPr/>
              <p:nvPr/>
            </p:nvSpPr>
            <p:spPr>
              <a:xfrm>
                <a:off x="1676400" y="1143000"/>
                <a:ext cx="2024270"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295400" y="1311640"/>
                <a:ext cx="685800" cy="228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1295400" y="1630180"/>
                <a:ext cx="685800" cy="228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TextBox 31"/>
            <p:cNvSpPr txBox="1"/>
            <p:nvPr/>
          </p:nvSpPr>
          <p:spPr>
            <a:xfrm>
              <a:off x="2404165" y="2413000"/>
              <a:ext cx="1812235" cy="830997"/>
            </a:xfrm>
            <a:prstGeom prst="rect">
              <a:avLst/>
            </a:prstGeom>
            <a:noFill/>
          </p:spPr>
          <p:txBody>
            <a:bodyPr wrap="square" rtlCol="0">
              <a:spAutoFit/>
            </a:bodyPr>
            <a:lstStyle/>
            <a:p>
              <a:pPr algn="l"/>
              <a:r>
                <a:rPr lang="en-US" sz="2400" dirty="0" smtClean="0">
                  <a:solidFill>
                    <a:schemeClr val="bg1"/>
                  </a:solidFill>
                </a:rPr>
                <a:t>Strategic Customers</a:t>
              </a:r>
              <a:endParaRPr lang="en-GB" sz="2400" dirty="0">
                <a:solidFill>
                  <a:schemeClr val="bg1"/>
                </a:solidFill>
              </a:endParaRPr>
            </a:p>
          </p:txBody>
        </p:sp>
      </p:grpSp>
      <p:cxnSp>
        <p:nvCxnSpPr>
          <p:cNvPr id="36" name="Straight Arrow Connector 35"/>
          <p:cNvCxnSpPr/>
          <p:nvPr/>
        </p:nvCxnSpPr>
        <p:spPr>
          <a:xfrm rot="10800000" flipV="1">
            <a:off x="6096000" y="3747252"/>
            <a:ext cx="1143000" cy="762000"/>
          </a:xfrm>
          <a:prstGeom prst="straightConnector1">
            <a:avLst/>
          </a:prstGeom>
          <a:ln w="38100">
            <a:solidFill>
              <a:schemeClr val="accent3">
                <a:lumMod val="20000"/>
                <a:lumOff val="8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Title 37"/>
          <p:cNvSpPr>
            <a:spLocks noGrp="1"/>
          </p:cNvSpPr>
          <p:nvPr>
            <p:ph type="title"/>
          </p:nvPr>
        </p:nvSpPr>
        <p:spPr>
          <a:xfrm>
            <a:off x="387054" y="228600"/>
            <a:ext cx="8375946" cy="664797"/>
          </a:xfrm>
        </p:spPr>
        <p:txBody>
          <a:bodyPr/>
          <a:lstStyle/>
          <a:p>
            <a:pPr lvl="0"/>
            <a:r>
              <a:rPr lang="en-GB" dirty="0" smtClean="0"/>
              <a:t>SOA = Business Value</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up)">
                                      <p:cBhvr>
                                        <p:cTn id="26" dur="500"/>
                                        <p:tgtEl>
                                          <p:spTgt spid="36"/>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noFill/>
          <a:ln/>
        </p:spPr>
        <p:txBody>
          <a:bodyPr/>
          <a:lstStyle/>
          <a:p>
            <a:r>
              <a:rPr lang="en-US"/>
              <a:t>Summary</a:t>
            </a:r>
          </a:p>
        </p:txBody>
      </p:sp>
      <p:sp>
        <p:nvSpPr>
          <p:cNvPr id="427011" name="Rectangle 3"/>
          <p:cNvSpPr>
            <a:spLocks noGrp="1" noChangeArrowheads="1"/>
          </p:cNvSpPr>
          <p:nvPr>
            <p:ph idx="1"/>
          </p:nvPr>
        </p:nvSpPr>
        <p:spPr>
          <a:xfrm>
            <a:off x="107950" y="1584325"/>
            <a:ext cx="9036050" cy="4228850"/>
          </a:xfrm>
          <a:noFill/>
          <a:ln/>
        </p:spPr>
        <p:txBody>
          <a:bodyPr/>
          <a:lstStyle/>
          <a:p>
            <a:pPr marL="342900" indent="-342900"/>
            <a:r>
              <a:rPr lang="en-US" dirty="0"/>
              <a:t>Autonomous Components are the unit of deployment in SOA</a:t>
            </a:r>
          </a:p>
          <a:p>
            <a:pPr marL="342900" indent="-342900"/>
            <a:endParaRPr lang="en-US" dirty="0"/>
          </a:p>
          <a:p>
            <a:pPr marL="342900" indent="-342900"/>
            <a:r>
              <a:rPr lang="en-US" dirty="0"/>
              <a:t>An AC takes responsibility for a specific set of message types in the </a:t>
            </a:r>
            <a:r>
              <a:rPr lang="en-US" dirty="0" smtClean="0"/>
              <a:t>service (ideally 1).</a:t>
            </a:r>
            <a:endParaRPr lang="en-US" dirty="0"/>
          </a:p>
          <a:p>
            <a:pPr marL="342900" indent="-342900"/>
            <a:endParaRPr lang="en-US" dirty="0"/>
          </a:p>
          <a:p>
            <a:pPr marL="342900" indent="-342900"/>
            <a:r>
              <a:rPr lang="en-US" dirty="0"/>
              <a:t>An AC uses the bus to communicate with other ACs.</a:t>
            </a: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lstStyle/>
          <a:p>
            <a:r>
              <a:rPr lang="en-US" sz="4800" dirty="0" smtClean="0"/>
              <a:t>Service Structure</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203848"/>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
        <p:nvSpPr>
          <p:cNvPr id="9" name="Rectangle 2"/>
          <p:cNvSpPr txBox="1">
            <a:spLocks noChangeArrowheads="1"/>
          </p:cNvSpPr>
          <p:nvPr/>
        </p:nvSpPr>
        <p:spPr bwMode="auto">
          <a:xfrm>
            <a:off x="384175" y="1498090"/>
            <a:ext cx="8759825" cy="5355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    Command/Query Responsibility Segregation</a:t>
            </a:r>
            <a:endParaRPr kumimoji="0" lang="en-US"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8" name="Rectangle 4"/>
          <p:cNvSpPr>
            <a:spLocks noGrp="1" noChangeArrowheads="1"/>
          </p:cNvSpPr>
          <p:nvPr>
            <p:ph type="title"/>
          </p:nvPr>
        </p:nvSpPr>
        <p:spPr>
          <a:noFill/>
          <a:ln/>
        </p:spPr>
        <p:txBody>
          <a:bodyPr/>
          <a:lstStyle/>
          <a:p>
            <a:r>
              <a:rPr lang="en-US" dirty="0" smtClean="0"/>
              <a:t>AC’s , BC’s, and Services</a:t>
            </a:r>
            <a:endParaRPr lang="en-US" dirty="0"/>
          </a:p>
        </p:txBody>
      </p:sp>
      <p:grpSp>
        <p:nvGrpSpPr>
          <p:cNvPr id="2" name="Group 23"/>
          <p:cNvGrpSpPr/>
          <p:nvPr/>
        </p:nvGrpSpPr>
        <p:grpSpPr>
          <a:xfrm>
            <a:off x="2019300" y="1409700"/>
            <a:ext cx="1828800" cy="1295400"/>
            <a:chOff x="2044700" y="1498600"/>
            <a:chExt cx="1828800" cy="1295400"/>
          </a:xfrm>
        </p:grpSpPr>
        <p:sp>
          <p:nvSpPr>
            <p:cNvPr id="477197"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477198"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477199"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a:solidFill>
                    <a:schemeClr val="bg2"/>
                  </a:solidFill>
                  <a:effectLst>
                    <a:outerShdw blurRad="38100" dist="38100" dir="2700000" algn="tl">
                      <a:srgbClr val="FFFFFF"/>
                    </a:outerShdw>
                  </a:effectLst>
                </a:rPr>
                <a:t>AC</a:t>
              </a:r>
            </a:p>
          </p:txBody>
        </p:sp>
      </p:grpSp>
      <p:sp>
        <p:nvSpPr>
          <p:cNvPr id="477206" name="Rectangle 22"/>
          <p:cNvSpPr>
            <a:spLocks noChangeArrowheads="1"/>
          </p:cNvSpPr>
          <p:nvPr/>
        </p:nvSpPr>
        <p:spPr bwMode="auto">
          <a:xfrm>
            <a:off x="1397000" y="1219200"/>
            <a:ext cx="7124700" cy="5448300"/>
          </a:xfrm>
          <a:prstGeom prst="rect">
            <a:avLst/>
          </a:prstGeom>
          <a:noFill/>
          <a:ln w="76200">
            <a:solidFill>
              <a:schemeClr val="accent1"/>
            </a:solidFill>
            <a:miter lim="800000"/>
            <a:headEnd/>
            <a:tailEnd/>
          </a:ln>
          <a:effectLst/>
        </p:spPr>
        <p:txBody>
          <a:bodyPr wrap="none" anchor="ctr"/>
          <a:lstStyle/>
          <a:p>
            <a:endParaRPr lang="en-GB"/>
          </a:p>
        </p:txBody>
      </p:sp>
      <p:sp>
        <p:nvSpPr>
          <p:cNvPr id="477207" name="Text Box 23"/>
          <p:cNvSpPr txBox="1">
            <a:spLocks noChangeArrowheads="1"/>
          </p:cNvSpPr>
          <p:nvPr/>
        </p:nvSpPr>
        <p:spPr bwMode="auto">
          <a:xfrm>
            <a:off x="7264400" y="533400"/>
            <a:ext cx="1485900" cy="579438"/>
          </a:xfrm>
          <a:prstGeom prst="rect">
            <a:avLst/>
          </a:prstGeom>
          <a:noFill/>
          <a:ln w="9525">
            <a:noFill/>
            <a:miter lim="800000"/>
            <a:headEnd/>
            <a:tailEnd/>
          </a:ln>
          <a:effectLst/>
        </p:spPr>
        <p:txBody>
          <a:bodyPr>
            <a:spAutoFit/>
          </a:bodyPr>
          <a:lstStyle/>
          <a:p>
            <a:pPr>
              <a:spcBef>
                <a:spcPct val="50000"/>
              </a:spcBef>
            </a:pPr>
            <a:r>
              <a:rPr lang="en-US" dirty="0">
                <a:solidFill>
                  <a:schemeClr val="tx2">
                    <a:lumMod val="20000"/>
                    <a:lumOff val="80000"/>
                  </a:schemeClr>
                </a:solidFill>
                <a:effectLst/>
              </a:rPr>
              <a:t>Service</a:t>
            </a:r>
          </a:p>
        </p:txBody>
      </p:sp>
      <p:sp>
        <p:nvSpPr>
          <p:cNvPr id="477208" name="Line 24"/>
          <p:cNvSpPr>
            <a:spLocks noChangeShapeType="1"/>
          </p:cNvSpPr>
          <p:nvPr/>
        </p:nvSpPr>
        <p:spPr bwMode="auto">
          <a:xfrm>
            <a:off x="457200" y="2070100"/>
            <a:ext cx="1536700" cy="0"/>
          </a:xfrm>
          <a:prstGeom prst="line">
            <a:avLst/>
          </a:prstGeom>
          <a:noFill/>
          <a:ln w="57150">
            <a:solidFill>
              <a:srgbClr val="008000"/>
            </a:solidFill>
            <a:round/>
            <a:headEnd/>
            <a:tailEnd type="stealth" w="lg" len="lg"/>
          </a:ln>
          <a:effectLst/>
        </p:spPr>
        <p:txBody>
          <a:bodyPr/>
          <a:lstStyle/>
          <a:p>
            <a:endParaRPr lang="en-GB"/>
          </a:p>
        </p:txBody>
      </p:sp>
      <p:sp>
        <p:nvSpPr>
          <p:cNvPr id="477209" name="Line 25"/>
          <p:cNvSpPr>
            <a:spLocks noChangeShapeType="1"/>
          </p:cNvSpPr>
          <p:nvPr/>
        </p:nvSpPr>
        <p:spPr bwMode="auto">
          <a:xfrm>
            <a:off x="355600" y="3111500"/>
            <a:ext cx="3383280" cy="0"/>
          </a:xfrm>
          <a:prstGeom prst="line">
            <a:avLst/>
          </a:prstGeom>
          <a:noFill/>
          <a:ln w="57150">
            <a:solidFill>
              <a:srgbClr val="339966"/>
            </a:solidFill>
            <a:round/>
            <a:headEnd/>
            <a:tailEnd type="stealth" w="lg" len="lg"/>
          </a:ln>
          <a:effectLst/>
        </p:spPr>
        <p:txBody>
          <a:bodyPr/>
          <a:lstStyle/>
          <a:p>
            <a:endParaRPr lang="en-GB"/>
          </a:p>
        </p:txBody>
      </p:sp>
      <p:cxnSp>
        <p:nvCxnSpPr>
          <p:cNvPr id="23" name="Straight Connector 22"/>
          <p:cNvCxnSpPr/>
          <p:nvPr/>
        </p:nvCxnSpPr>
        <p:spPr bwMode="auto">
          <a:xfrm>
            <a:off x="1422400" y="3975100"/>
            <a:ext cx="70485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3" name="Group 24"/>
          <p:cNvGrpSpPr/>
          <p:nvPr/>
        </p:nvGrpSpPr>
        <p:grpSpPr>
          <a:xfrm>
            <a:off x="3810000" y="2451100"/>
            <a:ext cx="1828800" cy="1295400"/>
            <a:chOff x="2044700" y="1498600"/>
            <a:chExt cx="1828800" cy="1295400"/>
          </a:xfrm>
        </p:grpSpPr>
        <p:sp>
          <p:nvSpPr>
            <p:cNvPr id="26"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27"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28"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a:solidFill>
                    <a:schemeClr val="bg2"/>
                  </a:solidFill>
                  <a:effectLst>
                    <a:outerShdw blurRad="38100" dist="38100" dir="2700000" algn="tl">
                      <a:srgbClr val="FFFFFF"/>
                    </a:outerShdw>
                  </a:effectLst>
                </a:rPr>
                <a:t>AC</a:t>
              </a:r>
            </a:p>
          </p:txBody>
        </p:sp>
      </p:grpSp>
      <p:grpSp>
        <p:nvGrpSpPr>
          <p:cNvPr id="4" name="Group 30"/>
          <p:cNvGrpSpPr/>
          <p:nvPr/>
        </p:nvGrpSpPr>
        <p:grpSpPr>
          <a:xfrm>
            <a:off x="6426200" y="1612900"/>
            <a:ext cx="1816100" cy="812800"/>
            <a:chOff x="6654800" y="5664200"/>
            <a:chExt cx="1816100" cy="812800"/>
          </a:xfrm>
        </p:grpSpPr>
        <p:sp>
          <p:nvSpPr>
            <p:cNvPr id="32" name="AutoShape 27"/>
            <p:cNvSpPr>
              <a:spLocks noChangeArrowheads="1"/>
            </p:cNvSpPr>
            <p:nvPr/>
          </p:nvSpPr>
          <p:spPr bwMode="auto">
            <a:xfrm>
              <a:off x="6654800" y="5664200"/>
              <a:ext cx="1816100" cy="812800"/>
            </a:xfrm>
            <a:prstGeom prst="can">
              <a:avLst>
                <a:gd name="adj" fmla="val 25000"/>
              </a:avLst>
            </a:prstGeom>
            <a:solidFill>
              <a:srgbClr val="CCFFFF"/>
            </a:solidFill>
            <a:ln w="9525">
              <a:solidFill>
                <a:schemeClr val="bg2"/>
              </a:solidFill>
              <a:round/>
              <a:headEnd/>
              <a:tailEnd/>
            </a:ln>
            <a:effectLst/>
          </p:spPr>
          <p:txBody>
            <a:bodyPr wrap="none" anchor="ctr"/>
            <a:lstStyle/>
            <a:p>
              <a:endParaRPr lang="en-GB"/>
            </a:p>
          </p:txBody>
        </p:sp>
        <p:sp>
          <p:nvSpPr>
            <p:cNvPr id="33" name="Text Box 28"/>
            <p:cNvSpPr txBox="1">
              <a:spLocks noChangeArrowheads="1"/>
            </p:cNvSpPr>
            <p:nvPr/>
          </p:nvSpPr>
          <p:spPr bwMode="auto">
            <a:xfrm>
              <a:off x="7289800" y="5854700"/>
              <a:ext cx="736600" cy="579438"/>
            </a:xfrm>
            <a:prstGeom prst="rect">
              <a:avLst/>
            </a:prstGeom>
            <a:noFill/>
            <a:ln w="9525">
              <a:no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DB</a:t>
              </a:r>
            </a:p>
          </p:txBody>
        </p:sp>
      </p:grpSp>
      <p:sp>
        <p:nvSpPr>
          <p:cNvPr id="34" name="Line 29"/>
          <p:cNvSpPr>
            <a:spLocks noChangeShapeType="1"/>
          </p:cNvSpPr>
          <p:nvPr/>
        </p:nvSpPr>
        <p:spPr bwMode="auto">
          <a:xfrm flipV="1">
            <a:off x="3911600" y="2032000"/>
            <a:ext cx="2476500" cy="38100"/>
          </a:xfrm>
          <a:prstGeom prst="line">
            <a:avLst/>
          </a:prstGeom>
          <a:noFill/>
          <a:ln w="38100">
            <a:solidFill>
              <a:srgbClr val="FFFFFF"/>
            </a:solidFill>
            <a:prstDash val="sysDot"/>
            <a:round/>
            <a:headEnd/>
            <a:tailEnd type="stealth" w="lg" len="lg"/>
          </a:ln>
          <a:effectLst/>
        </p:spPr>
        <p:txBody>
          <a:bodyPr/>
          <a:lstStyle/>
          <a:p>
            <a:endParaRPr lang="en-GB"/>
          </a:p>
        </p:txBody>
      </p:sp>
      <p:sp>
        <p:nvSpPr>
          <p:cNvPr id="35" name="Line 29"/>
          <p:cNvSpPr>
            <a:spLocks noChangeShapeType="1"/>
          </p:cNvSpPr>
          <p:nvPr/>
        </p:nvSpPr>
        <p:spPr bwMode="auto">
          <a:xfrm flipV="1">
            <a:off x="5689600" y="2425700"/>
            <a:ext cx="736600" cy="787400"/>
          </a:xfrm>
          <a:prstGeom prst="line">
            <a:avLst/>
          </a:prstGeom>
          <a:noFill/>
          <a:ln w="38100">
            <a:solidFill>
              <a:srgbClr val="FFFFFF"/>
            </a:solidFill>
            <a:prstDash val="sysDot"/>
            <a:round/>
            <a:headEnd/>
            <a:tailEnd type="stealth" w="lg" len="lg"/>
          </a:ln>
          <a:effectLst/>
        </p:spPr>
        <p:txBody>
          <a:bodyPr/>
          <a:lstStyle/>
          <a:p>
            <a:endParaRPr lang="en-GB"/>
          </a:p>
        </p:txBody>
      </p:sp>
      <p:sp>
        <p:nvSpPr>
          <p:cNvPr id="36" name="Text Box 23"/>
          <p:cNvSpPr txBox="1">
            <a:spLocks noChangeArrowheads="1"/>
          </p:cNvSpPr>
          <p:nvPr/>
        </p:nvSpPr>
        <p:spPr bwMode="auto">
          <a:xfrm>
            <a:off x="7213600" y="3111500"/>
            <a:ext cx="965200" cy="579438"/>
          </a:xfrm>
          <a:prstGeom prst="rect">
            <a:avLst/>
          </a:prstGeom>
          <a:noFill/>
          <a:ln w="9525">
            <a:noFill/>
            <a:miter lim="800000"/>
            <a:headEnd/>
            <a:tailEnd/>
          </a:ln>
          <a:effectLst/>
        </p:spPr>
        <p:txBody>
          <a:bodyPr wrap="square">
            <a:spAutoFit/>
          </a:bodyPr>
          <a:lstStyle/>
          <a:p>
            <a:pPr>
              <a:spcBef>
                <a:spcPct val="50000"/>
              </a:spcBef>
            </a:pPr>
            <a:r>
              <a:rPr lang="en-US" dirty="0" smtClean="0">
                <a:solidFill>
                  <a:schemeClr val="tx2">
                    <a:lumMod val="20000"/>
                    <a:lumOff val="80000"/>
                  </a:schemeClr>
                </a:solidFill>
                <a:effectLst/>
              </a:rPr>
              <a:t>BC</a:t>
            </a:r>
            <a:endParaRPr lang="en-US" dirty="0">
              <a:solidFill>
                <a:schemeClr val="tx2">
                  <a:lumMod val="20000"/>
                  <a:lumOff val="80000"/>
                </a:schemeClr>
              </a:solidFill>
              <a:effectLst/>
            </a:endParaRPr>
          </a:p>
        </p:txBody>
      </p:sp>
      <p:grpSp>
        <p:nvGrpSpPr>
          <p:cNvPr id="5" name="Group 36"/>
          <p:cNvGrpSpPr/>
          <p:nvPr/>
        </p:nvGrpSpPr>
        <p:grpSpPr>
          <a:xfrm>
            <a:off x="1828800" y="4127500"/>
            <a:ext cx="1828800" cy="1295400"/>
            <a:chOff x="2044700" y="1498600"/>
            <a:chExt cx="1828800" cy="1295400"/>
          </a:xfrm>
        </p:grpSpPr>
        <p:sp>
          <p:nvSpPr>
            <p:cNvPr id="38"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39"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40"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a:solidFill>
                    <a:schemeClr val="bg2"/>
                  </a:solidFill>
                  <a:effectLst>
                    <a:outerShdw blurRad="38100" dist="38100" dir="2700000" algn="tl">
                      <a:srgbClr val="FFFFFF"/>
                    </a:outerShdw>
                  </a:effectLst>
                </a:rPr>
                <a:t>AC</a:t>
              </a:r>
            </a:p>
          </p:txBody>
        </p:sp>
      </p:grpSp>
      <p:sp>
        <p:nvSpPr>
          <p:cNvPr id="41" name="Line 24"/>
          <p:cNvSpPr>
            <a:spLocks noChangeShapeType="1"/>
          </p:cNvSpPr>
          <p:nvPr/>
        </p:nvSpPr>
        <p:spPr bwMode="auto">
          <a:xfrm>
            <a:off x="266700" y="4787900"/>
            <a:ext cx="1536700" cy="0"/>
          </a:xfrm>
          <a:prstGeom prst="line">
            <a:avLst/>
          </a:prstGeom>
          <a:noFill/>
          <a:ln w="57150">
            <a:solidFill>
              <a:schemeClr val="bg1">
                <a:lumMod val="40000"/>
                <a:lumOff val="60000"/>
              </a:schemeClr>
            </a:solidFill>
            <a:round/>
            <a:headEnd/>
            <a:tailEnd type="stealth" w="lg" len="lg"/>
          </a:ln>
          <a:effectLst/>
        </p:spPr>
        <p:txBody>
          <a:bodyPr/>
          <a:lstStyle/>
          <a:p>
            <a:endParaRPr lang="en-GB"/>
          </a:p>
        </p:txBody>
      </p:sp>
      <p:sp>
        <p:nvSpPr>
          <p:cNvPr id="42" name="Line 25"/>
          <p:cNvSpPr>
            <a:spLocks noChangeShapeType="1"/>
          </p:cNvSpPr>
          <p:nvPr/>
        </p:nvSpPr>
        <p:spPr bwMode="auto">
          <a:xfrm>
            <a:off x="165100" y="5829300"/>
            <a:ext cx="3383280" cy="0"/>
          </a:xfrm>
          <a:prstGeom prst="line">
            <a:avLst/>
          </a:prstGeom>
          <a:noFill/>
          <a:ln w="57150">
            <a:solidFill>
              <a:schemeClr val="tx1"/>
            </a:solidFill>
            <a:round/>
            <a:headEnd/>
            <a:tailEnd type="stealth" w="lg" len="lg"/>
          </a:ln>
          <a:effectLst/>
        </p:spPr>
        <p:txBody>
          <a:bodyPr/>
          <a:lstStyle/>
          <a:p>
            <a:endParaRPr lang="en-GB"/>
          </a:p>
        </p:txBody>
      </p:sp>
      <p:grpSp>
        <p:nvGrpSpPr>
          <p:cNvPr id="6" name="Group 42"/>
          <p:cNvGrpSpPr/>
          <p:nvPr/>
        </p:nvGrpSpPr>
        <p:grpSpPr>
          <a:xfrm>
            <a:off x="3619500" y="5168900"/>
            <a:ext cx="1828800" cy="1295400"/>
            <a:chOff x="2044700" y="1498600"/>
            <a:chExt cx="1828800" cy="1295400"/>
          </a:xfrm>
        </p:grpSpPr>
        <p:sp>
          <p:nvSpPr>
            <p:cNvPr id="44"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45"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46"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a:solidFill>
                    <a:schemeClr val="bg2"/>
                  </a:solidFill>
                  <a:effectLst>
                    <a:outerShdw blurRad="38100" dist="38100" dir="2700000" algn="tl">
                      <a:srgbClr val="FFFFFF"/>
                    </a:outerShdw>
                  </a:effectLst>
                </a:rPr>
                <a:t>AC</a:t>
              </a:r>
            </a:p>
          </p:txBody>
        </p:sp>
      </p:grpSp>
      <p:grpSp>
        <p:nvGrpSpPr>
          <p:cNvPr id="7" name="Group 46"/>
          <p:cNvGrpSpPr/>
          <p:nvPr/>
        </p:nvGrpSpPr>
        <p:grpSpPr>
          <a:xfrm>
            <a:off x="6235700" y="4330700"/>
            <a:ext cx="1816100" cy="812800"/>
            <a:chOff x="6654800" y="5664200"/>
            <a:chExt cx="1816100" cy="812800"/>
          </a:xfrm>
        </p:grpSpPr>
        <p:sp>
          <p:nvSpPr>
            <p:cNvPr id="48" name="AutoShape 27"/>
            <p:cNvSpPr>
              <a:spLocks noChangeArrowheads="1"/>
            </p:cNvSpPr>
            <p:nvPr/>
          </p:nvSpPr>
          <p:spPr bwMode="auto">
            <a:xfrm>
              <a:off x="6654800" y="5664200"/>
              <a:ext cx="1816100" cy="812800"/>
            </a:xfrm>
            <a:prstGeom prst="can">
              <a:avLst>
                <a:gd name="adj" fmla="val 25000"/>
              </a:avLst>
            </a:prstGeom>
            <a:solidFill>
              <a:srgbClr val="CCFFFF"/>
            </a:solidFill>
            <a:ln w="9525">
              <a:solidFill>
                <a:schemeClr val="bg2"/>
              </a:solidFill>
              <a:round/>
              <a:headEnd/>
              <a:tailEnd/>
            </a:ln>
            <a:effectLst/>
          </p:spPr>
          <p:txBody>
            <a:bodyPr wrap="none" anchor="ctr"/>
            <a:lstStyle/>
            <a:p>
              <a:endParaRPr lang="en-GB"/>
            </a:p>
          </p:txBody>
        </p:sp>
        <p:sp>
          <p:nvSpPr>
            <p:cNvPr id="49" name="Text Box 28"/>
            <p:cNvSpPr txBox="1">
              <a:spLocks noChangeArrowheads="1"/>
            </p:cNvSpPr>
            <p:nvPr/>
          </p:nvSpPr>
          <p:spPr bwMode="auto">
            <a:xfrm>
              <a:off x="7289800" y="5854700"/>
              <a:ext cx="736600" cy="579438"/>
            </a:xfrm>
            <a:prstGeom prst="rect">
              <a:avLst/>
            </a:prstGeom>
            <a:noFill/>
            <a:ln w="9525">
              <a:no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DB</a:t>
              </a:r>
            </a:p>
          </p:txBody>
        </p:sp>
      </p:grpSp>
      <p:sp>
        <p:nvSpPr>
          <p:cNvPr id="50" name="Line 29"/>
          <p:cNvSpPr>
            <a:spLocks noChangeShapeType="1"/>
          </p:cNvSpPr>
          <p:nvPr/>
        </p:nvSpPr>
        <p:spPr bwMode="auto">
          <a:xfrm flipV="1">
            <a:off x="3721100" y="4749800"/>
            <a:ext cx="2476500" cy="38100"/>
          </a:xfrm>
          <a:prstGeom prst="line">
            <a:avLst/>
          </a:prstGeom>
          <a:noFill/>
          <a:ln w="38100">
            <a:solidFill>
              <a:srgbClr val="FFFFFF"/>
            </a:solidFill>
            <a:prstDash val="sysDot"/>
            <a:round/>
            <a:headEnd/>
            <a:tailEnd type="stealth" w="lg" len="lg"/>
          </a:ln>
          <a:effectLst/>
        </p:spPr>
        <p:txBody>
          <a:bodyPr/>
          <a:lstStyle/>
          <a:p>
            <a:endParaRPr lang="en-GB"/>
          </a:p>
        </p:txBody>
      </p:sp>
      <p:sp>
        <p:nvSpPr>
          <p:cNvPr id="51" name="Line 29"/>
          <p:cNvSpPr>
            <a:spLocks noChangeShapeType="1"/>
          </p:cNvSpPr>
          <p:nvPr/>
        </p:nvSpPr>
        <p:spPr bwMode="auto">
          <a:xfrm flipV="1">
            <a:off x="5499100" y="5143500"/>
            <a:ext cx="736600" cy="787400"/>
          </a:xfrm>
          <a:prstGeom prst="line">
            <a:avLst/>
          </a:prstGeom>
          <a:noFill/>
          <a:ln w="38100">
            <a:solidFill>
              <a:srgbClr val="FFFFFF"/>
            </a:solidFill>
            <a:prstDash val="sysDot"/>
            <a:round/>
            <a:headEnd/>
            <a:tailEnd type="stealth" w="lg" len="lg"/>
          </a:ln>
          <a:effectLst/>
        </p:spPr>
        <p:txBody>
          <a:bodyPr/>
          <a:lstStyle/>
          <a:p>
            <a:endParaRPr lang="en-GB"/>
          </a:p>
        </p:txBody>
      </p:sp>
      <p:sp>
        <p:nvSpPr>
          <p:cNvPr id="52" name="Text Box 23"/>
          <p:cNvSpPr txBox="1">
            <a:spLocks noChangeArrowheads="1"/>
          </p:cNvSpPr>
          <p:nvPr/>
        </p:nvSpPr>
        <p:spPr bwMode="auto">
          <a:xfrm>
            <a:off x="7023100" y="5829300"/>
            <a:ext cx="965200" cy="579438"/>
          </a:xfrm>
          <a:prstGeom prst="rect">
            <a:avLst/>
          </a:prstGeom>
          <a:noFill/>
          <a:ln w="9525">
            <a:noFill/>
            <a:miter lim="800000"/>
            <a:headEnd/>
            <a:tailEnd/>
          </a:ln>
          <a:effectLst/>
        </p:spPr>
        <p:txBody>
          <a:bodyPr wrap="square">
            <a:spAutoFit/>
          </a:bodyPr>
          <a:lstStyle/>
          <a:p>
            <a:pPr>
              <a:spcBef>
                <a:spcPct val="50000"/>
              </a:spcBef>
            </a:pPr>
            <a:r>
              <a:rPr lang="en-US" dirty="0" smtClean="0">
                <a:solidFill>
                  <a:schemeClr val="tx2">
                    <a:lumMod val="20000"/>
                    <a:lumOff val="80000"/>
                  </a:schemeClr>
                </a:solidFill>
                <a:effectLst/>
              </a:rPr>
              <a:t>BC</a:t>
            </a:r>
            <a:endParaRPr lang="en-US" dirty="0">
              <a:solidFill>
                <a:schemeClr val="tx2">
                  <a:lumMod val="20000"/>
                  <a:lumOff val="80000"/>
                </a:schemeClr>
              </a:solidFill>
              <a:effectLst/>
            </a:endParaRPr>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Multi-User Collaboration</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6997700" y="2171700"/>
            <a:ext cx="2146300" cy="2146300"/>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a:stretch>
            <a:fillRect/>
          </a:stretch>
        </p:blipFill>
        <p:spPr bwMode="auto">
          <a:xfrm flipH="1">
            <a:off x="0" y="2171700"/>
            <a:ext cx="2146300" cy="2146300"/>
          </a:xfrm>
          <a:prstGeom prst="rect">
            <a:avLst/>
          </a:prstGeom>
          <a:noFill/>
          <a:ln w="9525">
            <a:noFill/>
            <a:miter lim="800000"/>
            <a:headEnd/>
            <a:tailEnd/>
          </a:ln>
        </p:spPr>
      </p:pic>
      <p:sp>
        <p:nvSpPr>
          <p:cNvPr id="7" name="AutoShape 27"/>
          <p:cNvSpPr>
            <a:spLocks noChangeArrowheads="1"/>
          </p:cNvSpPr>
          <p:nvPr/>
        </p:nvSpPr>
        <p:spPr bwMode="auto">
          <a:xfrm>
            <a:off x="3657600" y="4914900"/>
            <a:ext cx="1816100" cy="1727200"/>
          </a:xfrm>
          <a:prstGeom prst="can">
            <a:avLst>
              <a:gd name="adj" fmla="val 25000"/>
            </a:avLst>
          </a:prstGeom>
          <a:solidFill>
            <a:srgbClr val="CCFFFF"/>
          </a:solidFill>
          <a:ln w="9525">
            <a:solidFill>
              <a:schemeClr val="bg2"/>
            </a:solidFill>
            <a:round/>
            <a:headEnd/>
            <a:tailEnd/>
          </a:ln>
          <a:effectLst/>
        </p:spPr>
        <p:txBody>
          <a:bodyPr wrap="none" anchor="ctr"/>
          <a:lstStyle/>
          <a:p>
            <a:endParaRPr lang="en-GB"/>
          </a:p>
        </p:txBody>
      </p:sp>
      <p:grpSp>
        <p:nvGrpSpPr>
          <p:cNvPr id="3" name="Group 15"/>
          <p:cNvGrpSpPr/>
          <p:nvPr/>
        </p:nvGrpSpPr>
        <p:grpSpPr>
          <a:xfrm>
            <a:off x="5245100" y="2984500"/>
            <a:ext cx="1948180" cy="1981200"/>
            <a:chOff x="5245100" y="2984500"/>
            <a:chExt cx="1948180" cy="1981200"/>
          </a:xfrm>
        </p:grpSpPr>
        <p:sp>
          <p:nvSpPr>
            <p:cNvPr id="10" name="Line 25"/>
            <p:cNvSpPr>
              <a:spLocks noChangeShapeType="1"/>
            </p:cNvSpPr>
            <p:nvPr/>
          </p:nvSpPr>
          <p:spPr bwMode="auto">
            <a:xfrm flipH="1">
              <a:off x="5537200" y="3327400"/>
              <a:ext cx="1656080" cy="1638300"/>
            </a:xfrm>
            <a:prstGeom prst="line">
              <a:avLst/>
            </a:prstGeom>
            <a:noFill/>
            <a:ln w="57150">
              <a:solidFill>
                <a:schemeClr val="tx1"/>
              </a:solidFill>
              <a:round/>
              <a:headEnd/>
              <a:tailEnd type="stealth" w="lg" len="lg"/>
            </a:ln>
            <a:effectLst/>
          </p:spPr>
          <p:txBody>
            <a:bodyPr/>
            <a:lstStyle/>
            <a:p>
              <a:endParaRPr lang="en-GB"/>
            </a:p>
          </p:txBody>
        </p:sp>
        <p:sp>
          <p:nvSpPr>
            <p:cNvPr id="11" name="Text Box 23"/>
            <p:cNvSpPr txBox="1">
              <a:spLocks noChangeArrowheads="1"/>
            </p:cNvSpPr>
            <p:nvPr/>
          </p:nvSpPr>
          <p:spPr bwMode="auto">
            <a:xfrm>
              <a:off x="5245100" y="2984500"/>
              <a:ext cx="1638300" cy="523220"/>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rPr>
                <a:t>Get data</a:t>
              </a:r>
              <a:endParaRPr lang="en-US" sz="2800" b="0" dirty="0">
                <a:solidFill>
                  <a:schemeClr val="tx2">
                    <a:lumMod val="20000"/>
                    <a:lumOff val="80000"/>
                  </a:schemeClr>
                </a:solidFill>
                <a:effectLst/>
              </a:endParaRPr>
            </a:p>
          </p:txBody>
        </p:sp>
      </p:grpSp>
      <p:grpSp>
        <p:nvGrpSpPr>
          <p:cNvPr id="4" name="Group 14"/>
          <p:cNvGrpSpPr/>
          <p:nvPr/>
        </p:nvGrpSpPr>
        <p:grpSpPr>
          <a:xfrm>
            <a:off x="1930400" y="3035300"/>
            <a:ext cx="2070100" cy="1943100"/>
            <a:chOff x="1930400" y="3035300"/>
            <a:chExt cx="2070100" cy="1943100"/>
          </a:xfrm>
        </p:grpSpPr>
        <p:sp>
          <p:nvSpPr>
            <p:cNvPr id="9" name="Line 25"/>
            <p:cNvSpPr>
              <a:spLocks noChangeShapeType="1"/>
            </p:cNvSpPr>
            <p:nvPr/>
          </p:nvSpPr>
          <p:spPr bwMode="auto">
            <a:xfrm>
              <a:off x="1930400" y="3340100"/>
              <a:ext cx="1656080" cy="1638300"/>
            </a:xfrm>
            <a:prstGeom prst="line">
              <a:avLst/>
            </a:prstGeom>
            <a:noFill/>
            <a:ln w="57150">
              <a:solidFill>
                <a:schemeClr val="tx1"/>
              </a:solidFill>
              <a:round/>
              <a:headEnd/>
              <a:tailEnd type="stealth" w="lg" len="lg"/>
            </a:ln>
            <a:effectLst/>
          </p:spPr>
          <p:txBody>
            <a:bodyPr/>
            <a:lstStyle/>
            <a:p>
              <a:endParaRPr lang="en-GB"/>
            </a:p>
          </p:txBody>
        </p:sp>
        <p:sp>
          <p:nvSpPr>
            <p:cNvPr id="12" name="Text Box 23"/>
            <p:cNvSpPr txBox="1">
              <a:spLocks noChangeArrowheads="1"/>
            </p:cNvSpPr>
            <p:nvPr/>
          </p:nvSpPr>
          <p:spPr bwMode="auto">
            <a:xfrm>
              <a:off x="2362200" y="3035300"/>
              <a:ext cx="1638300" cy="523220"/>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rPr>
                <a:t>Get data</a:t>
              </a:r>
              <a:endParaRPr lang="en-US" sz="2800" b="0" dirty="0">
                <a:solidFill>
                  <a:schemeClr val="tx2">
                    <a:lumMod val="20000"/>
                    <a:lumOff val="80000"/>
                  </a:schemeClr>
                </a:solidFill>
                <a:effectLst/>
              </a:endParaRPr>
            </a:p>
          </p:txBody>
        </p:sp>
      </p:grpSp>
      <p:grpSp>
        <p:nvGrpSpPr>
          <p:cNvPr id="6" name="Group 16"/>
          <p:cNvGrpSpPr/>
          <p:nvPr/>
        </p:nvGrpSpPr>
        <p:grpSpPr>
          <a:xfrm>
            <a:off x="5613400" y="4203700"/>
            <a:ext cx="2667000" cy="1690707"/>
            <a:chOff x="5613400" y="4203700"/>
            <a:chExt cx="2667000" cy="1690707"/>
          </a:xfrm>
        </p:grpSpPr>
        <p:sp>
          <p:nvSpPr>
            <p:cNvPr id="13" name="Line 25"/>
            <p:cNvSpPr>
              <a:spLocks noChangeShapeType="1"/>
            </p:cNvSpPr>
            <p:nvPr/>
          </p:nvSpPr>
          <p:spPr bwMode="auto">
            <a:xfrm flipH="1">
              <a:off x="5613400" y="4203700"/>
              <a:ext cx="1656080" cy="1638300"/>
            </a:xfrm>
            <a:prstGeom prst="line">
              <a:avLst/>
            </a:prstGeom>
            <a:noFill/>
            <a:ln w="57150">
              <a:solidFill>
                <a:schemeClr val="tx1"/>
              </a:solidFill>
              <a:round/>
              <a:headEnd/>
              <a:tailEnd type="stealth" w="lg" len="lg"/>
            </a:ln>
            <a:effectLst/>
          </p:spPr>
          <p:txBody>
            <a:bodyPr/>
            <a:lstStyle/>
            <a:p>
              <a:endParaRPr lang="en-GB"/>
            </a:p>
          </p:txBody>
        </p:sp>
        <p:sp>
          <p:nvSpPr>
            <p:cNvPr id="14" name="Text Box 23"/>
            <p:cNvSpPr txBox="1">
              <a:spLocks noChangeArrowheads="1"/>
            </p:cNvSpPr>
            <p:nvPr/>
          </p:nvSpPr>
          <p:spPr bwMode="auto">
            <a:xfrm>
              <a:off x="6642100" y="4940300"/>
              <a:ext cx="1638300" cy="954107"/>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rPr>
                <a:t>Change data</a:t>
              </a:r>
              <a:endParaRPr lang="en-US" sz="2800" b="0" dirty="0">
                <a:solidFill>
                  <a:schemeClr val="tx2">
                    <a:lumMod val="20000"/>
                    <a:lumOff val="80000"/>
                  </a:schemeClr>
                </a:solidFill>
                <a:effectLst/>
              </a:endParaRPr>
            </a:p>
          </p:txBody>
        </p:sp>
      </p:grpSp>
      <p:sp>
        <p:nvSpPr>
          <p:cNvPr id="18" name="Text Box 23"/>
          <p:cNvSpPr txBox="1">
            <a:spLocks noChangeArrowheads="1"/>
          </p:cNvSpPr>
          <p:nvPr/>
        </p:nvSpPr>
        <p:spPr bwMode="auto">
          <a:xfrm>
            <a:off x="279400" y="4610100"/>
            <a:ext cx="2019300" cy="1384995"/>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rPr>
              <a:t>User is looking at stale data</a:t>
            </a:r>
            <a:endParaRPr lang="en-US" sz="2800" b="0" dirty="0">
              <a:solidFill>
                <a:schemeClr val="tx2">
                  <a:lumMod val="20000"/>
                  <a:lumOff val="80000"/>
                </a:schemeClr>
              </a:solidFill>
              <a:effectLst/>
            </a:endParaRPr>
          </a:p>
        </p:txBody>
      </p:sp>
      <p:sp>
        <p:nvSpPr>
          <p:cNvPr id="19" name="Text Box 23"/>
          <p:cNvSpPr txBox="1">
            <a:spLocks noChangeArrowheads="1"/>
          </p:cNvSpPr>
          <p:nvPr/>
        </p:nvSpPr>
        <p:spPr bwMode="auto">
          <a:xfrm>
            <a:off x="495300" y="838200"/>
            <a:ext cx="8648700" cy="584775"/>
          </a:xfrm>
          <a:prstGeom prst="rect">
            <a:avLst/>
          </a:prstGeom>
          <a:noFill/>
          <a:ln w="9525">
            <a:noFill/>
            <a:miter lim="800000"/>
            <a:headEnd/>
            <a:tailEnd/>
          </a:ln>
          <a:effectLst/>
        </p:spPr>
        <p:txBody>
          <a:bodyPr wrap="square">
            <a:spAutoFit/>
          </a:bodyPr>
          <a:lstStyle/>
          <a:p>
            <a:pPr>
              <a:spcBef>
                <a:spcPct val="50000"/>
              </a:spcBef>
            </a:pPr>
            <a:r>
              <a:rPr lang="en-US" b="0" dirty="0" smtClean="0">
                <a:effectLst/>
                <a:latin typeface="+mj-lt"/>
                <a:ea typeface="+mj-ea"/>
                <a:cs typeface="+mj-cs"/>
              </a:rPr>
              <a:t>Need to assume users are looking at stale data</a:t>
            </a:r>
            <a:endParaRPr lang="en-US" b="0" dirty="0">
              <a:effectLst/>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a:xfrm>
            <a:off x="127000" y="127000"/>
            <a:ext cx="9017000" cy="695325"/>
          </a:xfrm>
          <a:noFill/>
          <a:ln/>
        </p:spPr>
        <p:txBody>
          <a:bodyPr>
            <a:normAutofit fontScale="90000"/>
          </a:bodyPr>
          <a:lstStyle/>
          <a:p>
            <a:r>
              <a:rPr lang="en-US"/>
              <a:t>#2. Latency isn’t a problem (==0)</a:t>
            </a:r>
          </a:p>
        </p:txBody>
      </p:sp>
      <p:sp>
        <p:nvSpPr>
          <p:cNvPr id="304131" name="Rectangle 3"/>
          <p:cNvSpPr>
            <a:spLocks noGrp="1" noChangeArrowheads="1"/>
          </p:cNvSpPr>
          <p:nvPr>
            <p:ph idx="1"/>
          </p:nvPr>
        </p:nvSpPr>
        <p:spPr>
          <a:xfrm>
            <a:off x="0" y="1254125"/>
            <a:ext cx="9144000" cy="3711785"/>
          </a:xfrm>
          <a:noFill/>
          <a:ln/>
        </p:spPr>
        <p:txBody>
          <a:bodyPr>
            <a:normAutofit lnSpcReduction="10000"/>
          </a:bodyPr>
          <a:lstStyle/>
          <a:p>
            <a:pPr marL="342900" indent="-342900"/>
            <a:r>
              <a:rPr lang="en-US" dirty="0"/>
              <a:t>Solutions</a:t>
            </a:r>
            <a:r>
              <a:rPr lang="en-US" dirty="0" smtClean="0"/>
              <a:t>:</a:t>
            </a:r>
          </a:p>
          <a:p>
            <a:pPr marL="342900" indent="-342900"/>
            <a:endParaRPr lang="en-US" dirty="0"/>
          </a:p>
          <a:p>
            <a:pPr marL="742950" lvl="1" indent="-285750"/>
            <a:r>
              <a:rPr lang="en-US" dirty="0"/>
              <a:t>Don’t cross the network if you don’t have to</a:t>
            </a:r>
          </a:p>
          <a:p>
            <a:pPr marL="742950" lvl="1" indent="-285750"/>
            <a:r>
              <a:rPr lang="en-US" dirty="0"/>
              <a:t>Inter-object chit-chat shouldn’t cross the network</a:t>
            </a:r>
          </a:p>
          <a:p>
            <a:pPr marL="742950" lvl="1" indent="-285750"/>
            <a:endParaRPr lang="en-US" dirty="0"/>
          </a:p>
          <a:p>
            <a:pPr marL="742950" lvl="1" indent="-285750"/>
            <a:r>
              <a:rPr lang="en-US" dirty="0"/>
              <a:t>If you have to cross the network, </a:t>
            </a:r>
            <a:endParaRPr lang="en-US" dirty="0" smtClean="0"/>
          </a:p>
          <a:p>
            <a:pPr marL="742950" lvl="1" indent="-285750">
              <a:buNone/>
            </a:pPr>
            <a:r>
              <a:rPr lang="en-US" dirty="0" smtClean="0"/>
              <a:t>	take </a:t>
            </a:r>
            <a:r>
              <a:rPr lang="en-US" dirty="0"/>
              <a:t>all the data you </a:t>
            </a:r>
            <a:r>
              <a:rPr lang="en-US" u="sng" dirty="0"/>
              <a:t>might</a:t>
            </a:r>
            <a:r>
              <a:rPr lang="en-US" dirty="0"/>
              <a:t> need with you</a:t>
            </a:r>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introduced for performance</a:t>
            </a:r>
            <a:endParaRPr lang="en-US" dirty="0"/>
          </a:p>
        </p:txBody>
      </p:sp>
      <p:grpSp>
        <p:nvGrpSpPr>
          <p:cNvPr id="3" name="Group 3"/>
          <p:cNvGrpSpPr/>
          <p:nvPr/>
        </p:nvGrpSpPr>
        <p:grpSpPr>
          <a:xfrm>
            <a:off x="2837317" y="1128167"/>
            <a:ext cx="3458967" cy="4960662"/>
            <a:chOff x="4994890" y="1323371"/>
            <a:chExt cx="3458967" cy="4960662"/>
          </a:xfrm>
        </p:grpSpPr>
        <p:graphicFrame>
          <p:nvGraphicFramePr>
            <p:cNvPr id="5" name="Diagram 4"/>
            <p:cNvGraphicFramePr/>
            <p:nvPr/>
          </p:nvGraphicFramePr>
          <p:xfrm>
            <a:off x="4994890" y="1323371"/>
            <a:ext cx="3438419" cy="3669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owchart: Magnetic Disk 5"/>
            <p:cNvSpPr/>
            <p:nvPr/>
          </p:nvSpPr>
          <p:spPr bwMode="auto">
            <a:xfrm>
              <a:off x="5001740" y="5166185"/>
              <a:ext cx="3452117" cy="1117848"/>
            </a:xfrm>
            <a:prstGeom prst="flowChartMagneticDisk">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effectLst>
                    <a:outerShdw blurRad="38100" dist="38100" dir="2700000" algn="tl">
                      <a:srgbClr val="000000">
                        <a:alpha val="43137"/>
                      </a:srgbClr>
                    </a:outerShdw>
                  </a:effectLst>
                  <a:latin typeface="Franklin Gothic Book" pitchFamily="34" charset="0"/>
                </a:rPr>
                <a:t>DB</a:t>
              </a:r>
              <a:endParaRPr kumimoji="0" lang="en-US" sz="3200" b="0" i="0" u="none" strike="noStrike" cap="none" normalizeH="0" baseline="0" dirty="0" smtClean="0">
                <a:ln>
                  <a:noFill/>
                </a:ln>
                <a:effectLst>
                  <a:outerShdw blurRad="38100" dist="38100" dir="2700000" algn="tl">
                    <a:srgbClr val="000000">
                      <a:alpha val="43137"/>
                    </a:srgbClr>
                  </a:outerShdw>
                </a:effectLst>
                <a:latin typeface="Franklin Gothic Book" pitchFamily="34" charset="0"/>
              </a:endParaRPr>
            </a:p>
          </p:txBody>
        </p:sp>
      </p:grpSp>
      <p:sp>
        <p:nvSpPr>
          <p:cNvPr id="7" name="Line 25"/>
          <p:cNvSpPr>
            <a:spLocks noChangeShapeType="1"/>
          </p:cNvSpPr>
          <p:nvPr/>
        </p:nvSpPr>
        <p:spPr bwMode="auto">
          <a:xfrm>
            <a:off x="3205766" y="1430767"/>
            <a:ext cx="0" cy="4313817"/>
          </a:xfrm>
          <a:prstGeom prst="line">
            <a:avLst/>
          </a:prstGeom>
          <a:noFill/>
          <a:ln w="57150">
            <a:solidFill>
              <a:schemeClr val="accent6">
                <a:lumMod val="50000"/>
              </a:schemeClr>
            </a:solidFill>
            <a:round/>
            <a:headEnd/>
            <a:tailEnd type="stealth" w="lg" len="lg"/>
          </a:ln>
          <a:effectLst/>
        </p:spPr>
        <p:txBody>
          <a:bodyPr/>
          <a:lstStyle/>
          <a:p>
            <a:endParaRPr lang="en-GB"/>
          </a:p>
        </p:txBody>
      </p:sp>
      <p:sp>
        <p:nvSpPr>
          <p:cNvPr id="8" name="Line 25"/>
          <p:cNvSpPr>
            <a:spLocks noChangeShapeType="1"/>
          </p:cNvSpPr>
          <p:nvPr/>
        </p:nvSpPr>
        <p:spPr bwMode="auto">
          <a:xfrm flipV="1">
            <a:off x="3476504" y="1432555"/>
            <a:ext cx="0" cy="4313817"/>
          </a:xfrm>
          <a:prstGeom prst="line">
            <a:avLst/>
          </a:prstGeom>
          <a:noFill/>
          <a:ln w="57150">
            <a:solidFill>
              <a:schemeClr val="accent6">
                <a:lumMod val="50000"/>
              </a:schemeClr>
            </a:solidFill>
            <a:prstDash val="dash"/>
            <a:round/>
            <a:headEnd/>
            <a:tailEnd type="stealth" w="lg" len="lg"/>
          </a:ln>
          <a:effectLst/>
        </p:spPr>
        <p:txBody>
          <a:bodyPr/>
          <a:lstStyle/>
          <a:p>
            <a:endParaRPr lang="en-GB"/>
          </a:p>
        </p:txBody>
      </p:sp>
      <p:sp>
        <p:nvSpPr>
          <p:cNvPr id="9" name="Left Brace 8"/>
          <p:cNvSpPr/>
          <p:nvPr/>
        </p:nvSpPr>
        <p:spPr>
          <a:xfrm>
            <a:off x="6422315" y="2463501"/>
            <a:ext cx="398033" cy="1032735"/>
          </a:xfrm>
          <a:prstGeom prst="leftBrace">
            <a:avLst>
              <a:gd name="adj1" fmla="val 29955"/>
              <a:gd name="adj2" fmla="val 50000"/>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le 9"/>
          <p:cNvSpPr/>
          <p:nvPr/>
        </p:nvSpPr>
        <p:spPr bwMode="auto">
          <a:xfrm>
            <a:off x="6820348" y="2614107"/>
            <a:ext cx="2140772" cy="710005"/>
          </a:xfrm>
          <a:prstGeom prst="roundRect">
            <a:avLst/>
          </a:prstGeom>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solidFill>
                  <a:srgbClr val="FFFFFF"/>
                </a:solidFill>
                <a:latin typeface="Calibri" pitchFamily="34" charset="0"/>
              </a:rPr>
              <a:t>Cache</a:t>
            </a:r>
            <a:endParaRPr lang="en-US" sz="2000" dirty="0" smtClean="0">
              <a:solidFill>
                <a:srgbClr val="FFFFFF"/>
              </a:solidFill>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transform between tiers?</a:t>
            </a:r>
            <a:endParaRPr lang="en-US" dirty="0"/>
          </a:p>
        </p:txBody>
      </p:sp>
      <p:pic>
        <p:nvPicPr>
          <p:cNvPr id="4" name="Rectangle 24598" descr="Server"/>
          <p:cNvPicPr>
            <a:picLocks noChangeAspect="1" noChangeArrowheads="1"/>
          </p:cNvPicPr>
          <p:nvPr/>
        </p:nvPicPr>
        <p:blipFill>
          <a:blip r:embed="rId3" cstate="print"/>
          <a:srcRect/>
          <a:stretch>
            <a:fillRect/>
          </a:stretch>
        </p:blipFill>
        <p:spPr bwMode="auto">
          <a:xfrm>
            <a:off x="3969877" y="1621717"/>
            <a:ext cx="1453240" cy="198592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2" descr="L:\Paul Nelson\TechEd\Dev\Breakouts\ARC05-IS\laptop.png"/>
          <p:cNvPicPr>
            <a:picLocks noChangeAspect="1" noChangeArrowheads="1"/>
          </p:cNvPicPr>
          <p:nvPr/>
        </p:nvPicPr>
        <p:blipFill>
          <a:blip r:embed="rId4" cstate="print"/>
          <a:srcRect/>
          <a:stretch>
            <a:fillRect/>
          </a:stretch>
        </p:blipFill>
        <p:spPr bwMode="auto">
          <a:xfrm>
            <a:off x="216065" y="1931069"/>
            <a:ext cx="1501604" cy="1392792"/>
          </a:xfrm>
          <a:prstGeom prst="rect">
            <a:avLst/>
          </a:prstGeom>
          <a:noFill/>
        </p:spPr>
      </p:pic>
      <p:pic>
        <p:nvPicPr>
          <p:cNvPr id="7" name="Rectangle 24598" descr="Server"/>
          <p:cNvPicPr>
            <a:picLocks noChangeAspect="1" noChangeArrowheads="1"/>
          </p:cNvPicPr>
          <p:nvPr/>
        </p:nvPicPr>
        <p:blipFill>
          <a:blip r:embed="rId3" cstate="print"/>
          <a:srcRect/>
          <a:stretch>
            <a:fillRect/>
          </a:stretch>
        </p:blipFill>
        <p:spPr bwMode="auto">
          <a:xfrm>
            <a:off x="7672318" y="1666536"/>
            <a:ext cx="1453240" cy="198592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Line 25"/>
          <p:cNvSpPr>
            <a:spLocks noChangeShapeType="1"/>
          </p:cNvSpPr>
          <p:nvPr/>
        </p:nvSpPr>
        <p:spPr bwMode="auto">
          <a:xfrm flipH="1" flipV="1">
            <a:off x="5335817" y="2581836"/>
            <a:ext cx="2286000" cy="0"/>
          </a:xfrm>
          <a:prstGeom prst="line">
            <a:avLst/>
          </a:prstGeom>
          <a:noFill/>
          <a:ln w="57150">
            <a:solidFill>
              <a:schemeClr val="accent5"/>
            </a:solidFill>
            <a:round/>
            <a:headEnd type="stealth" w="lg" len="lg"/>
            <a:tailEnd type="stealth" w="lg" len="lg"/>
          </a:ln>
          <a:effectLst/>
        </p:spPr>
        <p:txBody>
          <a:bodyPr/>
          <a:lstStyle/>
          <a:p>
            <a:endParaRPr lang="en-GB"/>
          </a:p>
        </p:txBody>
      </p:sp>
      <p:sp>
        <p:nvSpPr>
          <p:cNvPr id="9" name="Line 25"/>
          <p:cNvSpPr>
            <a:spLocks noChangeShapeType="1"/>
          </p:cNvSpPr>
          <p:nvPr/>
        </p:nvSpPr>
        <p:spPr bwMode="auto">
          <a:xfrm flipH="1" flipV="1">
            <a:off x="1540031" y="2583624"/>
            <a:ext cx="2286000" cy="0"/>
          </a:xfrm>
          <a:prstGeom prst="line">
            <a:avLst/>
          </a:prstGeom>
          <a:noFill/>
          <a:ln w="57150">
            <a:solidFill>
              <a:schemeClr val="accent5"/>
            </a:solidFill>
            <a:round/>
            <a:headEnd type="stealth" w="lg" len="lg"/>
            <a:tailEnd type="stealth" w="lg" len="lg"/>
          </a:ln>
          <a:effectLst/>
        </p:spPr>
        <p:txBody>
          <a:bodyPr/>
          <a:lstStyle/>
          <a:p>
            <a:endParaRPr lang="en-GB"/>
          </a:p>
        </p:txBody>
      </p:sp>
      <p:sp>
        <p:nvSpPr>
          <p:cNvPr id="10" name="Text Box 23"/>
          <p:cNvSpPr txBox="1">
            <a:spLocks noChangeArrowheads="1"/>
          </p:cNvSpPr>
          <p:nvPr/>
        </p:nvSpPr>
        <p:spPr bwMode="auto">
          <a:xfrm>
            <a:off x="6350000" y="4542237"/>
            <a:ext cx="2794000" cy="1384995"/>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rPr>
              <a:t>Use ORM to map from tables to domain objects</a:t>
            </a:r>
            <a:endParaRPr lang="en-US" sz="2800" b="0" dirty="0">
              <a:solidFill>
                <a:schemeClr val="tx2">
                  <a:lumMod val="20000"/>
                  <a:lumOff val="80000"/>
                </a:schemeClr>
              </a:solidFill>
              <a:effectLst/>
            </a:endParaRPr>
          </a:p>
        </p:txBody>
      </p:sp>
      <p:sp>
        <p:nvSpPr>
          <p:cNvPr id="11" name="Text Box 23"/>
          <p:cNvSpPr txBox="1">
            <a:spLocks noChangeArrowheads="1"/>
          </p:cNvSpPr>
          <p:nvPr/>
        </p:nvSpPr>
        <p:spPr bwMode="auto">
          <a:xfrm>
            <a:off x="3508792" y="4049191"/>
            <a:ext cx="2625308" cy="1384995"/>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rPr>
              <a:t>Map from DTOs and WS to domain objects</a:t>
            </a:r>
            <a:endParaRPr lang="en-US" sz="2800" b="0" dirty="0">
              <a:solidFill>
                <a:schemeClr val="tx2">
                  <a:lumMod val="20000"/>
                  <a:lumOff val="80000"/>
                </a:schemeClr>
              </a:solidFill>
              <a:effectLst/>
            </a:endParaRPr>
          </a:p>
        </p:txBody>
      </p:sp>
      <p:sp>
        <p:nvSpPr>
          <p:cNvPr id="12" name="Text Box 23"/>
          <p:cNvSpPr txBox="1">
            <a:spLocks noChangeArrowheads="1"/>
          </p:cNvSpPr>
          <p:nvPr/>
        </p:nvSpPr>
        <p:spPr bwMode="auto">
          <a:xfrm>
            <a:off x="175708" y="3642188"/>
            <a:ext cx="2954766" cy="954107"/>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rPr>
              <a:t>Map from DTOs &amp; WS to view model</a:t>
            </a:r>
            <a:endParaRPr lang="en-US" sz="2800" b="0" dirty="0">
              <a:solidFill>
                <a:schemeClr val="tx2">
                  <a:lumMod val="20000"/>
                  <a:lumOff val="80000"/>
                </a:schemeClr>
              </a:solidFill>
              <a:effectLst/>
            </a:endParaRPr>
          </a:p>
        </p:txBody>
      </p:sp>
      <p:sp>
        <p:nvSpPr>
          <p:cNvPr id="13" name="Flowchart: Magnetic Disk 12"/>
          <p:cNvSpPr/>
          <p:nvPr/>
        </p:nvSpPr>
        <p:spPr bwMode="auto">
          <a:xfrm>
            <a:off x="8003690" y="3108964"/>
            <a:ext cx="960491" cy="710005"/>
          </a:xfrm>
          <a:prstGeom prst="flowChartMagneticDisk">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effectLst>
                  <a:outerShdw blurRad="38100" dist="38100" dir="2700000" algn="tl">
                    <a:srgbClr val="000000">
                      <a:alpha val="43137"/>
                    </a:srgbClr>
                  </a:outerShdw>
                </a:effectLst>
                <a:latin typeface="+mj-lt"/>
              </a:rPr>
              <a:t>DB</a:t>
            </a:r>
            <a:endParaRPr kumimoji="0" lang="en-US" sz="2400" b="0" i="0" u="none" strike="noStrike" cap="none" normalizeH="0" baseline="0" dirty="0" smtClean="0">
              <a:ln>
                <a:noFill/>
              </a:ln>
              <a:effectLst>
                <a:outerShdw blurRad="38100" dist="38100" dir="2700000" algn="tl">
                  <a:srgbClr val="000000">
                    <a:alpha val="43137"/>
                  </a:srgbClr>
                </a:outerShdw>
              </a:effectLst>
              <a:latin typeface="+mj-lt"/>
            </a:endParaRPr>
          </a:p>
        </p:txBody>
      </p:sp>
      <p:sp>
        <p:nvSpPr>
          <p:cNvPr id="14" name="Pentagon 13"/>
          <p:cNvSpPr/>
          <p:nvPr/>
        </p:nvSpPr>
        <p:spPr bwMode="auto">
          <a:xfrm>
            <a:off x="4378362" y="3087445"/>
            <a:ext cx="1054259" cy="570155"/>
          </a:xfrm>
          <a:prstGeom prst="homePlat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WS</a:t>
            </a:r>
          </a:p>
        </p:txBody>
      </p:sp>
      <p:sp>
        <p:nvSpPr>
          <p:cNvPr id="15" name="Round Diagonal Corner Rectangle 14"/>
          <p:cNvSpPr/>
          <p:nvPr/>
        </p:nvSpPr>
        <p:spPr bwMode="auto">
          <a:xfrm>
            <a:off x="1043492" y="2936838"/>
            <a:ext cx="882127" cy="516367"/>
          </a:xfrm>
          <a:prstGeom prst="round2DiagRect">
            <a:avLst>
              <a:gd name="adj1" fmla="val 50000"/>
              <a:gd name="adj2" fmla="val 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UI</a:t>
            </a:r>
          </a:p>
        </p:txBody>
      </p:sp>
      <p:grpSp>
        <p:nvGrpSpPr>
          <p:cNvPr id="3" name="Group 17"/>
          <p:cNvGrpSpPr/>
          <p:nvPr/>
        </p:nvGrpSpPr>
        <p:grpSpPr>
          <a:xfrm>
            <a:off x="5314278" y="1678193"/>
            <a:ext cx="1904104" cy="720762"/>
            <a:chOff x="5314278" y="1678193"/>
            <a:chExt cx="1904104" cy="720762"/>
          </a:xfrm>
        </p:grpSpPr>
        <p:sp>
          <p:nvSpPr>
            <p:cNvPr id="16" name="Curved Left Arrow 15"/>
            <p:cNvSpPr/>
            <p:nvPr/>
          </p:nvSpPr>
          <p:spPr bwMode="auto">
            <a:xfrm>
              <a:off x="5314278" y="1678193"/>
              <a:ext cx="634701" cy="720762"/>
            </a:xfrm>
            <a:prstGeom prst="curvedLef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7" name="Text Box 23"/>
            <p:cNvSpPr txBox="1">
              <a:spLocks noChangeArrowheads="1"/>
            </p:cNvSpPr>
            <p:nvPr/>
          </p:nvSpPr>
          <p:spPr bwMode="auto">
            <a:xfrm>
              <a:off x="6002768" y="1781121"/>
              <a:ext cx="1215614" cy="523220"/>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rPr>
                <a:t>Cache</a:t>
              </a:r>
              <a:endParaRPr lang="en-US" sz="2800" b="0" dirty="0">
                <a:solidFill>
                  <a:schemeClr val="tx2">
                    <a:lumMod val="20000"/>
                    <a:lumOff val="80000"/>
                  </a:schemeClr>
                </a:solidFill>
                <a:effectLst/>
              </a:endParaRPr>
            </a:p>
          </p:txBody>
        </p:sp>
      </p:grpSp>
      <p:sp>
        <p:nvSpPr>
          <p:cNvPr id="18" name="Text Box 23"/>
          <p:cNvSpPr txBox="1">
            <a:spLocks noChangeArrowheads="1"/>
          </p:cNvSpPr>
          <p:nvPr/>
        </p:nvSpPr>
        <p:spPr bwMode="auto">
          <a:xfrm>
            <a:off x="495300" y="800100"/>
            <a:ext cx="8648700" cy="584775"/>
          </a:xfrm>
          <a:prstGeom prst="rect">
            <a:avLst/>
          </a:prstGeom>
          <a:noFill/>
          <a:ln w="9525">
            <a:noFill/>
            <a:miter lim="800000"/>
            <a:headEnd/>
            <a:tailEnd/>
          </a:ln>
          <a:effectLst/>
        </p:spPr>
        <p:txBody>
          <a:bodyPr wrap="square">
            <a:spAutoFit/>
          </a:bodyPr>
          <a:lstStyle/>
          <a:p>
            <a:pPr>
              <a:spcBef>
                <a:spcPct val="50000"/>
              </a:spcBef>
            </a:pPr>
            <a:r>
              <a:rPr lang="en-US" b="0" dirty="0" smtClean="0">
                <a:effectLst/>
                <a:latin typeface="+mj-lt"/>
                <a:ea typeface="+mj-ea"/>
                <a:cs typeface="+mj-cs"/>
              </a:rPr>
              <a:t>Keeping the cache up to date is even more work</a:t>
            </a:r>
            <a:endParaRPr lang="en-US" b="0" dirty="0">
              <a:effectLst/>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US" dirty="0"/>
          </a:p>
        </p:txBody>
      </p:sp>
      <p:sp>
        <p:nvSpPr>
          <p:cNvPr id="3" name="Text Placeholder 2"/>
          <p:cNvSpPr>
            <a:spLocks noGrp="1"/>
          </p:cNvSpPr>
          <p:nvPr>
            <p:ph type="body" sz="quarter" idx="10"/>
          </p:nvPr>
        </p:nvSpPr>
        <p:spPr>
          <a:xfrm>
            <a:off x="3048000" y="1411552"/>
            <a:ext cx="5715000" cy="4856714"/>
          </a:xfrm>
        </p:spPr>
        <p:txBody>
          <a:bodyPr/>
          <a:lstStyle/>
          <a:p>
            <a:pPr>
              <a:buNone/>
            </a:pPr>
            <a:r>
              <a:rPr lang="en-US" sz="34400" dirty="0" smtClean="0"/>
              <a:t>?</a:t>
            </a:r>
            <a:endParaRPr lang="en-US" sz="34400" dirty="0"/>
          </a:p>
        </p:txBody>
      </p:sp>
    </p:spTree>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up front about query staleness</a:t>
            </a:r>
            <a:endParaRPr lang="en-US" dirty="0"/>
          </a:p>
        </p:txBody>
      </p:sp>
      <p:sp>
        <p:nvSpPr>
          <p:cNvPr id="4" name="Flowchart: Document 3"/>
          <p:cNvSpPr/>
          <p:nvPr/>
        </p:nvSpPr>
        <p:spPr bwMode="auto">
          <a:xfrm>
            <a:off x="2948681" y="1726058"/>
            <a:ext cx="3236360" cy="3678149"/>
          </a:xfrm>
          <a:prstGeom prst="flowChart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cxnSp>
        <p:nvCxnSpPr>
          <p:cNvPr id="11" name="Straight Connector 10"/>
          <p:cNvCxnSpPr/>
          <p:nvPr/>
        </p:nvCxnSpPr>
        <p:spPr bwMode="auto">
          <a:xfrm>
            <a:off x="3277456" y="2632860"/>
            <a:ext cx="244525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12" name="Straight Connector 11"/>
          <p:cNvCxnSpPr/>
          <p:nvPr/>
        </p:nvCxnSpPr>
        <p:spPr bwMode="auto">
          <a:xfrm>
            <a:off x="3286020" y="2785260"/>
            <a:ext cx="244525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13" name="Straight Connector 12"/>
          <p:cNvCxnSpPr/>
          <p:nvPr/>
        </p:nvCxnSpPr>
        <p:spPr bwMode="auto">
          <a:xfrm>
            <a:off x="3284310" y="2937660"/>
            <a:ext cx="244525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14" name="Straight Connector 13"/>
          <p:cNvCxnSpPr/>
          <p:nvPr/>
        </p:nvCxnSpPr>
        <p:spPr bwMode="auto">
          <a:xfrm>
            <a:off x="3282600" y="3090060"/>
            <a:ext cx="244525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15" name="Straight Connector 14"/>
          <p:cNvCxnSpPr/>
          <p:nvPr/>
        </p:nvCxnSpPr>
        <p:spPr bwMode="auto">
          <a:xfrm>
            <a:off x="3291164" y="3242460"/>
            <a:ext cx="244525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16" name="TextBox 15"/>
          <p:cNvSpPr txBox="1"/>
          <p:nvPr/>
        </p:nvSpPr>
        <p:spPr>
          <a:xfrm>
            <a:off x="3196165" y="3497929"/>
            <a:ext cx="2658535" cy="830997"/>
          </a:xfrm>
          <a:prstGeom prst="rect">
            <a:avLst/>
          </a:prstGeom>
          <a:noFill/>
        </p:spPr>
        <p:txBody>
          <a:bodyPr wrap="square" rtlCol="0">
            <a:spAutoFit/>
          </a:bodyPr>
          <a:lstStyle/>
          <a:p>
            <a:pPr algn="ctr"/>
            <a:r>
              <a:rPr lang="en-US" sz="2400" dirty="0" smtClean="0">
                <a:solidFill>
                  <a:schemeClr val="bg1"/>
                </a:solidFill>
              </a:rPr>
              <a:t>Data correct as of 10 minutes ago</a:t>
            </a:r>
            <a:endParaRPr lang="en-US" sz="2400" dirty="0">
              <a:solidFill>
                <a:schemeClr val="bg1"/>
              </a:solidFill>
            </a:endParaRPr>
          </a:p>
        </p:txBody>
      </p:sp>
      <p:sp>
        <p:nvSpPr>
          <p:cNvPr id="17" name="TextBox 16"/>
          <p:cNvSpPr txBox="1"/>
          <p:nvPr/>
        </p:nvSpPr>
        <p:spPr>
          <a:xfrm>
            <a:off x="3281857" y="1939861"/>
            <a:ext cx="2473483" cy="461665"/>
          </a:xfrm>
          <a:prstGeom prst="rect">
            <a:avLst/>
          </a:prstGeom>
          <a:noFill/>
        </p:spPr>
        <p:txBody>
          <a:bodyPr wrap="square" rtlCol="0">
            <a:spAutoFit/>
          </a:bodyPr>
          <a:lstStyle/>
          <a:p>
            <a:pPr algn="ctr"/>
            <a:r>
              <a:rPr lang="en-US" sz="2400" dirty="0" smtClean="0">
                <a:solidFill>
                  <a:schemeClr val="bg1"/>
                </a:solidFill>
              </a:rPr>
              <a:t>List of customers</a:t>
            </a:r>
            <a:endParaRPr lang="en-US" sz="24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queries simple</a:t>
            </a:r>
            <a:endParaRPr lang="en-US" dirty="0"/>
          </a:p>
        </p:txBody>
      </p:sp>
      <p:sp>
        <p:nvSpPr>
          <p:cNvPr id="5" name="Flowchart: Magnetic Disk 4"/>
          <p:cNvSpPr/>
          <p:nvPr/>
        </p:nvSpPr>
        <p:spPr bwMode="auto">
          <a:xfrm>
            <a:off x="2754489" y="3492787"/>
            <a:ext cx="3635022" cy="955036"/>
          </a:xfrm>
          <a:prstGeom prst="flowChartMagneticDisk">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effectLst>
                  <a:outerShdw blurRad="38100" dist="38100" dir="2700000" algn="tl">
                    <a:srgbClr val="000000">
                      <a:alpha val="43137"/>
                    </a:srgbClr>
                  </a:outerShdw>
                </a:effectLst>
                <a:latin typeface="+mj-lt"/>
              </a:rPr>
              <a:t>Persistent View Model</a:t>
            </a:r>
            <a:endParaRPr kumimoji="0" lang="en-US" sz="2400" b="0" i="0" u="none" strike="noStrike" cap="none" normalizeH="0" baseline="0" dirty="0" smtClean="0">
              <a:ln>
                <a:noFill/>
              </a:ln>
              <a:effectLst>
                <a:outerShdw blurRad="38100" dist="38100" dir="2700000" algn="tl">
                  <a:srgbClr val="000000">
                    <a:alpha val="43137"/>
                  </a:srgbClr>
                </a:outerShdw>
              </a:effectLst>
              <a:latin typeface="+mj-lt"/>
            </a:endParaRPr>
          </a:p>
        </p:txBody>
      </p:sp>
      <p:sp>
        <p:nvSpPr>
          <p:cNvPr id="6" name="Round Diagonal Corner Rectangle 5"/>
          <p:cNvSpPr/>
          <p:nvPr/>
        </p:nvSpPr>
        <p:spPr bwMode="auto">
          <a:xfrm>
            <a:off x="3364091" y="1559591"/>
            <a:ext cx="2393244" cy="1127162"/>
          </a:xfrm>
          <a:prstGeom prst="round2DiagRect">
            <a:avLst>
              <a:gd name="adj1" fmla="val 50000"/>
              <a:gd name="adj2" fmla="val 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solidFill>
                  <a:srgbClr val="FFFFFF"/>
                </a:solidFill>
                <a:effectLst>
                  <a:outerShdw blurRad="38100" dist="38100" dir="2700000" algn="tl">
                    <a:srgbClr val="000000">
                      <a:alpha val="43137"/>
                    </a:srgbClr>
                  </a:outerShdw>
                </a:effectLst>
                <a:latin typeface="Calibri" pitchFamily="34" charset="0"/>
              </a:rPr>
              <a:t>UI</a:t>
            </a:r>
          </a:p>
        </p:txBody>
      </p:sp>
      <p:sp>
        <p:nvSpPr>
          <p:cNvPr id="7" name="Line 25"/>
          <p:cNvSpPr>
            <a:spLocks noChangeShapeType="1"/>
          </p:cNvSpPr>
          <p:nvPr/>
        </p:nvSpPr>
        <p:spPr bwMode="auto">
          <a:xfrm flipH="1">
            <a:off x="4549422" y="2686756"/>
            <a:ext cx="0" cy="1004711"/>
          </a:xfrm>
          <a:prstGeom prst="line">
            <a:avLst/>
          </a:prstGeom>
          <a:noFill/>
          <a:ln w="57150">
            <a:solidFill>
              <a:schemeClr val="tx1"/>
            </a:solidFill>
            <a:round/>
            <a:headEnd/>
            <a:tailEnd type="stealth" w="lg" len="lg"/>
          </a:ln>
          <a:effectLst/>
        </p:spPr>
        <p:txBody>
          <a:bodyPr/>
          <a:lstStyle/>
          <a:p>
            <a:endParaRPr lang="en-GB"/>
          </a:p>
        </p:txBody>
      </p:sp>
      <p:sp>
        <p:nvSpPr>
          <p:cNvPr id="8" name="Text Box 23"/>
          <p:cNvSpPr txBox="1">
            <a:spLocks noChangeArrowheads="1"/>
          </p:cNvSpPr>
          <p:nvPr/>
        </p:nvSpPr>
        <p:spPr bwMode="auto">
          <a:xfrm>
            <a:off x="5334730" y="2750366"/>
            <a:ext cx="2954766" cy="523220"/>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rPr>
              <a:t>Query only</a:t>
            </a:r>
            <a:endParaRPr lang="en-US" sz="2800" b="0" dirty="0">
              <a:solidFill>
                <a:schemeClr val="tx2">
                  <a:lumMod val="20000"/>
                  <a:lumOff val="80000"/>
                </a:schemeClr>
              </a:solidFill>
              <a:effectLst/>
            </a:endParaRPr>
          </a:p>
        </p:txBody>
      </p:sp>
      <p:sp>
        <p:nvSpPr>
          <p:cNvPr id="9" name="Text Box 23"/>
          <p:cNvSpPr txBox="1">
            <a:spLocks noChangeArrowheads="1"/>
          </p:cNvSpPr>
          <p:nvPr/>
        </p:nvSpPr>
        <p:spPr bwMode="auto">
          <a:xfrm>
            <a:off x="2676884" y="4855743"/>
            <a:ext cx="3815644" cy="523220"/>
          </a:xfrm>
          <a:prstGeom prst="rect">
            <a:avLst/>
          </a:prstGeom>
          <a:noFill/>
          <a:ln w="9525">
            <a:noFill/>
            <a:miter lim="800000"/>
            <a:headEnd/>
            <a:tailEnd/>
          </a:ln>
          <a:effectLst/>
        </p:spPr>
        <p:txBody>
          <a:bodyPr wrap="square">
            <a:spAutoFit/>
          </a:bodyPr>
          <a:lstStyle/>
          <a:p>
            <a:pPr algn="ctr">
              <a:spcBef>
                <a:spcPct val="50000"/>
              </a:spcBef>
            </a:pPr>
            <a:r>
              <a:rPr lang="en-US" sz="2800" b="0" dirty="0" smtClean="0">
                <a:solidFill>
                  <a:schemeClr val="tx2">
                    <a:lumMod val="20000"/>
                    <a:lumOff val="80000"/>
                  </a:schemeClr>
                </a:solidFill>
                <a:effectLst/>
              </a:rPr>
              <a:t>For each view in the UI, </a:t>
            </a:r>
            <a:endParaRPr lang="en-US" sz="2800" b="0" dirty="0">
              <a:solidFill>
                <a:schemeClr val="tx2">
                  <a:lumMod val="20000"/>
                  <a:lumOff val="80000"/>
                </a:schemeClr>
              </a:solidFill>
              <a:effectLst/>
            </a:endParaRPr>
          </a:p>
        </p:txBody>
      </p:sp>
      <p:sp>
        <p:nvSpPr>
          <p:cNvPr id="10" name="Text Box 23"/>
          <p:cNvSpPr txBox="1">
            <a:spLocks noChangeArrowheads="1"/>
          </p:cNvSpPr>
          <p:nvPr/>
        </p:nvSpPr>
        <p:spPr bwMode="auto">
          <a:xfrm>
            <a:off x="2400300" y="5245212"/>
            <a:ext cx="4394200" cy="523220"/>
          </a:xfrm>
          <a:prstGeom prst="rect">
            <a:avLst/>
          </a:prstGeom>
          <a:noFill/>
          <a:ln w="9525">
            <a:noFill/>
            <a:miter lim="800000"/>
            <a:headEnd/>
            <a:tailEnd/>
          </a:ln>
          <a:effectLst/>
        </p:spPr>
        <p:txBody>
          <a:bodyPr wrap="square">
            <a:spAutoFit/>
          </a:bodyPr>
          <a:lstStyle/>
          <a:p>
            <a:pPr algn="ctr">
              <a:spcBef>
                <a:spcPct val="50000"/>
              </a:spcBef>
            </a:pPr>
            <a:r>
              <a:rPr lang="en-US" sz="2800" b="0" dirty="0" smtClean="0">
                <a:solidFill>
                  <a:schemeClr val="tx2">
                    <a:lumMod val="20000"/>
                    <a:lumOff val="80000"/>
                  </a:schemeClr>
                </a:solidFill>
                <a:effectLst/>
              </a:rPr>
              <a:t>have a view/table in the DB</a:t>
            </a:r>
            <a:endParaRPr lang="en-US" sz="2800" b="0" dirty="0">
              <a:solidFill>
                <a:schemeClr val="tx2">
                  <a:lumMod val="20000"/>
                  <a:lumOff val="80000"/>
                </a:schemeClr>
              </a:solidFill>
              <a:effectLst/>
            </a:endParaRPr>
          </a:p>
        </p:txBody>
      </p:sp>
      <p:sp>
        <p:nvSpPr>
          <p:cNvPr id="11" name="Text Box 23"/>
          <p:cNvSpPr txBox="1">
            <a:spLocks noChangeArrowheads="1"/>
          </p:cNvSpPr>
          <p:nvPr/>
        </p:nvSpPr>
        <p:spPr bwMode="auto">
          <a:xfrm>
            <a:off x="495300" y="800100"/>
            <a:ext cx="8648700" cy="584775"/>
          </a:xfrm>
          <a:prstGeom prst="rect">
            <a:avLst/>
          </a:prstGeom>
          <a:noFill/>
          <a:ln w="9525">
            <a:noFill/>
            <a:miter lim="800000"/>
            <a:headEnd/>
            <a:tailEnd/>
          </a:ln>
          <a:effectLst/>
        </p:spPr>
        <p:txBody>
          <a:bodyPr wrap="square">
            <a:spAutoFit/>
          </a:bodyPr>
          <a:lstStyle/>
          <a:p>
            <a:pPr>
              <a:spcBef>
                <a:spcPct val="50000"/>
              </a:spcBef>
            </a:pPr>
            <a:r>
              <a:rPr lang="en-US" b="0" dirty="0" smtClean="0">
                <a:effectLst/>
                <a:latin typeface="+mj-lt"/>
                <a:ea typeface="+mj-ea"/>
                <a:cs typeface="+mj-cs"/>
              </a:rPr>
              <a:t>2 Layers == 2 Tiers</a:t>
            </a:r>
            <a:endParaRPr lang="en-US" b="0" dirty="0">
              <a:effectLst/>
              <a:latin typeface="+mj-lt"/>
              <a:ea typeface="+mj-ea"/>
              <a:cs typeface="+mj-cs"/>
            </a:endParaRPr>
          </a:p>
        </p:txBody>
      </p:sp>
      <p:sp>
        <p:nvSpPr>
          <p:cNvPr id="12" name="Text Box 23"/>
          <p:cNvSpPr txBox="1">
            <a:spLocks noChangeArrowheads="1"/>
          </p:cNvSpPr>
          <p:nvPr/>
        </p:nvSpPr>
        <p:spPr bwMode="auto">
          <a:xfrm>
            <a:off x="406400" y="6032612"/>
            <a:ext cx="8432800" cy="523220"/>
          </a:xfrm>
          <a:prstGeom prst="rect">
            <a:avLst/>
          </a:prstGeom>
          <a:noFill/>
          <a:ln w="9525">
            <a:noFill/>
            <a:miter lim="800000"/>
            <a:headEnd/>
            <a:tailEnd/>
          </a:ln>
          <a:effectLst/>
        </p:spPr>
        <p:txBody>
          <a:bodyPr wrap="square">
            <a:spAutoFit/>
          </a:bodyPr>
          <a:lstStyle/>
          <a:p>
            <a:pPr algn="ctr">
              <a:spcBef>
                <a:spcPct val="50000"/>
              </a:spcBef>
            </a:pPr>
            <a:r>
              <a:rPr lang="en-US" sz="2800" b="0" dirty="0" smtClean="0">
                <a:solidFill>
                  <a:schemeClr val="tx2">
                    <a:lumMod val="20000"/>
                    <a:lumOff val="80000"/>
                  </a:schemeClr>
                </a:solidFill>
                <a:effectLst/>
              </a:rPr>
              <a:t>SELECT * FROM </a:t>
            </a:r>
            <a:r>
              <a:rPr lang="en-US" sz="2800" b="0" dirty="0" err="1" smtClean="0">
                <a:solidFill>
                  <a:schemeClr val="tx2">
                    <a:lumMod val="20000"/>
                    <a:lumOff val="80000"/>
                  </a:schemeClr>
                </a:solidFill>
                <a:effectLst/>
              </a:rPr>
              <a:t>MyTable</a:t>
            </a:r>
            <a:r>
              <a:rPr lang="en-US" sz="2800" b="0" dirty="0" smtClean="0">
                <a:solidFill>
                  <a:schemeClr val="tx2">
                    <a:lumMod val="20000"/>
                    <a:lumOff val="80000"/>
                  </a:schemeClr>
                </a:solidFill>
                <a:effectLst/>
              </a:rPr>
              <a:t> (WHERE ID = @ID)</a:t>
            </a:r>
            <a:endParaRPr lang="en-US" sz="2800" b="0" dirty="0">
              <a:solidFill>
                <a:schemeClr val="tx2">
                  <a:lumMod val="20000"/>
                  <a:lumOff val="80000"/>
                </a:schemeClr>
              </a:solidFill>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Duplicated, No Relationships, Data Pre-Calculated</a:t>
            </a:r>
            <a:endParaRPr lang="en-US" dirty="0"/>
          </a:p>
        </p:txBody>
      </p:sp>
      <p:sp>
        <p:nvSpPr>
          <p:cNvPr id="3" name="Flowchart: Document 2"/>
          <p:cNvSpPr/>
          <p:nvPr/>
        </p:nvSpPr>
        <p:spPr bwMode="auto">
          <a:xfrm>
            <a:off x="762000" y="1996930"/>
            <a:ext cx="3022600" cy="2450157"/>
          </a:xfrm>
          <a:prstGeom prst="flowChart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cxnSp>
        <p:nvCxnSpPr>
          <p:cNvPr id="4" name="Straight Connector 3"/>
          <p:cNvCxnSpPr/>
          <p:nvPr/>
        </p:nvCxnSpPr>
        <p:spPr bwMode="auto">
          <a:xfrm>
            <a:off x="958528" y="3067507"/>
            <a:ext cx="256032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 name="Straight Connector 4"/>
          <p:cNvCxnSpPr/>
          <p:nvPr/>
        </p:nvCxnSpPr>
        <p:spPr bwMode="auto">
          <a:xfrm>
            <a:off x="967092" y="3219907"/>
            <a:ext cx="256032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6" name="Straight Connector 5"/>
          <p:cNvCxnSpPr/>
          <p:nvPr/>
        </p:nvCxnSpPr>
        <p:spPr bwMode="auto">
          <a:xfrm>
            <a:off x="965382" y="3372307"/>
            <a:ext cx="256032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7" name="Straight Connector 6"/>
          <p:cNvCxnSpPr/>
          <p:nvPr/>
        </p:nvCxnSpPr>
        <p:spPr bwMode="auto">
          <a:xfrm>
            <a:off x="963672" y="3524707"/>
            <a:ext cx="256032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8" name="Straight Connector 7"/>
          <p:cNvCxnSpPr/>
          <p:nvPr/>
        </p:nvCxnSpPr>
        <p:spPr bwMode="auto">
          <a:xfrm>
            <a:off x="972236" y="3677107"/>
            <a:ext cx="256032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10" name="TextBox 9"/>
          <p:cNvSpPr txBox="1"/>
          <p:nvPr/>
        </p:nvSpPr>
        <p:spPr>
          <a:xfrm>
            <a:off x="850900" y="2101550"/>
            <a:ext cx="2870200" cy="461665"/>
          </a:xfrm>
          <a:prstGeom prst="rect">
            <a:avLst/>
          </a:prstGeom>
          <a:noFill/>
        </p:spPr>
        <p:txBody>
          <a:bodyPr wrap="square" rtlCol="0">
            <a:spAutoFit/>
          </a:bodyPr>
          <a:lstStyle/>
          <a:p>
            <a:pPr algn="ctr"/>
            <a:r>
              <a:rPr lang="en-US" sz="2400" dirty="0" smtClean="0">
                <a:solidFill>
                  <a:schemeClr val="bg2"/>
                </a:solidFill>
              </a:rPr>
              <a:t>List of customers</a:t>
            </a:r>
            <a:endParaRPr lang="en-US" sz="2400" dirty="0">
              <a:solidFill>
                <a:schemeClr val="bg2"/>
              </a:solidFill>
            </a:endParaRPr>
          </a:p>
        </p:txBody>
      </p:sp>
      <p:sp>
        <p:nvSpPr>
          <p:cNvPr id="12" name="TextBox 11"/>
          <p:cNvSpPr txBox="1"/>
          <p:nvPr/>
        </p:nvSpPr>
        <p:spPr>
          <a:xfrm>
            <a:off x="254000" y="1544254"/>
            <a:ext cx="4229100" cy="461665"/>
          </a:xfrm>
          <a:prstGeom prst="rect">
            <a:avLst/>
          </a:prstGeom>
          <a:noFill/>
        </p:spPr>
        <p:txBody>
          <a:bodyPr wrap="square" rtlCol="0">
            <a:spAutoFit/>
          </a:bodyPr>
          <a:lstStyle/>
          <a:p>
            <a:pPr algn="ctr"/>
            <a:r>
              <a:rPr lang="en-US" sz="2400" dirty="0" smtClean="0"/>
              <a:t>Customer Service Rep view</a:t>
            </a:r>
            <a:endParaRPr lang="en-US" sz="2400" dirty="0"/>
          </a:p>
        </p:txBody>
      </p:sp>
      <p:sp>
        <p:nvSpPr>
          <p:cNvPr id="13" name="TextBox 12"/>
          <p:cNvSpPr txBox="1"/>
          <p:nvPr/>
        </p:nvSpPr>
        <p:spPr>
          <a:xfrm>
            <a:off x="850900" y="2663385"/>
            <a:ext cx="2857500" cy="400110"/>
          </a:xfrm>
          <a:prstGeom prst="rect">
            <a:avLst/>
          </a:prstGeom>
          <a:noFill/>
        </p:spPr>
        <p:txBody>
          <a:bodyPr wrap="square" rtlCol="0">
            <a:spAutoFit/>
          </a:bodyPr>
          <a:lstStyle/>
          <a:p>
            <a:r>
              <a:rPr lang="en-US" sz="2000" dirty="0" smtClean="0">
                <a:solidFill>
                  <a:schemeClr val="bg2"/>
                </a:solidFill>
              </a:rPr>
              <a:t>ID      Name     Phone</a:t>
            </a:r>
            <a:endParaRPr lang="en-US" sz="2000" dirty="0">
              <a:solidFill>
                <a:schemeClr val="bg2"/>
              </a:solidFill>
            </a:endParaRPr>
          </a:p>
        </p:txBody>
      </p:sp>
      <p:sp>
        <p:nvSpPr>
          <p:cNvPr id="14" name="Flowchart: Document 13"/>
          <p:cNvSpPr/>
          <p:nvPr/>
        </p:nvSpPr>
        <p:spPr bwMode="auto">
          <a:xfrm>
            <a:off x="4368800" y="1985554"/>
            <a:ext cx="4292600" cy="2450157"/>
          </a:xfrm>
          <a:prstGeom prst="flowChart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cxnSp>
        <p:nvCxnSpPr>
          <p:cNvPr id="15" name="Straight Connector 14"/>
          <p:cNvCxnSpPr/>
          <p:nvPr/>
        </p:nvCxnSpPr>
        <p:spPr bwMode="auto">
          <a:xfrm>
            <a:off x="4450667" y="3056131"/>
            <a:ext cx="411480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16" name="Straight Connector 15"/>
          <p:cNvCxnSpPr/>
          <p:nvPr/>
        </p:nvCxnSpPr>
        <p:spPr bwMode="auto">
          <a:xfrm>
            <a:off x="4459231" y="3208531"/>
            <a:ext cx="411480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17" name="Straight Connector 16"/>
          <p:cNvCxnSpPr/>
          <p:nvPr/>
        </p:nvCxnSpPr>
        <p:spPr bwMode="auto">
          <a:xfrm>
            <a:off x="4457522" y="3360931"/>
            <a:ext cx="411480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18" name="Straight Connector 17"/>
          <p:cNvCxnSpPr/>
          <p:nvPr/>
        </p:nvCxnSpPr>
        <p:spPr bwMode="auto">
          <a:xfrm>
            <a:off x="4455811" y="3513331"/>
            <a:ext cx="411480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19" name="Straight Connector 18"/>
          <p:cNvCxnSpPr/>
          <p:nvPr/>
        </p:nvCxnSpPr>
        <p:spPr bwMode="auto">
          <a:xfrm>
            <a:off x="4464376" y="3665731"/>
            <a:ext cx="411480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20" name="TextBox 19"/>
          <p:cNvSpPr txBox="1"/>
          <p:nvPr/>
        </p:nvSpPr>
        <p:spPr>
          <a:xfrm>
            <a:off x="5013870" y="2090174"/>
            <a:ext cx="2828811" cy="461665"/>
          </a:xfrm>
          <a:prstGeom prst="rect">
            <a:avLst/>
          </a:prstGeom>
          <a:noFill/>
        </p:spPr>
        <p:txBody>
          <a:bodyPr wrap="square" rtlCol="0">
            <a:spAutoFit/>
          </a:bodyPr>
          <a:lstStyle/>
          <a:p>
            <a:pPr algn="ctr"/>
            <a:r>
              <a:rPr lang="en-US" sz="2400" dirty="0" smtClean="0">
                <a:solidFill>
                  <a:schemeClr val="bg2"/>
                </a:solidFill>
              </a:rPr>
              <a:t>List of customers</a:t>
            </a:r>
            <a:endParaRPr lang="en-US" sz="2400" dirty="0">
              <a:solidFill>
                <a:schemeClr val="bg2"/>
              </a:solidFill>
            </a:endParaRPr>
          </a:p>
        </p:txBody>
      </p:sp>
      <p:sp>
        <p:nvSpPr>
          <p:cNvPr id="21" name="TextBox 20"/>
          <p:cNvSpPr txBox="1"/>
          <p:nvPr/>
        </p:nvSpPr>
        <p:spPr>
          <a:xfrm>
            <a:off x="5028807" y="1532878"/>
            <a:ext cx="2774630" cy="461665"/>
          </a:xfrm>
          <a:prstGeom prst="rect">
            <a:avLst/>
          </a:prstGeom>
          <a:noFill/>
        </p:spPr>
        <p:txBody>
          <a:bodyPr wrap="square" rtlCol="0">
            <a:spAutoFit/>
          </a:bodyPr>
          <a:lstStyle/>
          <a:p>
            <a:pPr algn="ctr"/>
            <a:r>
              <a:rPr lang="en-US" sz="2400" dirty="0" smtClean="0"/>
              <a:t>Supervisor view</a:t>
            </a:r>
            <a:endParaRPr lang="en-US" sz="2400" dirty="0"/>
          </a:p>
        </p:txBody>
      </p:sp>
      <p:sp>
        <p:nvSpPr>
          <p:cNvPr id="22" name="TextBox 21"/>
          <p:cNvSpPr txBox="1"/>
          <p:nvPr/>
        </p:nvSpPr>
        <p:spPr>
          <a:xfrm>
            <a:off x="4394200" y="2638361"/>
            <a:ext cx="4267200" cy="400110"/>
          </a:xfrm>
          <a:prstGeom prst="rect">
            <a:avLst/>
          </a:prstGeom>
          <a:noFill/>
        </p:spPr>
        <p:txBody>
          <a:bodyPr wrap="square" rtlCol="0">
            <a:spAutoFit/>
          </a:bodyPr>
          <a:lstStyle/>
          <a:p>
            <a:r>
              <a:rPr lang="en-US" sz="2000" dirty="0" smtClean="0">
                <a:solidFill>
                  <a:schemeClr val="bg2"/>
                </a:solidFill>
              </a:rPr>
              <a:t>ID      Name     Phone   Lifetime value</a:t>
            </a:r>
            <a:endParaRPr lang="en-US" sz="2000" dirty="0">
              <a:solidFill>
                <a:schemeClr val="bg2"/>
              </a:solidFill>
            </a:endParaRPr>
          </a:p>
        </p:txBody>
      </p:sp>
      <p:graphicFrame>
        <p:nvGraphicFramePr>
          <p:cNvPr id="23" name="Content Placeholder 3"/>
          <p:cNvGraphicFramePr>
            <a:graphicFrameLocks/>
          </p:cNvGraphicFramePr>
          <p:nvPr/>
        </p:nvGraphicFramePr>
        <p:xfrm>
          <a:off x="838200" y="4773494"/>
          <a:ext cx="2870199" cy="1896888"/>
        </p:xfrm>
        <a:graphic>
          <a:graphicData uri="http://schemas.openxmlformats.org/drawingml/2006/table">
            <a:tbl>
              <a:tblPr firstRow="1" bandRow="1">
                <a:tableStyleId>{2D5ABB26-0587-4C30-8999-92F81FD0307C}</a:tableStyleId>
              </a:tblPr>
              <a:tblGrid>
                <a:gridCol w="956733"/>
                <a:gridCol w="956733"/>
                <a:gridCol w="956733"/>
              </a:tblGrid>
              <a:tr h="315620">
                <a:tc gridSpan="3">
                  <a:txBody>
                    <a:bodyPr/>
                    <a:lstStyle/>
                    <a:p>
                      <a:pPr marL="0" algn="ctr" defTabSz="914099" rtl="0" eaLnBrk="1" fontAlgn="base" latinLnBrk="0" hangingPunct="1">
                        <a:spcBef>
                          <a:spcPct val="0"/>
                        </a:spcBef>
                        <a:spcAft>
                          <a:spcPct val="0"/>
                        </a:spcAft>
                      </a:pPr>
                      <a:r>
                        <a:rPr lang="en-US" sz="2000" kern="1200" dirty="0" err="1" smtClean="0">
                          <a:solidFill>
                            <a:schemeClr val="bg2"/>
                          </a:solidFill>
                          <a:effectLst/>
                        </a:rPr>
                        <a:t>Rep_Customers_Table</a:t>
                      </a:r>
                      <a:endParaRPr lang="en-US" sz="2000" b="0" kern="1200" dirty="0" smtClean="0">
                        <a:solidFill>
                          <a:schemeClr val="bg2"/>
                        </a:solidFill>
                        <a:effectLst/>
                        <a:latin typeface="Calibri" pitchFamily="34" charset="0"/>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accent1"/>
                    </a:solidFill>
                  </a:tcPr>
                </a:tc>
                <a:tc hMerge="1">
                  <a:txBody>
                    <a:bodyPr/>
                    <a:lstStyle/>
                    <a:p>
                      <a:pPr marL="0" algn="ctr" defTabSz="914099" rtl="0" eaLnBrk="1" fontAlgn="base" latinLnBrk="0" hangingPunct="1">
                        <a:spcBef>
                          <a:spcPct val="0"/>
                        </a:spcBef>
                        <a:spcAft>
                          <a:spcPct val="0"/>
                        </a:spcAft>
                      </a:pPr>
                      <a:endParaRPr lang="en-US" sz="2000" kern="1200" dirty="0" smtClean="0">
                        <a:solidFill>
                          <a:srgbClr val="FFFFFF"/>
                        </a:solidFill>
                        <a:effectLst>
                          <a:outerShdw blurRad="38100" dist="38100" dir="2700000" algn="tl">
                            <a:srgbClr val="000000">
                              <a:alpha val="43137"/>
                            </a:srgbClr>
                          </a:outerShdw>
                        </a:effectLst>
                        <a:latin typeface="Calibri"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hMerge="1">
                  <a:txBody>
                    <a:bodyPr/>
                    <a:lstStyle/>
                    <a:p>
                      <a:pPr marL="0" algn="ctr" defTabSz="914099" rtl="0" eaLnBrk="1" fontAlgn="base" latinLnBrk="0" hangingPunct="1">
                        <a:spcBef>
                          <a:spcPct val="0"/>
                        </a:spcBef>
                        <a:spcAft>
                          <a:spcPct val="0"/>
                        </a:spcAft>
                      </a:pPr>
                      <a:endParaRPr lang="en-US" sz="2000" kern="1200" dirty="0" smtClean="0">
                        <a:solidFill>
                          <a:srgbClr val="FFFFFF"/>
                        </a:solidFill>
                        <a:effectLst>
                          <a:outerShdw blurRad="38100" dist="38100" dir="2700000" algn="tl">
                            <a:srgbClr val="000000">
                              <a:alpha val="43137"/>
                            </a:srgbClr>
                          </a:outerShdw>
                        </a:effectLst>
                        <a:latin typeface="Calibri"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267063">
                <a:tc>
                  <a:txBody>
                    <a:bodyPr/>
                    <a:lstStyle/>
                    <a:p>
                      <a:pPr marL="0" algn="ctr" defTabSz="914099" rtl="0" eaLnBrk="1" fontAlgn="base" latinLnBrk="0" hangingPunct="1">
                        <a:spcBef>
                          <a:spcPct val="0"/>
                        </a:spcBef>
                        <a:spcAft>
                          <a:spcPct val="0"/>
                        </a:spcAft>
                        <a:defRPr/>
                      </a:pPr>
                      <a:r>
                        <a:rPr lang="en-US" sz="1600" kern="1200" dirty="0" smtClean="0">
                          <a:gradFill>
                            <a:gsLst>
                              <a:gs pos="0">
                                <a:schemeClr val="tx1"/>
                              </a:gs>
                              <a:gs pos="100000">
                                <a:schemeClr val="tx1"/>
                              </a:gs>
                            </a:gsLst>
                            <a:lin ang="5400000" scaled="0"/>
                          </a:gradFill>
                          <a:effectLst/>
                        </a:rPr>
                        <a:t>ID</a:t>
                      </a:r>
                      <a:endParaRPr lang="en-US" sz="1600" kern="1200" dirty="0" smtClean="0">
                        <a:gradFill>
                          <a:gsLst>
                            <a:gs pos="0">
                              <a:schemeClr val="tx1"/>
                            </a:gs>
                            <a:gs pos="100000">
                              <a:schemeClr val="tx1"/>
                            </a:gs>
                          </a:gsLst>
                          <a:lin ang="5400000" scaled="0"/>
                        </a:gradFill>
                        <a:effectLst/>
                        <a:latin typeface="+mn-lt"/>
                        <a:ea typeface="+mn-ea"/>
                        <a:cs typeface="+mn-cs"/>
                      </a:endParaRPr>
                    </a:p>
                  </a:txBody>
                  <a:tcPr anchor="ct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bg1">
                        <a:lumMod val="75000"/>
                        <a:lumOff val="25000"/>
                      </a:schemeClr>
                    </a:solidFill>
                  </a:tcPr>
                </a:tc>
                <a:tc>
                  <a:txBody>
                    <a:bodyPr/>
                    <a:lstStyle/>
                    <a:p>
                      <a:pPr marL="0" algn="ctr" defTabSz="914099" rtl="0" eaLnBrk="1" fontAlgn="base" latinLnBrk="0" hangingPunct="1">
                        <a:spcBef>
                          <a:spcPct val="0"/>
                        </a:spcBef>
                        <a:spcAft>
                          <a:spcPct val="0"/>
                        </a:spcAft>
                        <a:defRPr/>
                      </a:pPr>
                      <a:r>
                        <a:rPr lang="en-US" sz="1600" kern="1200" dirty="0" smtClean="0">
                          <a:gradFill>
                            <a:gsLst>
                              <a:gs pos="0">
                                <a:schemeClr val="tx1"/>
                              </a:gs>
                              <a:gs pos="100000">
                                <a:schemeClr val="tx1"/>
                              </a:gs>
                            </a:gsLst>
                            <a:lin ang="5400000" scaled="0"/>
                          </a:gradFill>
                          <a:effectLst/>
                        </a:rPr>
                        <a:t>Name</a:t>
                      </a:r>
                      <a:endParaRPr lang="en-US" sz="1600" kern="1200" dirty="0" smtClean="0">
                        <a:gradFill>
                          <a:gsLst>
                            <a:gs pos="0">
                              <a:schemeClr val="tx1"/>
                            </a:gs>
                            <a:gs pos="100000">
                              <a:schemeClr val="tx1"/>
                            </a:gs>
                          </a:gsLst>
                          <a:lin ang="5400000" scaled="0"/>
                        </a:gradFill>
                        <a:effectLst/>
                        <a:latin typeface="+mn-lt"/>
                        <a:ea typeface="+mn-ea"/>
                        <a:cs typeface="+mn-cs"/>
                      </a:endParaRPr>
                    </a:p>
                  </a:txBody>
                  <a:tcPr anchor="ct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bg1">
                        <a:lumMod val="75000"/>
                        <a:lumOff val="25000"/>
                      </a:schemeClr>
                    </a:solidFill>
                  </a:tcPr>
                </a:tc>
                <a:tc>
                  <a:txBody>
                    <a:bodyPr/>
                    <a:lstStyle/>
                    <a:p>
                      <a:pPr marL="0" algn="ctr" defTabSz="914099" rtl="0" eaLnBrk="1" fontAlgn="base" latinLnBrk="0" hangingPunct="1">
                        <a:spcBef>
                          <a:spcPct val="0"/>
                        </a:spcBef>
                        <a:spcAft>
                          <a:spcPct val="0"/>
                        </a:spcAft>
                        <a:defRPr/>
                      </a:pPr>
                      <a:r>
                        <a:rPr lang="en-US" sz="1600" kern="1200" dirty="0" smtClean="0">
                          <a:gradFill>
                            <a:gsLst>
                              <a:gs pos="0">
                                <a:schemeClr val="tx1"/>
                              </a:gs>
                              <a:gs pos="100000">
                                <a:schemeClr val="tx1"/>
                              </a:gs>
                            </a:gsLst>
                            <a:lin ang="5400000" scaled="0"/>
                          </a:gradFill>
                          <a:effectLst/>
                        </a:rPr>
                        <a:t>Phone</a:t>
                      </a:r>
                      <a:endParaRPr lang="en-US" sz="1600" kern="1200" dirty="0" smtClean="0">
                        <a:gradFill>
                          <a:gsLst>
                            <a:gs pos="0">
                              <a:schemeClr val="tx1"/>
                            </a:gs>
                            <a:gs pos="100000">
                              <a:schemeClr val="tx1"/>
                            </a:gs>
                          </a:gsLst>
                          <a:lin ang="5400000" scaled="0"/>
                        </a:gradFill>
                        <a:effectLst/>
                        <a:latin typeface="+mn-lt"/>
                        <a:ea typeface="+mn-ea"/>
                        <a:cs typeface="+mn-cs"/>
                      </a:endParaRPr>
                    </a:p>
                  </a:txBody>
                  <a:tcPr anchor="ct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bg1">
                        <a:lumMod val="75000"/>
                        <a:lumOff val="25000"/>
                      </a:schemeClr>
                    </a:solidFill>
                  </a:tcPr>
                </a:tc>
              </a:tr>
              <a:tr h="291342">
                <a:tc>
                  <a:txBody>
                    <a:bodyPr/>
                    <a:lstStyle/>
                    <a:p>
                      <a:pPr algn="ctr"/>
                      <a:endParaRPr lang="en-US" sz="800" dirty="0"/>
                    </a:p>
                  </a:txBody>
                  <a:tcP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8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8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r>
              <a:tr h="291342">
                <a:tc>
                  <a:txBody>
                    <a:bodyPr/>
                    <a:lstStyle/>
                    <a:p>
                      <a:pPr algn="ctr"/>
                      <a:endParaRPr lang="en-US" sz="800" dirty="0"/>
                    </a:p>
                  </a:txBody>
                  <a:tcP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8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8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r>
              <a:tr h="291342">
                <a:tc>
                  <a:txBody>
                    <a:bodyPr/>
                    <a:lstStyle/>
                    <a:p>
                      <a:pPr algn="ctr"/>
                      <a:endParaRPr lang="en-US" sz="800" dirty="0"/>
                    </a:p>
                  </a:txBody>
                  <a:tcP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8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8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r>
              <a:tr h="291342">
                <a:tc>
                  <a:txBody>
                    <a:bodyPr/>
                    <a:lstStyle/>
                    <a:p>
                      <a:pPr algn="ctr"/>
                      <a:endParaRPr lang="en-US" sz="800" dirty="0"/>
                    </a:p>
                  </a:txBody>
                  <a:tcP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8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8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r>
            </a:tbl>
          </a:graphicData>
        </a:graphic>
      </p:graphicFrame>
      <p:graphicFrame>
        <p:nvGraphicFramePr>
          <p:cNvPr id="25" name="Content Placeholder 3"/>
          <p:cNvGraphicFramePr>
            <a:graphicFrameLocks/>
          </p:cNvGraphicFramePr>
          <p:nvPr/>
        </p:nvGraphicFramePr>
        <p:xfrm>
          <a:off x="4584700" y="4759857"/>
          <a:ext cx="3759200" cy="1950900"/>
        </p:xfrm>
        <a:graphic>
          <a:graphicData uri="http://schemas.openxmlformats.org/drawingml/2006/table">
            <a:tbl>
              <a:tblPr firstRow="1" bandRow="1">
                <a:tableStyleId>{2D5ABB26-0587-4C30-8999-92F81FD0307C}</a:tableStyleId>
              </a:tblPr>
              <a:tblGrid>
                <a:gridCol w="617660"/>
                <a:gridCol w="819995"/>
                <a:gridCol w="798696"/>
                <a:gridCol w="1522849"/>
              </a:tblGrid>
              <a:tr h="338110">
                <a:tc gridSpan="4">
                  <a:txBody>
                    <a:bodyPr/>
                    <a:lstStyle/>
                    <a:p>
                      <a:pPr marL="0" algn="ctr" defTabSz="914099" rtl="0" eaLnBrk="1" fontAlgn="base" latinLnBrk="0" hangingPunct="1">
                        <a:spcBef>
                          <a:spcPct val="0"/>
                        </a:spcBef>
                        <a:spcAft>
                          <a:spcPct val="0"/>
                        </a:spcAft>
                      </a:pPr>
                      <a:r>
                        <a:rPr lang="en-US" sz="2000" kern="1200" dirty="0" err="1" smtClean="0">
                          <a:solidFill>
                            <a:schemeClr val="bg2"/>
                          </a:solidFill>
                          <a:effectLst/>
                        </a:rPr>
                        <a:t>Supervisor_Customers_Table</a:t>
                      </a:r>
                      <a:endParaRPr lang="en-US" sz="2000" b="0" kern="1200" dirty="0" smtClean="0">
                        <a:solidFill>
                          <a:schemeClr val="bg2"/>
                        </a:solidFill>
                        <a:effectLst/>
                        <a:latin typeface="Calibri" pitchFamily="34" charset="0"/>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accent1"/>
                    </a:solidFill>
                  </a:tcPr>
                </a:tc>
                <a:tc hMerge="1">
                  <a:txBody>
                    <a:bodyPr/>
                    <a:lstStyle/>
                    <a:p>
                      <a:pPr marL="0" algn="ctr" defTabSz="914099" rtl="0" eaLnBrk="1" fontAlgn="base" latinLnBrk="0" hangingPunct="1">
                        <a:spcBef>
                          <a:spcPct val="0"/>
                        </a:spcBef>
                        <a:spcAft>
                          <a:spcPct val="0"/>
                        </a:spcAft>
                      </a:pPr>
                      <a:endParaRPr lang="en-US" sz="2000" kern="1200" dirty="0" smtClean="0">
                        <a:solidFill>
                          <a:srgbClr val="FFFFFF"/>
                        </a:solidFill>
                        <a:effectLst>
                          <a:outerShdw blurRad="38100" dist="38100" dir="2700000" algn="tl">
                            <a:srgbClr val="000000">
                              <a:alpha val="43137"/>
                            </a:srgbClr>
                          </a:outerShdw>
                        </a:effectLst>
                        <a:latin typeface="Calibri"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hMerge="1">
                  <a:txBody>
                    <a:bodyPr/>
                    <a:lstStyle/>
                    <a:p>
                      <a:pPr marL="0" algn="ctr" defTabSz="914099" rtl="0" eaLnBrk="1" fontAlgn="base" latinLnBrk="0" hangingPunct="1">
                        <a:spcBef>
                          <a:spcPct val="0"/>
                        </a:spcBef>
                        <a:spcAft>
                          <a:spcPct val="0"/>
                        </a:spcAft>
                      </a:pPr>
                      <a:endParaRPr lang="en-US" sz="2000" kern="1200" dirty="0" smtClean="0">
                        <a:solidFill>
                          <a:srgbClr val="FFFFFF"/>
                        </a:solidFill>
                        <a:effectLst>
                          <a:outerShdw blurRad="38100" dist="38100" dir="2700000" algn="tl">
                            <a:srgbClr val="000000">
                              <a:alpha val="43137"/>
                            </a:srgbClr>
                          </a:outerShdw>
                        </a:effectLst>
                        <a:latin typeface="Calibri"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hMerge="1">
                  <a:txBody>
                    <a:bodyPr/>
                    <a:lstStyle/>
                    <a:p>
                      <a:pPr marL="0" algn="ctr" defTabSz="914099" rtl="0" eaLnBrk="1" fontAlgn="base" latinLnBrk="0" hangingPunct="1">
                        <a:spcBef>
                          <a:spcPct val="0"/>
                        </a:spcBef>
                        <a:spcAft>
                          <a:spcPct val="0"/>
                        </a:spcAft>
                      </a:pPr>
                      <a:endParaRPr lang="en-US" sz="2000" kern="1200" dirty="0" smtClean="0">
                        <a:solidFill>
                          <a:srgbClr val="FFFFFF"/>
                        </a:solidFill>
                        <a:effectLst>
                          <a:outerShdw blurRad="38100" dist="38100" dir="2700000" algn="tl">
                            <a:srgbClr val="000000">
                              <a:alpha val="43137"/>
                            </a:srgbClr>
                          </a:outerShdw>
                        </a:effectLst>
                        <a:latin typeface="Calibri"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r>
              <a:tr h="286093">
                <a:tc>
                  <a:txBody>
                    <a:bodyPr/>
                    <a:lstStyle/>
                    <a:p>
                      <a:pPr marL="0" algn="ctr" defTabSz="914099" rtl="0" eaLnBrk="1" fontAlgn="base" latinLnBrk="0" hangingPunct="1">
                        <a:spcBef>
                          <a:spcPct val="0"/>
                        </a:spcBef>
                        <a:spcAft>
                          <a:spcPct val="0"/>
                        </a:spcAft>
                        <a:defRPr/>
                      </a:pPr>
                      <a:r>
                        <a:rPr lang="en-US" sz="1600" kern="1200" dirty="0" smtClean="0">
                          <a:gradFill>
                            <a:gsLst>
                              <a:gs pos="0">
                                <a:schemeClr val="tx1"/>
                              </a:gs>
                              <a:gs pos="100000">
                                <a:schemeClr val="tx1"/>
                              </a:gs>
                            </a:gsLst>
                            <a:lin ang="5400000" scaled="0"/>
                          </a:gradFill>
                          <a:effectLst/>
                        </a:rPr>
                        <a:t>ID</a:t>
                      </a:r>
                      <a:endParaRPr lang="en-US" sz="1600" kern="1200" dirty="0" smtClean="0">
                        <a:gradFill>
                          <a:gsLst>
                            <a:gs pos="0">
                              <a:schemeClr val="tx1"/>
                            </a:gs>
                            <a:gs pos="100000">
                              <a:schemeClr val="tx1"/>
                            </a:gs>
                          </a:gsLst>
                          <a:lin ang="5400000" scaled="0"/>
                        </a:gradFill>
                        <a:effectLst/>
                        <a:latin typeface="+mn-lt"/>
                        <a:ea typeface="+mn-ea"/>
                        <a:cs typeface="+mn-cs"/>
                      </a:endParaRPr>
                    </a:p>
                  </a:txBody>
                  <a:tcPr anchor="ct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bg1">
                        <a:lumMod val="75000"/>
                        <a:lumOff val="25000"/>
                      </a:schemeClr>
                    </a:solidFill>
                  </a:tcPr>
                </a:tc>
                <a:tc>
                  <a:txBody>
                    <a:bodyPr/>
                    <a:lstStyle/>
                    <a:p>
                      <a:pPr marL="0" algn="ctr" defTabSz="914099" rtl="0" eaLnBrk="1" fontAlgn="base" latinLnBrk="0" hangingPunct="1">
                        <a:spcBef>
                          <a:spcPct val="0"/>
                        </a:spcBef>
                        <a:spcAft>
                          <a:spcPct val="0"/>
                        </a:spcAft>
                        <a:defRPr/>
                      </a:pPr>
                      <a:r>
                        <a:rPr lang="en-US" sz="1600" kern="1200" dirty="0" smtClean="0">
                          <a:gradFill>
                            <a:gsLst>
                              <a:gs pos="0">
                                <a:schemeClr val="tx1"/>
                              </a:gs>
                              <a:gs pos="100000">
                                <a:schemeClr val="tx1"/>
                              </a:gs>
                            </a:gsLst>
                            <a:lin ang="5400000" scaled="0"/>
                          </a:gradFill>
                          <a:effectLst/>
                        </a:rPr>
                        <a:t>Name</a:t>
                      </a:r>
                      <a:endParaRPr lang="en-US" sz="1600" kern="1200" dirty="0" smtClean="0">
                        <a:gradFill>
                          <a:gsLst>
                            <a:gs pos="0">
                              <a:schemeClr val="tx1"/>
                            </a:gs>
                            <a:gs pos="100000">
                              <a:schemeClr val="tx1"/>
                            </a:gs>
                          </a:gsLst>
                          <a:lin ang="5400000" scaled="0"/>
                        </a:gradFill>
                        <a:effectLst/>
                        <a:latin typeface="+mn-lt"/>
                        <a:ea typeface="+mn-ea"/>
                        <a:cs typeface="+mn-cs"/>
                      </a:endParaRPr>
                    </a:p>
                  </a:txBody>
                  <a:tcPr anchor="ct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bg1">
                        <a:lumMod val="75000"/>
                        <a:lumOff val="25000"/>
                      </a:schemeClr>
                    </a:solidFill>
                  </a:tcPr>
                </a:tc>
                <a:tc>
                  <a:txBody>
                    <a:bodyPr/>
                    <a:lstStyle/>
                    <a:p>
                      <a:pPr marL="0" algn="ctr" defTabSz="914099" rtl="0" eaLnBrk="1" fontAlgn="base" latinLnBrk="0" hangingPunct="1">
                        <a:spcBef>
                          <a:spcPct val="0"/>
                        </a:spcBef>
                        <a:spcAft>
                          <a:spcPct val="0"/>
                        </a:spcAft>
                        <a:defRPr/>
                      </a:pPr>
                      <a:r>
                        <a:rPr lang="en-US" sz="1600" kern="1200" dirty="0" smtClean="0">
                          <a:gradFill>
                            <a:gsLst>
                              <a:gs pos="0">
                                <a:schemeClr val="tx1"/>
                              </a:gs>
                              <a:gs pos="100000">
                                <a:schemeClr val="tx1"/>
                              </a:gs>
                            </a:gsLst>
                            <a:lin ang="5400000" scaled="0"/>
                          </a:gradFill>
                          <a:effectLst/>
                        </a:rPr>
                        <a:t>Phone</a:t>
                      </a:r>
                      <a:endParaRPr lang="en-US" sz="1600" kern="1200" dirty="0" smtClean="0">
                        <a:gradFill>
                          <a:gsLst>
                            <a:gs pos="0">
                              <a:schemeClr val="tx1"/>
                            </a:gs>
                            <a:gs pos="100000">
                              <a:schemeClr val="tx1"/>
                            </a:gs>
                          </a:gsLst>
                          <a:lin ang="5400000" scaled="0"/>
                        </a:gradFill>
                        <a:effectLst/>
                        <a:latin typeface="+mn-lt"/>
                        <a:ea typeface="+mn-ea"/>
                        <a:cs typeface="+mn-cs"/>
                      </a:endParaRPr>
                    </a:p>
                  </a:txBody>
                  <a:tcPr anchor="ct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bg1">
                        <a:lumMod val="75000"/>
                        <a:lumOff val="25000"/>
                      </a:schemeClr>
                    </a:solidFill>
                  </a:tcPr>
                </a:tc>
                <a:tc>
                  <a:txBody>
                    <a:bodyPr/>
                    <a:lstStyle/>
                    <a:p>
                      <a:pPr marL="0" algn="ctr" defTabSz="914099" rtl="0" eaLnBrk="1" fontAlgn="base" latinLnBrk="0" hangingPunct="1">
                        <a:spcBef>
                          <a:spcPct val="0"/>
                        </a:spcBef>
                        <a:spcAft>
                          <a:spcPct val="0"/>
                        </a:spcAft>
                        <a:defRPr/>
                      </a:pPr>
                      <a:r>
                        <a:rPr lang="en-US" sz="1600" kern="1200" dirty="0" smtClean="0">
                          <a:gradFill>
                            <a:gsLst>
                              <a:gs pos="0">
                                <a:schemeClr val="tx1"/>
                              </a:gs>
                              <a:gs pos="100000">
                                <a:schemeClr val="tx1"/>
                              </a:gs>
                            </a:gsLst>
                            <a:lin ang="5400000" scaled="0"/>
                          </a:gradFill>
                          <a:effectLst/>
                        </a:rPr>
                        <a:t>Lifetime Value</a:t>
                      </a:r>
                      <a:endParaRPr lang="en-US" sz="1600" kern="1200" dirty="0" smtClean="0">
                        <a:gradFill>
                          <a:gsLst>
                            <a:gs pos="0">
                              <a:schemeClr val="tx1"/>
                            </a:gs>
                            <a:gs pos="100000">
                              <a:schemeClr val="tx1"/>
                            </a:gs>
                          </a:gsLst>
                          <a:lin ang="5400000" scaled="0"/>
                        </a:gradFill>
                        <a:effectLst/>
                        <a:latin typeface="+mn-lt"/>
                        <a:ea typeface="+mn-ea"/>
                        <a:cs typeface="+mn-cs"/>
                      </a:endParaRPr>
                    </a:p>
                  </a:txBody>
                  <a:tcPr anchor="ct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bg1">
                        <a:lumMod val="75000"/>
                        <a:lumOff val="25000"/>
                      </a:schemeClr>
                    </a:solidFill>
                  </a:tcPr>
                </a:tc>
              </a:tr>
              <a:tr h="304845">
                <a:tc>
                  <a:txBody>
                    <a:bodyPr/>
                    <a:lstStyle/>
                    <a:p>
                      <a:pPr algn="ctr"/>
                      <a:endParaRPr lang="en-US" sz="900" dirty="0"/>
                    </a:p>
                  </a:txBody>
                  <a:tcP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r>
              <a:tr h="304845">
                <a:tc>
                  <a:txBody>
                    <a:bodyPr/>
                    <a:lstStyle/>
                    <a:p>
                      <a:pPr algn="ctr"/>
                      <a:endParaRPr lang="en-US" sz="900" dirty="0"/>
                    </a:p>
                  </a:txBody>
                  <a:tcP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r>
              <a:tr h="304845">
                <a:tc>
                  <a:txBody>
                    <a:bodyPr/>
                    <a:lstStyle/>
                    <a:p>
                      <a:pPr algn="ctr"/>
                      <a:endParaRPr lang="en-US" sz="900" dirty="0"/>
                    </a:p>
                  </a:txBody>
                  <a:tcP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5000"/>
                      </a:schemeClr>
                    </a:solidFill>
                  </a:tcPr>
                </a:tc>
              </a:tr>
              <a:tr h="304845">
                <a:tc>
                  <a:txBody>
                    <a:bodyPr/>
                    <a:lstStyle/>
                    <a:p>
                      <a:pPr algn="ctr"/>
                      <a:endParaRPr lang="en-US" sz="900" dirty="0"/>
                    </a:p>
                  </a:txBody>
                  <a:tcPr>
                    <a:lnL w="12700" cap="flat" cmpd="sng" algn="ctr">
                      <a:solidFill>
                        <a:srgbClr val="FFFFFF"/>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c>
                  <a:txBody>
                    <a:bodyPr/>
                    <a:lstStyle/>
                    <a:p>
                      <a:pPr algn="ctr"/>
                      <a:endParaRPr lang="en-US" sz="900" dirty="0"/>
                    </a:p>
                  </a:txBody>
                  <a:tcPr>
                    <a:lnL w="3175" cap="flat" cmpd="sng" algn="ctr">
                      <a:solidFill>
                        <a:srgbClr val="FFFFFF">
                          <a:alpha val="60000"/>
                        </a:srgbClr>
                      </a:solidFill>
                      <a:prstDash val="solid"/>
                      <a:round/>
                      <a:headEnd type="none" w="med" len="med"/>
                      <a:tailEnd type="none" w="med" len="med"/>
                    </a:lnL>
                    <a:lnR w="3175" cap="flat" cmpd="sng" algn="ctr">
                      <a:solidFill>
                        <a:srgbClr val="FFFFFF">
                          <a:alpha val="60000"/>
                        </a:srgbClr>
                      </a:solidFill>
                      <a:prstDash val="solid"/>
                      <a:round/>
                      <a:headEnd type="none" w="med" len="med"/>
                      <a:tailEnd type="none" w="med" len="med"/>
                    </a:lnR>
                    <a:lnT w="3175" cap="flat" cmpd="sng" algn="ctr">
                      <a:solidFill>
                        <a:srgbClr val="FFFFFF">
                          <a:alpha val="60000"/>
                        </a:srgbClr>
                      </a:solidFill>
                      <a:prstDash val="solid"/>
                      <a:round/>
                      <a:headEnd type="none" w="med" len="med"/>
                      <a:tailEnd type="none" w="med" len="med"/>
                    </a:lnT>
                    <a:lnB w="3175" cap="flat" cmpd="sng" algn="ctr">
                      <a:solidFill>
                        <a:srgbClr val="FFFFFF">
                          <a:alpha val="60000"/>
                        </a:srgbClr>
                      </a:solidFill>
                      <a:prstDash val="solid"/>
                      <a:round/>
                      <a:headEnd type="none" w="med" len="med"/>
                      <a:tailEnd type="none" w="med" len="med"/>
                    </a:lnB>
                    <a:solidFill>
                      <a:schemeClr val="tx1">
                        <a:alpha val="10000"/>
                      </a:schemeClr>
                    </a:solidFill>
                  </a:tcPr>
                </a:tc>
              </a:tr>
            </a:tbl>
          </a:graphicData>
        </a:graphic>
      </p:graphicFrame>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701731"/>
          </a:xfrm>
        </p:spPr>
        <p:txBody>
          <a:bodyPr/>
          <a:lstStyle/>
          <a:p>
            <a:r>
              <a:rPr lang="en-US" dirty="0" smtClean="0"/>
              <a:t>No relations between views / tables</a:t>
            </a:r>
            <a:endParaRPr lang="en-US" dirty="0"/>
          </a:p>
        </p:txBody>
      </p:sp>
      <p:sp>
        <p:nvSpPr>
          <p:cNvPr id="3" name="Text Placeholder 2"/>
          <p:cNvSpPr>
            <a:spLocks noGrp="1"/>
          </p:cNvSpPr>
          <p:nvPr>
            <p:ph type="body" sz="quarter" idx="10"/>
          </p:nvPr>
        </p:nvSpPr>
        <p:spPr>
          <a:xfrm>
            <a:off x="381000" y="1411552"/>
            <a:ext cx="8382000" cy="2160591"/>
          </a:xfrm>
        </p:spPr>
        <p:txBody>
          <a:bodyPr/>
          <a:lstStyle/>
          <a:p>
            <a:r>
              <a:rPr lang="en-US" dirty="0" smtClean="0"/>
              <a:t>No coupling between screens in the UI</a:t>
            </a:r>
          </a:p>
          <a:p>
            <a:endParaRPr lang="en-US" dirty="0" smtClean="0"/>
          </a:p>
          <a:p>
            <a:r>
              <a:rPr lang="en-US" dirty="0" smtClean="0"/>
              <a:t>No foreign keys between tables in the persistent view model</a:t>
            </a:r>
            <a:endParaRPr lang="en-US" dirty="0"/>
          </a:p>
        </p:txBody>
      </p:sp>
    </p:spTree>
  </p:cSld>
  <p:clrMapOvr>
    <a:masterClrMapping/>
  </p:clrMapOvr>
  <p:transition>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duplication in views &amp; tables</a:t>
            </a:r>
            <a:endParaRPr lang="en-US" dirty="0"/>
          </a:p>
        </p:txBody>
      </p:sp>
      <p:sp>
        <p:nvSpPr>
          <p:cNvPr id="3" name="Text Placeholder 2"/>
          <p:cNvSpPr>
            <a:spLocks noGrp="1"/>
          </p:cNvSpPr>
          <p:nvPr>
            <p:ph type="body" sz="quarter" idx="10"/>
          </p:nvPr>
        </p:nvSpPr>
        <p:spPr>
          <a:xfrm>
            <a:off x="381000" y="1411552"/>
            <a:ext cx="8382000" cy="5410712"/>
          </a:xfrm>
        </p:spPr>
        <p:txBody>
          <a:bodyPr/>
          <a:lstStyle/>
          <a:p>
            <a:r>
              <a:rPr lang="en-US" dirty="0" smtClean="0"/>
              <a:t>The same information can be shown on different screens in the UI</a:t>
            </a:r>
          </a:p>
          <a:p>
            <a:endParaRPr lang="en-US" dirty="0" smtClean="0"/>
          </a:p>
          <a:p>
            <a:r>
              <a:rPr lang="en-US" dirty="0" smtClean="0"/>
              <a:t>The same information can be stored in different tables in the persistent view model</a:t>
            </a:r>
          </a:p>
          <a:p>
            <a:endParaRPr lang="en-US" dirty="0" smtClean="0"/>
          </a:p>
          <a:p>
            <a:r>
              <a:rPr lang="en-US" dirty="0" smtClean="0"/>
              <a:t>Tables contain a column for every piece of information shown in the UI</a:t>
            </a:r>
          </a:p>
          <a:p>
            <a:r>
              <a:rPr lang="en-US" dirty="0" smtClean="0"/>
              <a:t>Avoid calculations when doing queries</a:t>
            </a:r>
          </a:p>
          <a:p>
            <a:pPr lvl="1"/>
            <a:r>
              <a:rPr lang="en-US" dirty="0" smtClean="0"/>
              <a:t>Have the data calculated ahead of time</a:t>
            </a:r>
            <a:endParaRPr lang="en-US" dirty="0"/>
          </a:p>
        </p:txBody>
      </p:sp>
    </p:spTree>
  </p:cSld>
  <p:clrMapOvr>
    <a:masterClrMapping/>
  </p:clrMapOvr>
  <p:transition>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and Security</a:t>
            </a:r>
            <a:endParaRPr lang="en-US" dirty="0"/>
          </a:p>
        </p:txBody>
      </p:sp>
      <p:sp>
        <p:nvSpPr>
          <p:cNvPr id="3" name="Text Placeholder 2"/>
          <p:cNvSpPr>
            <a:spLocks noGrp="1"/>
          </p:cNvSpPr>
          <p:nvPr>
            <p:ph type="body" sz="quarter" idx="10"/>
          </p:nvPr>
        </p:nvSpPr>
        <p:spPr>
          <a:xfrm>
            <a:off x="381000" y="1411552"/>
            <a:ext cx="8382000" cy="5281446"/>
          </a:xfrm>
        </p:spPr>
        <p:txBody>
          <a:bodyPr/>
          <a:lstStyle/>
          <a:p>
            <a:r>
              <a:rPr lang="en-US" dirty="0" smtClean="0"/>
              <a:t>Deploy the persistent view model DB to the web tier (only SELECT is permitted)</a:t>
            </a:r>
          </a:p>
          <a:p>
            <a:pPr lvl="1"/>
            <a:r>
              <a:rPr lang="en-US" dirty="0" smtClean="0"/>
              <a:t>Don’t have to go through the firewall – faster</a:t>
            </a:r>
          </a:p>
          <a:p>
            <a:endParaRPr lang="en-US" dirty="0" smtClean="0"/>
          </a:p>
          <a:p>
            <a:r>
              <a:rPr lang="en-US" dirty="0" smtClean="0"/>
              <a:t>Role-based security</a:t>
            </a:r>
          </a:p>
          <a:p>
            <a:pPr lvl="1"/>
            <a:r>
              <a:rPr lang="en-US" dirty="0" smtClean="0"/>
              <a:t>Different screens for different roles go to different tables – SELECT permissions per role</a:t>
            </a:r>
          </a:p>
          <a:p>
            <a:pPr lvl="1"/>
            <a:endParaRPr lang="en-US" dirty="0" smtClean="0"/>
          </a:p>
          <a:p>
            <a:r>
              <a:rPr lang="en-US" dirty="0" smtClean="0"/>
              <a:t>Just as secure as in-memory caches</a:t>
            </a:r>
          </a:p>
          <a:p>
            <a:pPr lvl="1"/>
            <a:r>
              <a:rPr lang="en-US" dirty="0" smtClean="0"/>
              <a:t>If not more so</a:t>
            </a:r>
            <a:endParaRPr lang="en-US" dirty="0"/>
          </a:p>
        </p:txBody>
      </p:sp>
    </p:spTree>
  </p:cSld>
  <p:clrMapOvr>
    <a:masterClrMapping/>
  </p:clrMapOvr>
  <p:transition>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for preliminary validation</a:t>
            </a:r>
            <a:endParaRPr lang="en-US" dirty="0"/>
          </a:p>
        </p:txBody>
      </p:sp>
      <p:sp>
        <p:nvSpPr>
          <p:cNvPr id="3" name="Text Placeholder 2"/>
          <p:cNvSpPr>
            <a:spLocks noGrp="1"/>
          </p:cNvSpPr>
          <p:nvPr>
            <p:ph type="body" sz="quarter" idx="10"/>
          </p:nvPr>
        </p:nvSpPr>
        <p:spPr>
          <a:xfrm>
            <a:off x="381000" y="1411552"/>
            <a:ext cx="8382000" cy="5484578"/>
          </a:xfrm>
        </p:spPr>
        <p:txBody>
          <a:bodyPr/>
          <a:lstStyle/>
          <a:p>
            <a:r>
              <a:rPr lang="en-US" dirty="0" smtClean="0"/>
              <a:t>Before going to submit data, check if it already exists in the persistent view model</a:t>
            </a:r>
          </a:p>
          <a:p>
            <a:endParaRPr lang="en-US" dirty="0" smtClean="0"/>
          </a:p>
          <a:p>
            <a:r>
              <a:rPr lang="en-US" dirty="0" smtClean="0"/>
              <a:t>Uniqueness</a:t>
            </a:r>
          </a:p>
          <a:p>
            <a:pPr lvl="1"/>
            <a:r>
              <a:rPr lang="en-US" dirty="0" smtClean="0"/>
              <a:t>Can expose to user (Yahoo user signup)</a:t>
            </a:r>
          </a:p>
          <a:p>
            <a:endParaRPr lang="en-US" dirty="0" smtClean="0"/>
          </a:p>
          <a:p>
            <a:r>
              <a:rPr lang="en-US" dirty="0" smtClean="0"/>
              <a:t>Related Entity Existence</a:t>
            </a:r>
          </a:p>
          <a:p>
            <a:pPr lvl="1"/>
            <a:r>
              <a:rPr lang="en-US" dirty="0" smtClean="0"/>
              <a:t>Address validation – existence of street name</a:t>
            </a:r>
          </a:p>
          <a:p>
            <a:pPr lvl="1"/>
            <a:endParaRPr lang="en-US" dirty="0" smtClean="0"/>
          </a:p>
          <a:p>
            <a:r>
              <a:rPr lang="en-US" dirty="0" smtClean="0"/>
              <a:t>Results in less commands being rejected</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a:xfrm>
            <a:off x="127000" y="127000"/>
            <a:ext cx="9017000" cy="695325"/>
          </a:xfrm>
          <a:noFill/>
          <a:ln/>
        </p:spPr>
        <p:txBody>
          <a:bodyPr>
            <a:normAutofit fontScale="90000"/>
          </a:bodyPr>
          <a:lstStyle/>
          <a:p>
            <a:r>
              <a:rPr lang="en-US" dirty="0"/>
              <a:t>#3. Bandwidth isn’t a problem (        )</a:t>
            </a:r>
          </a:p>
        </p:txBody>
      </p:sp>
      <p:sp>
        <p:nvSpPr>
          <p:cNvPr id="306179" name="Rectangle 3"/>
          <p:cNvSpPr>
            <a:spLocks noGrp="1" noChangeArrowheads="1"/>
          </p:cNvSpPr>
          <p:nvPr>
            <p:ph idx="1"/>
          </p:nvPr>
        </p:nvSpPr>
        <p:spPr>
          <a:xfrm>
            <a:off x="0" y="1254125"/>
            <a:ext cx="9144000" cy="2603790"/>
          </a:xfrm>
          <a:noFill/>
          <a:ln/>
        </p:spPr>
        <p:txBody>
          <a:bodyPr>
            <a:normAutofit lnSpcReduction="10000"/>
          </a:bodyPr>
          <a:lstStyle/>
          <a:p>
            <a:pPr marL="342900" indent="-342900"/>
            <a:r>
              <a:rPr lang="en-US" dirty="0"/>
              <a:t>Although bandwidth keeps growing, the amount of data grows faster</a:t>
            </a:r>
          </a:p>
          <a:p>
            <a:pPr marL="342900" indent="-342900"/>
            <a:endParaRPr lang="en-US" dirty="0"/>
          </a:p>
          <a:p>
            <a:pPr marL="342900" indent="-342900"/>
            <a:r>
              <a:rPr lang="en-US" dirty="0" smtClean="0"/>
              <a:t>When transferring lots of </a:t>
            </a:r>
            <a:r>
              <a:rPr lang="en-US" dirty="0"/>
              <a:t>data in a given period of time, network congestion may interfere</a:t>
            </a:r>
          </a:p>
        </p:txBody>
      </p:sp>
      <p:pic>
        <p:nvPicPr>
          <p:cNvPr id="306180" name="Picture 4" descr="MCj02932180000[1]"/>
          <p:cNvPicPr>
            <a:picLocks noChangeAspect="1" noChangeArrowheads="1"/>
          </p:cNvPicPr>
          <p:nvPr/>
        </p:nvPicPr>
        <p:blipFill>
          <a:blip r:embed="rId3" cstate="print"/>
          <a:srcRect/>
          <a:stretch>
            <a:fillRect/>
          </a:stretch>
        </p:blipFill>
        <p:spPr bwMode="auto">
          <a:xfrm>
            <a:off x="7835900" y="285750"/>
            <a:ext cx="914400" cy="457200"/>
          </a:xfrm>
          <a:prstGeom prst="rect">
            <a:avLst/>
          </a:prstGeom>
          <a:noFill/>
        </p:spPr>
      </p:pic>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4" name="Text Placeholder 2"/>
          <p:cNvSpPr>
            <a:spLocks noGrp="1"/>
          </p:cNvSpPr>
          <p:nvPr>
            <p:ph type="body" sz="quarter" idx="10"/>
          </p:nvPr>
        </p:nvSpPr>
        <p:spPr>
          <a:xfrm>
            <a:off x="3048000" y="1411552"/>
            <a:ext cx="5715000" cy="4856714"/>
          </a:xfrm>
        </p:spPr>
        <p:txBody>
          <a:bodyPr/>
          <a:lstStyle/>
          <a:p>
            <a:pPr>
              <a:buNone/>
            </a:pPr>
            <a:r>
              <a:rPr lang="en-US" sz="34400" dirty="0" smtClean="0"/>
              <a:t>!</a:t>
            </a:r>
            <a:endParaRPr lang="en-US" sz="34400" dirty="0"/>
          </a:p>
        </p:txBody>
      </p:sp>
    </p:spTree>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and Business Rules</a:t>
            </a:r>
            <a:endParaRPr lang="en-US" dirty="0"/>
          </a:p>
        </p:txBody>
      </p:sp>
      <p:sp>
        <p:nvSpPr>
          <p:cNvPr id="3" name="Text Placeholder 2"/>
          <p:cNvSpPr>
            <a:spLocks noGrp="1"/>
          </p:cNvSpPr>
          <p:nvPr>
            <p:ph type="body" sz="quarter" idx="10"/>
          </p:nvPr>
        </p:nvSpPr>
        <p:spPr>
          <a:xfrm>
            <a:off x="381000" y="1411552"/>
            <a:ext cx="8763000" cy="4081117"/>
          </a:xfrm>
        </p:spPr>
        <p:txBody>
          <a:bodyPr/>
          <a:lstStyle/>
          <a:p>
            <a:r>
              <a:rPr lang="en-US" dirty="0" smtClean="0"/>
              <a:t>Validation: 	Is the input potentially good?</a:t>
            </a:r>
          </a:p>
          <a:p>
            <a:pPr>
              <a:buNone/>
            </a:pPr>
            <a:r>
              <a:rPr lang="en-US" dirty="0" smtClean="0"/>
              <a:t>				Structured correctly?</a:t>
            </a:r>
          </a:p>
          <a:p>
            <a:pPr>
              <a:buNone/>
            </a:pPr>
            <a:r>
              <a:rPr lang="en-US" dirty="0" smtClean="0"/>
              <a:t>				Ranges, lengths, etc</a:t>
            </a:r>
          </a:p>
          <a:p>
            <a:endParaRPr lang="en-US" dirty="0" smtClean="0"/>
          </a:p>
          <a:p>
            <a:r>
              <a:rPr lang="en-US" dirty="0" smtClean="0"/>
              <a:t>Rules:		Should we do this?</a:t>
            </a:r>
          </a:p>
          <a:p>
            <a:pPr>
              <a:buNone/>
            </a:pPr>
            <a:r>
              <a:rPr lang="en-US" dirty="0" smtClean="0"/>
              <a:t>				Based on current system state</a:t>
            </a:r>
          </a:p>
          <a:p>
            <a:pPr>
              <a:buNone/>
            </a:pPr>
            <a:r>
              <a:rPr lang="en-US" dirty="0" smtClean="0"/>
              <a:t>				What the user saw is irrelevant</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Processing Layers</a:t>
            </a:r>
            <a:endParaRPr lang="en-US" dirty="0"/>
          </a:p>
        </p:txBody>
      </p:sp>
      <p:grpSp>
        <p:nvGrpSpPr>
          <p:cNvPr id="3" name="Group 3"/>
          <p:cNvGrpSpPr/>
          <p:nvPr/>
        </p:nvGrpSpPr>
        <p:grpSpPr>
          <a:xfrm>
            <a:off x="2837317" y="1128167"/>
            <a:ext cx="3458967" cy="4960662"/>
            <a:chOff x="4994890" y="1323371"/>
            <a:chExt cx="3458967" cy="4960662"/>
          </a:xfrm>
        </p:grpSpPr>
        <p:graphicFrame>
          <p:nvGraphicFramePr>
            <p:cNvPr id="5" name="Diagram 4"/>
            <p:cNvGraphicFramePr/>
            <p:nvPr/>
          </p:nvGraphicFramePr>
          <p:xfrm>
            <a:off x="4994890" y="1323371"/>
            <a:ext cx="3438419" cy="3669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lowchart: Magnetic Disk 5"/>
            <p:cNvSpPr/>
            <p:nvPr/>
          </p:nvSpPr>
          <p:spPr bwMode="auto">
            <a:xfrm>
              <a:off x="5001740" y="5166185"/>
              <a:ext cx="3452117" cy="1117848"/>
            </a:xfrm>
            <a:prstGeom prst="flowChartMagneticDisk">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effectLst>
                    <a:outerShdw blurRad="38100" dist="38100" dir="2700000" algn="tl">
                      <a:srgbClr val="000000">
                        <a:alpha val="43137"/>
                      </a:srgbClr>
                    </a:outerShdw>
                  </a:effectLst>
                  <a:latin typeface="Franklin Gothic Book" pitchFamily="34" charset="0"/>
                </a:rPr>
                <a:t>DB</a:t>
              </a:r>
              <a:endParaRPr kumimoji="0" lang="en-US" sz="3200" b="0" i="0" u="none" strike="noStrike" cap="none" normalizeH="0" baseline="0" dirty="0" smtClean="0">
                <a:ln>
                  <a:noFill/>
                </a:ln>
                <a:effectLst>
                  <a:outerShdw blurRad="38100" dist="38100" dir="2700000" algn="tl">
                    <a:srgbClr val="000000">
                      <a:alpha val="43137"/>
                    </a:srgbClr>
                  </a:outerShdw>
                </a:effectLst>
                <a:latin typeface="Franklin Gothic Book" pitchFamily="34" charset="0"/>
              </a:endParaRPr>
            </a:p>
          </p:txBody>
        </p:sp>
      </p:grpSp>
    </p:spTree>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bwMode="auto">
          <a:xfrm>
            <a:off x="3838223" y="970845"/>
            <a:ext cx="5215466" cy="5091288"/>
          </a:xfrm>
          <a:prstGeom prst="roundRect">
            <a:avLst>
              <a:gd name="adj" fmla="val 10759"/>
            </a:avLst>
          </a:prstGeom>
          <a:solidFill>
            <a:schemeClr val="bg1"/>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800" b="1" dirty="0" smtClean="0">
                <a:solidFill>
                  <a:srgbClr val="FFFFFF"/>
                </a:solidFill>
                <a:effectLst>
                  <a:outerShdw blurRad="38100" dist="38100" dir="2700000" algn="tl">
                    <a:srgbClr val="000000">
                      <a:alpha val="43137"/>
                    </a:srgbClr>
                  </a:outerShdw>
                </a:effectLst>
                <a:latin typeface="Calibri" pitchFamily="34" charset="0"/>
              </a:rPr>
              <a:t>Transaction</a:t>
            </a:r>
          </a:p>
        </p:txBody>
      </p:sp>
      <p:sp>
        <p:nvSpPr>
          <p:cNvPr id="2" name="Title 1"/>
          <p:cNvSpPr>
            <a:spLocks noGrp="1"/>
          </p:cNvSpPr>
          <p:nvPr>
            <p:ph type="title"/>
          </p:nvPr>
        </p:nvSpPr>
        <p:spPr/>
        <p:txBody>
          <a:bodyPr/>
          <a:lstStyle/>
          <a:p>
            <a:r>
              <a:rPr lang="en-US" dirty="0" smtClean="0"/>
              <a:t>Command Processing Tiers</a:t>
            </a:r>
            <a:endParaRPr lang="en-US" dirty="0"/>
          </a:p>
        </p:txBody>
      </p:sp>
      <p:pic>
        <p:nvPicPr>
          <p:cNvPr id="4" name="Rectangle 24598" descr="Server"/>
          <p:cNvPicPr>
            <a:picLocks noChangeAspect="1" noChangeArrowheads="1"/>
          </p:cNvPicPr>
          <p:nvPr/>
        </p:nvPicPr>
        <p:blipFill>
          <a:blip r:embed="rId3" cstate="print"/>
          <a:srcRect/>
          <a:stretch>
            <a:fillRect/>
          </a:stretch>
        </p:blipFill>
        <p:spPr bwMode="auto">
          <a:xfrm>
            <a:off x="4997176" y="1621717"/>
            <a:ext cx="1453240" cy="198592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2" descr="L:\Paul Nelson\TechEd\Dev\Breakouts\ARC05-IS\laptop.png"/>
          <p:cNvPicPr>
            <a:picLocks noChangeAspect="1" noChangeArrowheads="1"/>
          </p:cNvPicPr>
          <p:nvPr/>
        </p:nvPicPr>
        <p:blipFill>
          <a:blip r:embed="rId4" cstate="print"/>
          <a:srcRect/>
          <a:stretch>
            <a:fillRect/>
          </a:stretch>
        </p:blipFill>
        <p:spPr bwMode="auto">
          <a:xfrm flipH="1">
            <a:off x="1480433" y="1829468"/>
            <a:ext cx="1501604" cy="1392792"/>
          </a:xfrm>
          <a:prstGeom prst="rect">
            <a:avLst/>
          </a:prstGeom>
          <a:noFill/>
        </p:spPr>
      </p:pic>
      <p:pic>
        <p:nvPicPr>
          <p:cNvPr id="6" name="Rectangle 24598" descr="Server"/>
          <p:cNvPicPr>
            <a:picLocks noChangeAspect="1" noChangeArrowheads="1"/>
          </p:cNvPicPr>
          <p:nvPr/>
        </p:nvPicPr>
        <p:blipFill>
          <a:blip r:embed="rId3" cstate="print"/>
          <a:srcRect/>
          <a:stretch>
            <a:fillRect/>
          </a:stretch>
        </p:blipFill>
        <p:spPr bwMode="auto">
          <a:xfrm>
            <a:off x="7672318" y="1666536"/>
            <a:ext cx="1453240" cy="198592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9" name="Flowchart: Magnetic Disk 8"/>
          <p:cNvSpPr/>
          <p:nvPr/>
        </p:nvSpPr>
        <p:spPr bwMode="auto">
          <a:xfrm>
            <a:off x="8003690" y="3108964"/>
            <a:ext cx="960491" cy="710005"/>
          </a:xfrm>
          <a:prstGeom prst="flowChartMagneticDisk">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effectLst>
                  <a:outerShdw blurRad="38100" dist="38100" dir="2700000" algn="tl">
                    <a:srgbClr val="000000">
                      <a:alpha val="43137"/>
                    </a:srgbClr>
                  </a:outerShdw>
                </a:effectLst>
                <a:latin typeface="+mj-lt"/>
              </a:rPr>
              <a:t>DB</a:t>
            </a:r>
            <a:endParaRPr kumimoji="0" lang="en-US" sz="2400" b="0" i="0" u="none" strike="noStrike" cap="none" normalizeH="0" baseline="0" dirty="0" smtClean="0">
              <a:ln>
                <a:noFill/>
              </a:ln>
              <a:effectLst>
                <a:outerShdw blurRad="38100" dist="38100" dir="2700000" algn="tl">
                  <a:srgbClr val="000000">
                    <a:alpha val="43137"/>
                  </a:srgbClr>
                </a:outerShdw>
              </a:effectLst>
              <a:latin typeface="+mj-lt"/>
            </a:endParaRPr>
          </a:p>
        </p:txBody>
      </p:sp>
      <p:sp>
        <p:nvSpPr>
          <p:cNvPr id="10" name="Pentagon 9"/>
          <p:cNvSpPr/>
          <p:nvPr/>
        </p:nvSpPr>
        <p:spPr bwMode="auto">
          <a:xfrm>
            <a:off x="5179881" y="3087445"/>
            <a:ext cx="1054259" cy="570155"/>
          </a:xfrm>
          <a:prstGeom prst="homePlat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WS</a:t>
            </a:r>
          </a:p>
        </p:txBody>
      </p:sp>
      <p:sp>
        <p:nvSpPr>
          <p:cNvPr id="11" name="Round Diagonal Corner Rectangle 10"/>
          <p:cNvSpPr/>
          <p:nvPr/>
        </p:nvSpPr>
        <p:spPr bwMode="auto">
          <a:xfrm>
            <a:off x="2522351" y="3106173"/>
            <a:ext cx="1157841" cy="516367"/>
          </a:xfrm>
          <a:prstGeom prst="round2DiagRect">
            <a:avLst>
              <a:gd name="adj1" fmla="val 50000"/>
              <a:gd name="adj2" fmla="val 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grpSp>
        <p:nvGrpSpPr>
          <p:cNvPr id="3" name="Group 14"/>
          <p:cNvGrpSpPr/>
          <p:nvPr/>
        </p:nvGrpSpPr>
        <p:grpSpPr>
          <a:xfrm>
            <a:off x="1495790" y="4346223"/>
            <a:ext cx="1676399" cy="688622"/>
            <a:chOff x="829734" y="3905956"/>
            <a:chExt cx="1676399" cy="688622"/>
          </a:xfrm>
        </p:grpSpPr>
        <p:sp>
          <p:nvSpPr>
            <p:cNvPr id="12" name="Rectangle 11"/>
            <p:cNvSpPr/>
            <p:nvPr/>
          </p:nvSpPr>
          <p:spPr bwMode="auto">
            <a:xfrm>
              <a:off x="1072444" y="3905956"/>
              <a:ext cx="1433689" cy="688622"/>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Validation</a:t>
              </a:r>
            </a:p>
          </p:txBody>
        </p:sp>
        <p:sp>
          <p:nvSpPr>
            <p:cNvPr id="13" name="Rectangle 12"/>
            <p:cNvSpPr/>
            <p:nvPr/>
          </p:nvSpPr>
          <p:spPr bwMode="auto">
            <a:xfrm>
              <a:off x="846669" y="4041422"/>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4" name="Rectangle 13"/>
            <p:cNvSpPr/>
            <p:nvPr/>
          </p:nvSpPr>
          <p:spPr bwMode="auto">
            <a:xfrm>
              <a:off x="829734" y="4261556"/>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grpSp>
      <p:grpSp>
        <p:nvGrpSpPr>
          <p:cNvPr id="7" name="Group 15"/>
          <p:cNvGrpSpPr/>
          <p:nvPr/>
        </p:nvGrpSpPr>
        <p:grpSpPr>
          <a:xfrm>
            <a:off x="4052711" y="4351866"/>
            <a:ext cx="1676399" cy="688622"/>
            <a:chOff x="829734" y="3905956"/>
            <a:chExt cx="1676399" cy="688622"/>
          </a:xfrm>
        </p:grpSpPr>
        <p:sp>
          <p:nvSpPr>
            <p:cNvPr id="17" name="Rectangle 16"/>
            <p:cNvSpPr/>
            <p:nvPr/>
          </p:nvSpPr>
          <p:spPr bwMode="auto">
            <a:xfrm>
              <a:off x="1072444" y="3905956"/>
              <a:ext cx="1433689" cy="688622"/>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Validation</a:t>
              </a:r>
            </a:p>
          </p:txBody>
        </p:sp>
        <p:sp>
          <p:nvSpPr>
            <p:cNvPr id="18" name="Rectangle 17"/>
            <p:cNvSpPr/>
            <p:nvPr/>
          </p:nvSpPr>
          <p:spPr bwMode="auto">
            <a:xfrm>
              <a:off x="846669" y="4041422"/>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9" name="Rectangle 18"/>
            <p:cNvSpPr/>
            <p:nvPr/>
          </p:nvSpPr>
          <p:spPr bwMode="auto">
            <a:xfrm>
              <a:off x="829734" y="4261556"/>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grpSp>
      <p:pic>
        <p:nvPicPr>
          <p:cNvPr id="20" name="Picture 2"/>
          <p:cNvPicPr>
            <a:picLocks noChangeAspect="1" noChangeArrowheads="1"/>
          </p:cNvPicPr>
          <p:nvPr/>
        </p:nvPicPr>
        <p:blipFill>
          <a:blip r:embed="rId5" cstate="print">
            <a:clrChange>
              <a:clrFrom>
                <a:srgbClr val="000000"/>
              </a:clrFrom>
              <a:clrTo>
                <a:srgbClr val="000000">
                  <a:alpha val="0"/>
                </a:srgbClr>
              </a:clrTo>
            </a:clrChange>
          </a:blip>
          <a:srcRect l="12689" r="16305"/>
          <a:stretch>
            <a:fillRect/>
          </a:stretch>
        </p:blipFill>
        <p:spPr bwMode="auto">
          <a:xfrm flipH="1">
            <a:off x="11286" y="1580010"/>
            <a:ext cx="1524000" cy="2146300"/>
          </a:xfrm>
          <a:prstGeom prst="rect">
            <a:avLst/>
          </a:prstGeom>
          <a:noFill/>
          <a:ln w="9525">
            <a:noFill/>
            <a:miter lim="800000"/>
            <a:headEnd/>
            <a:tailEnd/>
          </a:ln>
        </p:spPr>
      </p:pic>
      <p:sp>
        <p:nvSpPr>
          <p:cNvPr id="21" name="Line 25"/>
          <p:cNvSpPr>
            <a:spLocks noChangeShapeType="1"/>
          </p:cNvSpPr>
          <p:nvPr/>
        </p:nvSpPr>
        <p:spPr bwMode="auto">
          <a:xfrm>
            <a:off x="1456266" y="3251197"/>
            <a:ext cx="959556" cy="0"/>
          </a:xfrm>
          <a:prstGeom prst="line">
            <a:avLst/>
          </a:prstGeom>
          <a:noFill/>
          <a:ln w="38100">
            <a:solidFill>
              <a:schemeClr val="accent5"/>
            </a:solidFill>
            <a:round/>
            <a:headEnd type="none" w="lg" len="lg"/>
            <a:tailEnd type="stealth" w="lg" len="lg"/>
          </a:ln>
          <a:effectLst/>
        </p:spPr>
        <p:txBody>
          <a:bodyPr/>
          <a:lstStyle/>
          <a:p>
            <a:endParaRPr lang="en-GB"/>
          </a:p>
        </p:txBody>
      </p:sp>
      <p:sp>
        <p:nvSpPr>
          <p:cNvPr id="22" name="Line 25"/>
          <p:cNvSpPr>
            <a:spLocks noChangeShapeType="1"/>
          </p:cNvSpPr>
          <p:nvPr/>
        </p:nvSpPr>
        <p:spPr bwMode="auto">
          <a:xfrm flipH="1">
            <a:off x="2043286" y="3680178"/>
            <a:ext cx="530577" cy="620888"/>
          </a:xfrm>
          <a:prstGeom prst="line">
            <a:avLst/>
          </a:prstGeom>
          <a:noFill/>
          <a:ln w="38100">
            <a:solidFill>
              <a:schemeClr val="accent5"/>
            </a:solidFill>
            <a:round/>
            <a:headEnd type="none" w="lg" len="lg"/>
            <a:tailEnd type="stealth" w="lg" len="lg"/>
          </a:ln>
          <a:effectLst/>
        </p:spPr>
        <p:txBody>
          <a:bodyPr/>
          <a:lstStyle/>
          <a:p>
            <a:endParaRPr lang="en-GB"/>
          </a:p>
        </p:txBody>
      </p:sp>
      <p:sp>
        <p:nvSpPr>
          <p:cNvPr id="23" name="Line 25"/>
          <p:cNvSpPr>
            <a:spLocks noChangeShapeType="1"/>
          </p:cNvSpPr>
          <p:nvPr/>
        </p:nvSpPr>
        <p:spPr bwMode="auto">
          <a:xfrm flipV="1">
            <a:off x="2336797" y="3691466"/>
            <a:ext cx="428977" cy="587022"/>
          </a:xfrm>
          <a:prstGeom prst="line">
            <a:avLst/>
          </a:prstGeom>
          <a:noFill/>
          <a:ln w="38100">
            <a:solidFill>
              <a:srgbClr val="FF0000"/>
            </a:solidFill>
            <a:prstDash val="sysDash"/>
            <a:round/>
            <a:headEnd type="none" w="lg" len="lg"/>
            <a:tailEnd type="stealth" w="lg" len="lg"/>
          </a:ln>
          <a:effectLst/>
        </p:spPr>
        <p:txBody>
          <a:bodyPr/>
          <a:lstStyle/>
          <a:p>
            <a:endParaRPr lang="en-GB"/>
          </a:p>
        </p:txBody>
      </p:sp>
      <p:sp>
        <p:nvSpPr>
          <p:cNvPr id="24" name="Line 25"/>
          <p:cNvSpPr>
            <a:spLocks noChangeShapeType="1"/>
          </p:cNvSpPr>
          <p:nvPr/>
        </p:nvSpPr>
        <p:spPr bwMode="auto">
          <a:xfrm flipH="1">
            <a:off x="1411110" y="3386662"/>
            <a:ext cx="970845" cy="0"/>
          </a:xfrm>
          <a:prstGeom prst="line">
            <a:avLst/>
          </a:prstGeom>
          <a:noFill/>
          <a:ln w="38100">
            <a:solidFill>
              <a:srgbClr val="FF0000"/>
            </a:solidFill>
            <a:prstDash val="sysDash"/>
            <a:round/>
            <a:headEnd type="none" w="lg" len="lg"/>
            <a:tailEnd type="stealth" w="lg" len="lg"/>
          </a:ln>
          <a:effectLst/>
        </p:spPr>
        <p:txBody>
          <a:bodyPr/>
          <a:lstStyle/>
          <a:p>
            <a:endParaRPr lang="en-GB"/>
          </a:p>
        </p:txBody>
      </p:sp>
      <p:sp>
        <p:nvSpPr>
          <p:cNvPr id="25" name="Line 25"/>
          <p:cNvSpPr>
            <a:spLocks noChangeShapeType="1"/>
          </p:cNvSpPr>
          <p:nvPr/>
        </p:nvSpPr>
        <p:spPr bwMode="auto">
          <a:xfrm>
            <a:off x="1450620" y="3527776"/>
            <a:ext cx="959556" cy="0"/>
          </a:xfrm>
          <a:prstGeom prst="line">
            <a:avLst/>
          </a:prstGeom>
          <a:noFill/>
          <a:ln w="38100">
            <a:solidFill>
              <a:srgbClr val="00B050"/>
            </a:solidFill>
            <a:round/>
            <a:headEnd type="none" w="lg" len="lg"/>
            <a:tailEnd type="stealth" w="lg" len="lg"/>
          </a:ln>
          <a:effectLst/>
        </p:spPr>
        <p:txBody>
          <a:bodyPr/>
          <a:lstStyle/>
          <a:p>
            <a:endParaRPr lang="en-GB"/>
          </a:p>
        </p:txBody>
      </p:sp>
      <p:sp>
        <p:nvSpPr>
          <p:cNvPr id="27" name="Line 25"/>
          <p:cNvSpPr>
            <a:spLocks noChangeShapeType="1"/>
          </p:cNvSpPr>
          <p:nvPr/>
        </p:nvSpPr>
        <p:spPr bwMode="auto">
          <a:xfrm flipH="1">
            <a:off x="2602090" y="3708399"/>
            <a:ext cx="530577" cy="620888"/>
          </a:xfrm>
          <a:prstGeom prst="line">
            <a:avLst/>
          </a:prstGeom>
          <a:noFill/>
          <a:ln w="38100">
            <a:solidFill>
              <a:srgbClr val="00B050"/>
            </a:solidFill>
            <a:round/>
            <a:headEnd type="none" w="lg" len="lg"/>
            <a:tailEnd type="stealth" w="lg" len="lg"/>
          </a:ln>
          <a:effectLst/>
        </p:spPr>
        <p:txBody>
          <a:bodyPr/>
          <a:lstStyle/>
          <a:p>
            <a:endParaRPr lang="en-GB"/>
          </a:p>
        </p:txBody>
      </p:sp>
      <p:sp>
        <p:nvSpPr>
          <p:cNvPr id="28" name="Line 25"/>
          <p:cNvSpPr>
            <a:spLocks noChangeShapeType="1"/>
          </p:cNvSpPr>
          <p:nvPr/>
        </p:nvSpPr>
        <p:spPr bwMode="auto">
          <a:xfrm flipV="1">
            <a:off x="2895601" y="3708398"/>
            <a:ext cx="428977" cy="587022"/>
          </a:xfrm>
          <a:prstGeom prst="line">
            <a:avLst/>
          </a:prstGeom>
          <a:noFill/>
          <a:ln w="38100">
            <a:solidFill>
              <a:schemeClr val="bg2">
                <a:lumMod val="90000"/>
              </a:schemeClr>
            </a:solidFill>
            <a:prstDash val="sysDash"/>
            <a:round/>
            <a:headEnd type="none" w="lg" len="lg"/>
            <a:tailEnd type="stealth" w="lg" len="lg"/>
          </a:ln>
          <a:effectLst/>
        </p:spPr>
        <p:txBody>
          <a:bodyPr/>
          <a:lstStyle/>
          <a:p>
            <a:endParaRPr lang="en-GB"/>
          </a:p>
        </p:txBody>
      </p:sp>
      <p:sp>
        <p:nvSpPr>
          <p:cNvPr id="29" name="Line 25"/>
          <p:cNvSpPr>
            <a:spLocks noChangeShapeType="1"/>
          </p:cNvSpPr>
          <p:nvPr/>
        </p:nvSpPr>
        <p:spPr bwMode="auto">
          <a:xfrm>
            <a:off x="3815642" y="3330221"/>
            <a:ext cx="1097280" cy="0"/>
          </a:xfrm>
          <a:prstGeom prst="line">
            <a:avLst/>
          </a:prstGeom>
          <a:noFill/>
          <a:ln w="38100">
            <a:solidFill>
              <a:schemeClr val="tx1"/>
            </a:solidFill>
            <a:round/>
            <a:headEnd type="none" w="lg" len="lg"/>
            <a:tailEnd type="stealth" w="lg" len="lg"/>
          </a:ln>
          <a:effectLst/>
        </p:spPr>
        <p:txBody>
          <a:bodyPr/>
          <a:lstStyle/>
          <a:p>
            <a:endParaRPr lang="en-GB"/>
          </a:p>
        </p:txBody>
      </p:sp>
      <p:sp>
        <p:nvSpPr>
          <p:cNvPr id="30" name="Line 25"/>
          <p:cNvSpPr>
            <a:spLocks noChangeShapeType="1"/>
          </p:cNvSpPr>
          <p:nvPr/>
        </p:nvSpPr>
        <p:spPr bwMode="auto">
          <a:xfrm flipH="1">
            <a:off x="4820356" y="3702754"/>
            <a:ext cx="530577" cy="620888"/>
          </a:xfrm>
          <a:prstGeom prst="line">
            <a:avLst/>
          </a:prstGeom>
          <a:noFill/>
          <a:ln w="38100">
            <a:solidFill>
              <a:schemeClr val="tx1"/>
            </a:solidFill>
            <a:round/>
            <a:headEnd type="none" w="lg" len="lg"/>
            <a:tailEnd type="stealth" w="lg" len="lg"/>
          </a:ln>
          <a:effectLst/>
        </p:spPr>
        <p:txBody>
          <a:bodyPr/>
          <a:lstStyle/>
          <a:p>
            <a:endParaRPr lang="en-GB"/>
          </a:p>
        </p:txBody>
      </p:sp>
      <p:sp>
        <p:nvSpPr>
          <p:cNvPr id="31" name="Line 25"/>
          <p:cNvSpPr>
            <a:spLocks noChangeShapeType="1"/>
          </p:cNvSpPr>
          <p:nvPr/>
        </p:nvSpPr>
        <p:spPr bwMode="auto">
          <a:xfrm flipV="1">
            <a:off x="5113867" y="3702753"/>
            <a:ext cx="428977" cy="587022"/>
          </a:xfrm>
          <a:prstGeom prst="line">
            <a:avLst/>
          </a:prstGeom>
          <a:noFill/>
          <a:ln w="38100">
            <a:solidFill>
              <a:schemeClr val="tx1"/>
            </a:solidFill>
            <a:prstDash val="sysDash"/>
            <a:round/>
            <a:headEnd type="none" w="lg" len="lg"/>
            <a:tailEnd type="stealth" w="lg" len="lg"/>
          </a:ln>
          <a:effectLst/>
        </p:spPr>
        <p:txBody>
          <a:bodyPr/>
          <a:lstStyle/>
          <a:p>
            <a:endParaRPr lang="en-GB"/>
          </a:p>
        </p:txBody>
      </p:sp>
      <p:sp>
        <p:nvSpPr>
          <p:cNvPr id="32" name="Text Box 23"/>
          <p:cNvSpPr txBox="1">
            <a:spLocks noChangeArrowheads="1"/>
          </p:cNvSpPr>
          <p:nvPr/>
        </p:nvSpPr>
        <p:spPr bwMode="auto">
          <a:xfrm>
            <a:off x="3742999" y="2897123"/>
            <a:ext cx="1438603" cy="400110"/>
          </a:xfrm>
          <a:prstGeom prst="rect">
            <a:avLst/>
          </a:prstGeom>
          <a:noFill/>
          <a:ln w="9525">
            <a:noFill/>
            <a:miter lim="800000"/>
            <a:headEnd/>
            <a:tailEnd/>
          </a:ln>
          <a:effectLst/>
        </p:spPr>
        <p:txBody>
          <a:bodyPr wrap="square">
            <a:spAutoFit/>
          </a:bodyPr>
          <a:lstStyle/>
          <a:p>
            <a:pPr>
              <a:spcBef>
                <a:spcPct val="50000"/>
              </a:spcBef>
            </a:pPr>
            <a:r>
              <a:rPr lang="en-US" sz="2000" b="0" dirty="0" smtClean="0">
                <a:solidFill>
                  <a:schemeClr val="tx2">
                    <a:lumMod val="20000"/>
                    <a:lumOff val="80000"/>
                  </a:schemeClr>
                </a:solidFill>
                <a:effectLst/>
              </a:rPr>
              <a:t>Command</a:t>
            </a:r>
            <a:endParaRPr lang="en-US" sz="2000" b="0" dirty="0">
              <a:solidFill>
                <a:schemeClr val="tx2">
                  <a:lumMod val="20000"/>
                  <a:lumOff val="80000"/>
                </a:schemeClr>
              </a:solidFill>
              <a:effectLst/>
            </a:endParaRPr>
          </a:p>
        </p:txBody>
      </p:sp>
      <p:sp>
        <p:nvSpPr>
          <p:cNvPr id="33" name="Line 25"/>
          <p:cNvSpPr>
            <a:spLocks noChangeShapeType="1"/>
          </p:cNvSpPr>
          <p:nvPr/>
        </p:nvSpPr>
        <p:spPr bwMode="auto">
          <a:xfrm>
            <a:off x="6395177" y="3143951"/>
            <a:ext cx="1097280" cy="0"/>
          </a:xfrm>
          <a:prstGeom prst="line">
            <a:avLst/>
          </a:prstGeom>
          <a:noFill/>
          <a:ln w="38100">
            <a:solidFill>
              <a:schemeClr val="tx1"/>
            </a:solidFill>
            <a:round/>
            <a:headEnd type="none" w="lg" len="lg"/>
            <a:tailEnd type="stealth" w="lg" len="lg"/>
          </a:ln>
          <a:effectLst/>
        </p:spPr>
        <p:txBody>
          <a:bodyPr/>
          <a:lstStyle/>
          <a:p>
            <a:endParaRPr lang="en-GB"/>
          </a:p>
        </p:txBody>
      </p:sp>
      <p:sp>
        <p:nvSpPr>
          <p:cNvPr id="34" name="Text Box 23"/>
          <p:cNvSpPr txBox="1">
            <a:spLocks noChangeArrowheads="1"/>
          </p:cNvSpPr>
          <p:nvPr/>
        </p:nvSpPr>
        <p:spPr bwMode="auto">
          <a:xfrm>
            <a:off x="6480558" y="2168990"/>
            <a:ext cx="970109" cy="1015663"/>
          </a:xfrm>
          <a:prstGeom prst="rect">
            <a:avLst/>
          </a:prstGeom>
          <a:noFill/>
          <a:ln w="9525">
            <a:noFill/>
            <a:miter lim="800000"/>
            <a:headEnd/>
            <a:tailEnd/>
          </a:ln>
          <a:effectLst/>
        </p:spPr>
        <p:txBody>
          <a:bodyPr wrap="square">
            <a:spAutoFit/>
          </a:bodyPr>
          <a:lstStyle/>
          <a:p>
            <a:pPr>
              <a:spcBef>
                <a:spcPct val="50000"/>
              </a:spcBef>
            </a:pPr>
            <a:r>
              <a:rPr lang="en-US" sz="2000" dirty="0" smtClean="0">
                <a:solidFill>
                  <a:schemeClr val="tx2">
                    <a:lumMod val="20000"/>
                    <a:lumOff val="80000"/>
                  </a:schemeClr>
                </a:solidFill>
              </a:rPr>
              <a:t>Get current state</a:t>
            </a:r>
            <a:endParaRPr lang="en-US" sz="2000" b="0" dirty="0">
              <a:solidFill>
                <a:schemeClr val="tx2">
                  <a:lumMod val="20000"/>
                  <a:lumOff val="80000"/>
                </a:schemeClr>
              </a:solidFill>
              <a:effectLst/>
            </a:endParaRPr>
          </a:p>
        </p:txBody>
      </p:sp>
      <p:sp>
        <p:nvSpPr>
          <p:cNvPr id="35" name="Line 25"/>
          <p:cNvSpPr>
            <a:spLocks noChangeShapeType="1"/>
          </p:cNvSpPr>
          <p:nvPr/>
        </p:nvSpPr>
        <p:spPr bwMode="auto">
          <a:xfrm flipH="1" flipV="1">
            <a:off x="6417732" y="3279418"/>
            <a:ext cx="1032934" cy="0"/>
          </a:xfrm>
          <a:prstGeom prst="line">
            <a:avLst/>
          </a:prstGeom>
          <a:noFill/>
          <a:ln w="38100">
            <a:solidFill>
              <a:schemeClr val="tx1"/>
            </a:solidFill>
            <a:prstDash val="sysDash"/>
            <a:round/>
            <a:headEnd type="none" w="lg" len="lg"/>
            <a:tailEnd type="stealth" w="lg" len="lg"/>
          </a:ln>
          <a:effectLst/>
        </p:spPr>
        <p:txBody>
          <a:bodyPr/>
          <a:lstStyle/>
          <a:p>
            <a:endParaRPr lang="en-GB"/>
          </a:p>
        </p:txBody>
      </p:sp>
      <p:grpSp>
        <p:nvGrpSpPr>
          <p:cNvPr id="8" name="Group 35"/>
          <p:cNvGrpSpPr/>
          <p:nvPr/>
        </p:nvGrpSpPr>
        <p:grpSpPr>
          <a:xfrm>
            <a:off x="5683955" y="5113864"/>
            <a:ext cx="1676399" cy="688622"/>
            <a:chOff x="829734" y="3905956"/>
            <a:chExt cx="1676399" cy="688622"/>
          </a:xfrm>
        </p:grpSpPr>
        <p:sp>
          <p:nvSpPr>
            <p:cNvPr id="37" name="Rectangle 36"/>
            <p:cNvSpPr/>
            <p:nvPr/>
          </p:nvSpPr>
          <p:spPr bwMode="auto">
            <a:xfrm>
              <a:off x="1072444" y="3905956"/>
              <a:ext cx="1433689" cy="688622"/>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Rules</a:t>
              </a:r>
            </a:p>
          </p:txBody>
        </p:sp>
        <p:sp>
          <p:nvSpPr>
            <p:cNvPr id="38" name="Rectangle 37"/>
            <p:cNvSpPr/>
            <p:nvPr/>
          </p:nvSpPr>
          <p:spPr bwMode="auto">
            <a:xfrm>
              <a:off x="846669" y="4041422"/>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39" name="Rectangle 38"/>
            <p:cNvSpPr/>
            <p:nvPr/>
          </p:nvSpPr>
          <p:spPr bwMode="auto">
            <a:xfrm>
              <a:off x="829734" y="4261556"/>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grpSp>
      <p:sp>
        <p:nvSpPr>
          <p:cNvPr id="40" name="Line 25"/>
          <p:cNvSpPr>
            <a:spLocks noChangeShapeType="1"/>
          </p:cNvSpPr>
          <p:nvPr/>
        </p:nvSpPr>
        <p:spPr bwMode="auto">
          <a:xfrm>
            <a:off x="5723467" y="3725333"/>
            <a:ext cx="598311" cy="1298223"/>
          </a:xfrm>
          <a:prstGeom prst="line">
            <a:avLst/>
          </a:prstGeom>
          <a:noFill/>
          <a:ln w="38100">
            <a:solidFill>
              <a:schemeClr val="tx1"/>
            </a:solidFill>
            <a:round/>
            <a:headEnd type="none" w="lg" len="lg"/>
            <a:tailEnd type="stealth" w="lg" len="lg"/>
          </a:ln>
          <a:effectLst/>
        </p:spPr>
        <p:txBody>
          <a:bodyPr/>
          <a:lstStyle/>
          <a:p>
            <a:endParaRPr lang="en-GB"/>
          </a:p>
        </p:txBody>
      </p:sp>
      <p:sp>
        <p:nvSpPr>
          <p:cNvPr id="41" name="Line 25"/>
          <p:cNvSpPr>
            <a:spLocks noChangeShapeType="1"/>
          </p:cNvSpPr>
          <p:nvPr/>
        </p:nvSpPr>
        <p:spPr bwMode="auto">
          <a:xfrm flipH="1" flipV="1">
            <a:off x="5960532" y="3714044"/>
            <a:ext cx="587023" cy="1286934"/>
          </a:xfrm>
          <a:prstGeom prst="line">
            <a:avLst/>
          </a:prstGeom>
          <a:noFill/>
          <a:ln w="38100">
            <a:solidFill>
              <a:schemeClr val="tx1"/>
            </a:solidFill>
            <a:prstDash val="sysDash"/>
            <a:round/>
            <a:headEnd type="none" w="lg" len="lg"/>
            <a:tailEnd type="stealth" w="lg" len="lg"/>
          </a:ln>
          <a:effectLst/>
        </p:spPr>
        <p:txBody>
          <a:bodyPr/>
          <a:lstStyle/>
          <a:p>
            <a:endParaRPr lang="en-GB"/>
          </a:p>
        </p:txBody>
      </p:sp>
      <p:sp>
        <p:nvSpPr>
          <p:cNvPr id="42" name="Line 25"/>
          <p:cNvSpPr>
            <a:spLocks noChangeShapeType="1"/>
          </p:cNvSpPr>
          <p:nvPr/>
        </p:nvSpPr>
        <p:spPr bwMode="auto">
          <a:xfrm>
            <a:off x="6242774" y="3680177"/>
            <a:ext cx="1463040" cy="0"/>
          </a:xfrm>
          <a:prstGeom prst="line">
            <a:avLst/>
          </a:prstGeom>
          <a:noFill/>
          <a:ln w="38100">
            <a:solidFill>
              <a:schemeClr val="tx1"/>
            </a:solidFill>
            <a:round/>
            <a:headEnd type="none" w="lg" len="lg"/>
            <a:tailEnd type="stealth" w="lg" len="lg"/>
          </a:ln>
          <a:effectLst/>
        </p:spPr>
        <p:txBody>
          <a:bodyPr/>
          <a:lstStyle/>
          <a:p>
            <a:endParaRPr lang="en-GB"/>
          </a:p>
        </p:txBody>
      </p:sp>
      <p:sp>
        <p:nvSpPr>
          <p:cNvPr id="43" name="Text Box 23"/>
          <p:cNvSpPr txBox="1">
            <a:spLocks noChangeArrowheads="1"/>
          </p:cNvSpPr>
          <p:nvPr/>
        </p:nvSpPr>
        <p:spPr bwMode="auto">
          <a:xfrm>
            <a:off x="6486202" y="3348679"/>
            <a:ext cx="953176" cy="400110"/>
          </a:xfrm>
          <a:prstGeom prst="rect">
            <a:avLst/>
          </a:prstGeom>
          <a:noFill/>
          <a:ln w="9525">
            <a:noFill/>
            <a:miter lim="800000"/>
            <a:headEnd/>
            <a:tailEnd/>
          </a:ln>
          <a:effectLst/>
        </p:spPr>
        <p:txBody>
          <a:bodyPr wrap="square">
            <a:spAutoFit/>
          </a:bodyPr>
          <a:lstStyle/>
          <a:p>
            <a:pPr>
              <a:spcBef>
                <a:spcPct val="50000"/>
              </a:spcBef>
            </a:pPr>
            <a:r>
              <a:rPr lang="en-US" sz="2000" dirty="0" smtClean="0">
                <a:solidFill>
                  <a:schemeClr val="tx2">
                    <a:lumMod val="20000"/>
                    <a:lumOff val="80000"/>
                  </a:schemeClr>
                </a:solidFill>
              </a:rPr>
              <a:t>Persist</a:t>
            </a:r>
            <a:endParaRPr lang="en-US" sz="2000" b="0" dirty="0">
              <a:solidFill>
                <a:schemeClr val="tx2">
                  <a:lumMod val="20000"/>
                  <a:lumOff val="80000"/>
                </a:schemeClr>
              </a:solidFill>
              <a:effectLst/>
            </a:endParaRPr>
          </a:p>
        </p:txBody>
      </p:sp>
      <p:sp>
        <p:nvSpPr>
          <p:cNvPr id="45" name="Line 25"/>
          <p:cNvSpPr>
            <a:spLocks noChangeShapeType="1"/>
          </p:cNvSpPr>
          <p:nvPr/>
        </p:nvSpPr>
        <p:spPr bwMode="auto">
          <a:xfrm flipH="1" flipV="1">
            <a:off x="3815616" y="3476974"/>
            <a:ext cx="1032934" cy="0"/>
          </a:xfrm>
          <a:prstGeom prst="line">
            <a:avLst/>
          </a:prstGeom>
          <a:noFill/>
          <a:ln w="38100">
            <a:solidFill>
              <a:schemeClr val="tx1"/>
            </a:solidFill>
            <a:prstDash val="sysDash"/>
            <a:round/>
            <a:headEnd type="none" w="lg" len="lg"/>
            <a:tailEnd type="stealth" w="lg" len="lg"/>
          </a:ln>
          <a:effectLst/>
        </p:spPr>
        <p:txBody>
          <a:bodyPr/>
          <a:lstStyle/>
          <a:p>
            <a:endParaRPr lang="en-GB"/>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up)">
                                      <p:cBhvr>
                                        <p:cTn id="29" dur="500"/>
                                        <p:tgtEl>
                                          <p:spTgt spid="27"/>
                                        </p:tgtEl>
                                      </p:cBhvr>
                                    </p:animEffect>
                                  </p:childTnLst>
                                </p:cTn>
                              </p:par>
                            </p:childTnLst>
                          </p:cTn>
                        </p:par>
                        <p:par>
                          <p:cTn id="30" fill="hold">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down)">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up)">
                                      <p:cBhvr>
                                        <p:cTn id="44" dur="500"/>
                                        <p:tgtEl>
                                          <p:spTgt spid="30"/>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up)">
                                      <p:cBhvr>
                                        <p:cTn id="64" dur="500"/>
                                        <p:tgtEl>
                                          <p:spTgt spid="40"/>
                                        </p:tgtEl>
                                      </p:cBhvr>
                                    </p:animEffect>
                                  </p:childTnLst>
                                </p:cTn>
                              </p:par>
                            </p:childTnLst>
                          </p:cTn>
                        </p:par>
                        <p:par>
                          <p:cTn id="65" fill="hold">
                            <p:stCondLst>
                              <p:cond delay="500"/>
                            </p:stCondLst>
                            <p:childTnLst>
                              <p:par>
                                <p:cTn id="66" presetID="22" presetClass="entr" presetSubtype="4" fill="hold" grpId="0"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left)">
                                      <p:cBhvr>
                                        <p:cTn id="73" dur="500"/>
                                        <p:tgtEl>
                                          <p:spTgt spid="42"/>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grpId="0"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right)">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up)">
                                      <p:cBhvr>
                                        <p:cTn id="8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p:bldP spid="33" grpId="0" animBg="1"/>
      <p:bldP spid="34" grpId="0"/>
      <p:bldP spid="35" grpId="0" animBg="1"/>
      <p:bldP spid="40" grpId="0" animBg="1"/>
      <p:bldP spid="41" grpId="0" animBg="1"/>
      <p:bldP spid="42" grpId="0" animBg="1"/>
      <p:bldP spid="43" grpId="0"/>
      <p:bldP spid="4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Amazon.com “add to shopping cart”</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103313" y="885900"/>
            <a:ext cx="6923087" cy="5681587"/>
          </a:xfrm>
          <a:prstGeom prst="rect">
            <a:avLst/>
          </a:prstGeom>
          <a:noFill/>
          <a:ln w="9525">
            <a:noFill/>
            <a:miter lim="800000"/>
            <a:headEnd/>
            <a:tailEnd/>
          </a:ln>
        </p:spPr>
      </p:pic>
      <p:sp>
        <p:nvSpPr>
          <p:cNvPr id="5" name="Rectangle 4"/>
          <p:cNvSpPr/>
          <p:nvPr/>
        </p:nvSpPr>
        <p:spPr bwMode="auto">
          <a:xfrm>
            <a:off x="1054100" y="850900"/>
            <a:ext cx="7010400" cy="5740400"/>
          </a:xfrm>
          <a:prstGeom prst="rect">
            <a:avLst/>
          </a:prstGeom>
          <a:solidFill>
            <a:srgbClr val="000000">
              <a:alpha val="6117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6" name="Rounded Rectangle 5"/>
          <p:cNvSpPr/>
          <p:nvPr/>
        </p:nvSpPr>
        <p:spPr bwMode="auto">
          <a:xfrm>
            <a:off x="1752600" y="2489200"/>
            <a:ext cx="4178300" cy="14097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Shopping cart not actually shown!</a:t>
            </a:r>
          </a:p>
        </p:txBody>
      </p:sp>
      <p:sp>
        <p:nvSpPr>
          <p:cNvPr id="7" name="Rounded Rectangle 6"/>
          <p:cNvSpPr/>
          <p:nvPr/>
        </p:nvSpPr>
        <p:spPr bwMode="auto">
          <a:xfrm>
            <a:off x="2425700" y="4419600"/>
            <a:ext cx="2552700" cy="2044700"/>
          </a:xfrm>
          <a:prstGeom prst="roundRect">
            <a:avLst/>
          </a:prstGeom>
          <a:solidFill>
            <a:srgbClr val="FF7C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Item added shown (from </a:t>
            </a:r>
            <a:r>
              <a:rPr kumimoji="0" lang="en-US" sz="3200" b="1" i="0" u="none" strike="noStrike" cap="none" normalizeH="0" baseline="0" dirty="0" err="1" smtClean="0">
                <a:ln>
                  <a:noFill/>
                </a:ln>
                <a:solidFill>
                  <a:schemeClr val="bg2"/>
                </a:solidFill>
                <a:effectLst>
                  <a:outerShdw blurRad="38100" dist="38100" dir="2700000" algn="tl">
                    <a:srgbClr val="000000">
                      <a:alpha val="43137"/>
                    </a:srgbClr>
                  </a:outerShdw>
                </a:effectLst>
                <a:latin typeface="Franklin Gothic Medium" pitchFamily="34" charset="0"/>
              </a:rPr>
              <a:t>cmd</a:t>
            </a: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a:t>
            </a:r>
          </a:p>
        </p:txBody>
      </p:sp>
      <p:sp>
        <p:nvSpPr>
          <p:cNvPr id="8" name="Line 25"/>
          <p:cNvSpPr>
            <a:spLocks noChangeShapeType="1"/>
          </p:cNvSpPr>
          <p:nvPr/>
        </p:nvSpPr>
        <p:spPr bwMode="auto">
          <a:xfrm flipV="1">
            <a:off x="4991100" y="3822699"/>
            <a:ext cx="1511300" cy="939799"/>
          </a:xfrm>
          <a:prstGeom prst="line">
            <a:avLst/>
          </a:prstGeom>
          <a:noFill/>
          <a:ln w="76200">
            <a:solidFill>
              <a:srgbClr val="FF7C80"/>
            </a:solidFill>
            <a:round/>
            <a:headEnd type="none" w="lg" len="lg"/>
            <a:tailEnd type="stealth" w="lg" len="lg"/>
          </a:ln>
          <a:effectLst/>
        </p:spPr>
        <p:txBody>
          <a:bodyPr/>
          <a:lstStyle/>
          <a:p>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we do what the user asked?</a:t>
            </a:r>
            <a:endParaRPr lang="en-US" dirty="0"/>
          </a:p>
        </p:txBody>
      </p:sp>
      <p:graphicFrame>
        <p:nvGraphicFramePr>
          <p:cNvPr id="8" name="Table 7"/>
          <p:cNvGraphicFramePr>
            <a:graphicFrameLocks noGrp="1"/>
          </p:cNvGraphicFramePr>
          <p:nvPr/>
        </p:nvGraphicFramePr>
        <p:xfrm>
          <a:off x="1524000" y="2142074"/>
          <a:ext cx="6671732" cy="2225040"/>
        </p:xfrm>
        <a:graphic>
          <a:graphicData uri="http://schemas.openxmlformats.org/drawingml/2006/table">
            <a:tbl>
              <a:tblPr firstRow="1" bandRow="1"/>
              <a:tblGrid>
                <a:gridCol w="770556"/>
                <a:gridCol w="945355"/>
                <a:gridCol w="891822"/>
                <a:gridCol w="1083734"/>
                <a:gridCol w="982133"/>
                <a:gridCol w="575733"/>
                <a:gridCol w="651843"/>
                <a:gridCol w="770556"/>
              </a:tblGrid>
              <a:tr h="370840">
                <a:tc>
                  <a:txBody>
                    <a:bodyPr/>
                    <a:lstStyle>
                      <a:defPPr>
                        <a:defRPr lang="en-US"/>
                      </a:defPPr>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r>
                        <a:rPr lang="en-US" dirty="0" smtClean="0"/>
                        <a:t>ID</a:t>
                      </a:r>
                      <a:endParaRPr lang="en-US" dirty="0"/>
                    </a:p>
                  </a:txBody>
                  <a:tcPr>
                    <a:lnL w="12700" cmpd="sng">
                      <a:solidFill>
                        <a:srgbClr val="00994B"/>
                      </a:solidFill>
                    </a:lnL>
                    <a:lnR w="12700" cmpd="sng">
                      <a:solidFill>
                        <a:srgbClr val="00994B"/>
                      </a:solidFill>
                    </a:lnR>
                    <a:lnT w="12700" cmpd="sng">
                      <a:solidFill>
                        <a:srgbClr val="00994B"/>
                      </a:solidFill>
                    </a:lnT>
                    <a:lnB w="254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r>
                        <a:rPr lang="en-US" dirty="0" smtClean="0"/>
                        <a:t>Total</a:t>
                      </a:r>
                      <a:endParaRPr lang="en-US" dirty="0"/>
                    </a:p>
                  </a:txBody>
                  <a:tcPr>
                    <a:lnL w="12700" cmpd="sng">
                      <a:solidFill>
                        <a:srgbClr val="00994B"/>
                      </a:solidFill>
                    </a:lnL>
                    <a:lnR w="12700" cmpd="sng">
                      <a:solidFill>
                        <a:srgbClr val="00994B"/>
                      </a:solidFill>
                    </a:lnR>
                    <a:lnT w="12700" cmpd="sng">
                      <a:solidFill>
                        <a:srgbClr val="00994B"/>
                      </a:solidFill>
                    </a:lnT>
                    <a:lnB w="254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r>
                        <a:rPr lang="en-US" dirty="0" smtClean="0"/>
                        <a:t>Date</a:t>
                      </a:r>
                      <a:endParaRPr lang="en-US" dirty="0"/>
                    </a:p>
                  </a:txBody>
                  <a:tcPr>
                    <a:lnL w="12700" cmpd="sng">
                      <a:solidFill>
                        <a:srgbClr val="00994B"/>
                      </a:solidFill>
                    </a:lnL>
                    <a:lnR w="12700" cmpd="sng">
                      <a:solidFill>
                        <a:srgbClr val="00994B"/>
                      </a:solidFill>
                    </a:lnR>
                    <a:lnT w="12700" cmpd="sng">
                      <a:solidFill>
                        <a:srgbClr val="00994B"/>
                      </a:solidFill>
                    </a:lnT>
                    <a:lnB w="254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r>
                        <a:rPr lang="en-US" dirty="0" smtClean="0"/>
                        <a:t>Shipped</a:t>
                      </a:r>
                      <a:endParaRPr lang="en-US" dirty="0"/>
                    </a:p>
                  </a:txBody>
                  <a:tcPr>
                    <a:lnL w="12700" cmpd="sng">
                      <a:solidFill>
                        <a:srgbClr val="00994B"/>
                      </a:solidFill>
                    </a:lnL>
                    <a:lnR w="12700" cmpd="sng">
                      <a:solidFill>
                        <a:srgbClr val="00994B"/>
                      </a:solidFill>
                    </a:lnR>
                    <a:lnT w="12700" cmpd="sng">
                      <a:solidFill>
                        <a:srgbClr val="00994B"/>
                      </a:solidFill>
                    </a:lnT>
                    <a:lnB w="254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r>
                        <a:rPr lang="en-US" dirty="0" smtClean="0"/>
                        <a:t>Account</a:t>
                      </a:r>
                      <a:endParaRPr lang="en-US" dirty="0"/>
                    </a:p>
                  </a:txBody>
                  <a:tcPr>
                    <a:lnL w="12700" cmpd="sng">
                      <a:solidFill>
                        <a:srgbClr val="00994B"/>
                      </a:solidFill>
                    </a:lnL>
                    <a:lnR w="12700" cmpd="sng">
                      <a:solidFill>
                        <a:srgbClr val="00994B"/>
                      </a:solidFill>
                    </a:lnR>
                    <a:lnT w="12700" cmpd="sng">
                      <a:solidFill>
                        <a:srgbClr val="00994B"/>
                      </a:solidFill>
                    </a:lnT>
                    <a:lnB w="254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r>
                        <a:rPr lang="en-US" dirty="0" smtClean="0"/>
                        <a:t>etc</a:t>
                      </a:r>
                      <a:endParaRPr lang="en-US" dirty="0"/>
                    </a:p>
                  </a:txBody>
                  <a:tcPr>
                    <a:lnL w="12700" cmpd="sng">
                      <a:solidFill>
                        <a:srgbClr val="00994B"/>
                      </a:solidFill>
                    </a:lnL>
                    <a:lnR w="12700" cmpd="sng">
                      <a:solidFill>
                        <a:srgbClr val="00994B"/>
                      </a:solidFill>
                    </a:lnR>
                    <a:lnT w="12700" cmpd="sng">
                      <a:solidFill>
                        <a:srgbClr val="00994B"/>
                      </a:solidFill>
                    </a:lnT>
                    <a:lnB w="254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r>
                        <a:rPr lang="en-US" dirty="0" smtClean="0"/>
                        <a:t>etc</a:t>
                      </a:r>
                      <a:endParaRPr lang="en-US" dirty="0"/>
                    </a:p>
                  </a:txBody>
                  <a:tcPr>
                    <a:lnL w="12700" cmpd="sng">
                      <a:solidFill>
                        <a:srgbClr val="00994B"/>
                      </a:solidFill>
                    </a:lnL>
                    <a:lnR w="12700" cmpd="sng">
                      <a:solidFill>
                        <a:srgbClr val="00994B"/>
                      </a:solidFill>
                    </a:lnR>
                    <a:lnT w="12700" cmpd="sng">
                      <a:solidFill>
                        <a:srgbClr val="00994B"/>
                      </a:solidFill>
                    </a:lnT>
                    <a:lnB w="254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r>
                        <a:rPr lang="en-US" dirty="0" smtClean="0"/>
                        <a:t>etc</a:t>
                      </a:r>
                      <a:endParaRPr lang="en-US" dirty="0"/>
                    </a:p>
                  </a:txBody>
                  <a:tcPr>
                    <a:lnL w="12700" cmpd="sng">
                      <a:solidFill>
                        <a:srgbClr val="00994B"/>
                      </a:solidFill>
                    </a:lnL>
                    <a:lnR w="12700" cmpd="sng">
                      <a:solidFill>
                        <a:srgbClr val="00994B"/>
                      </a:solidFill>
                    </a:lnR>
                    <a:lnT w="12700" cmpd="sng">
                      <a:solidFill>
                        <a:srgbClr val="00994B"/>
                      </a:solidFill>
                    </a:lnT>
                    <a:lnB w="25400" cmpd="sng">
                      <a:solidFill>
                        <a:srgbClr val="00994B"/>
                      </a:solidFill>
                    </a:lnB>
                    <a:lnTlToBr w="12700" cmpd="sng">
                      <a:noFill/>
                      <a:prstDash val="solid"/>
                    </a:lnTlToBr>
                    <a:lnBlToTr w="12700" cmpd="sng">
                      <a:noFill/>
                      <a:prstDash val="solid"/>
                    </a:lnBlToTr>
                    <a:noFill/>
                  </a:tcPr>
                </a:tc>
              </a:tr>
              <a:tr h="370840">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317</a:t>
                      </a:r>
                      <a:endParaRPr lang="en-US" dirty="0"/>
                    </a:p>
                  </a:txBody>
                  <a:tcPr>
                    <a:lnL w="12700" cmpd="sng">
                      <a:solidFill>
                        <a:srgbClr val="00994B"/>
                      </a:solidFill>
                    </a:lnL>
                    <a:lnR w="12700" cmpd="sng">
                      <a:solidFill>
                        <a:srgbClr val="00994B"/>
                      </a:solidFill>
                    </a:lnR>
                    <a:lnT w="254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$37.87</a:t>
                      </a:r>
                      <a:endParaRPr lang="en-US" dirty="0"/>
                    </a:p>
                  </a:txBody>
                  <a:tcPr>
                    <a:lnL w="12700" cmpd="sng">
                      <a:solidFill>
                        <a:srgbClr val="00994B"/>
                      </a:solidFill>
                    </a:lnL>
                    <a:lnR w="12700" cmpd="sng">
                      <a:solidFill>
                        <a:srgbClr val="00994B"/>
                      </a:solidFill>
                    </a:lnR>
                    <a:lnT w="254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1/9/09</a:t>
                      </a:r>
                      <a:endParaRPr lang="en-US" dirty="0"/>
                    </a:p>
                  </a:txBody>
                  <a:tcPr>
                    <a:lnL w="12700" cmpd="sng">
                      <a:solidFill>
                        <a:srgbClr val="00994B"/>
                      </a:solidFill>
                    </a:lnL>
                    <a:lnR w="12700" cmpd="sng">
                      <a:solidFill>
                        <a:srgbClr val="00994B"/>
                      </a:solidFill>
                    </a:lnR>
                    <a:lnT w="254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Yes</a:t>
                      </a:r>
                      <a:endParaRPr lang="en-US" dirty="0"/>
                    </a:p>
                  </a:txBody>
                  <a:tcPr>
                    <a:lnL w="12700" cmpd="sng">
                      <a:solidFill>
                        <a:srgbClr val="00994B"/>
                      </a:solidFill>
                    </a:lnL>
                    <a:lnR w="12700" cmpd="sng">
                      <a:solidFill>
                        <a:srgbClr val="00994B"/>
                      </a:solidFill>
                    </a:lnR>
                    <a:lnT w="254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A17T5</a:t>
                      </a:r>
                      <a:endParaRPr lang="en-US" dirty="0"/>
                    </a:p>
                  </a:txBody>
                  <a:tcPr>
                    <a:lnL w="12700" cmpd="sng">
                      <a:solidFill>
                        <a:srgbClr val="00994B"/>
                      </a:solidFill>
                    </a:lnL>
                    <a:lnR w="12700" cmpd="sng">
                      <a:solidFill>
                        <a:srgbClr val="00994B"/>
                      </a:solidFill>
                    </a:lnR>
                    <a:lnT w="254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dirty="0"/>
                    </a:p>
                  </a:txBody>
                  <a:tcPr>
                    <a:lnL w="12700" cmpd="sng">
                      <a:solidFill>
                        <a:srgbClr val="00994B"/>
                      </a:solidFill>
                    </a:lnL>
                    <a:lnR w="12700" cmpd="sng">
                      <a:solidFill>
                        <a:srgbClr val="00994B"/>
                      </a:solidFill>
                    </a:lnR>
                    <a:lnT w="254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254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254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r>
              <a:tr h="370840">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318</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$99.99</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3/7/09</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Yes</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A17T5</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r>
              <a:tr h="370840">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319</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$100.11</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4/8/09</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Yes</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P313Z</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r>
              <a:tr h="370840">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320</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$69.47</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9/9/09</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No</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smtClean="0"/>
                        <a:t>P599Z</a:t>
                      </a:r>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noFill/>
                  </a:tcPr>
                </a:tc>
              </a:tr>
              <a:tr h="370840">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dirty="0"/>
                    </a:p>
                  </a:txBody>
                  <a:tcPr>
                    <a:lnL w="12700" cmpd="sng">
                      <a:solidFill>
                        <a:srgbClr val="00994B"/>
                      </a:solidFill>
                    </a:lnL>
                    <a:lnR w="12700" cmpd="sng">
                      <a:solidFill>
                        <a:srgbClr val="00994B"/>
                      </a:solidFill>
                    </a:lnR>
                    <a:lnT w="12700" cmpd="sng">
                      <a:solidFill>
                        <a:srgbClr val="00994B"/>
                      </a:solidFill>
                    </a:lnT>
                    <a:lnB w="12700" cmpd="sng">
                      <a:solidFill>
                        <a:srgbClr val="00994B"/>
                      </a:solidFill>
                    </a:lnB>
                    <a:lnTlToBr w="12700" cmpd="sng">
                      <a:noFill/>
                      <a:prstDash val="solid"/>
                    </a:lnTlToBr>
                    <a:lnBlToTr w="12700" cmpd="sng">
                      <a:noFill/>
                      <a:prstDash val="solid"/>
                    </a:lnBlToTr>
                    <a:solidFill>
                      <a:srgbClr val="00994B">
                        <a:alpha val="20000"/>
                      </a:srgbClr>
                    </a:solidFill>
                  </a:tcPr>
                </a:tc>
              </a:tr>
            </a:tbl>
          </a:graphicData>
        </a:graphic>
      </p:graphicFrame>
      <p:sp>
        <p:nvSpPr>
          <p:cNvPr id="9" name="TextBox 8"/>
          <p:cNvSpPr txBox="1"/>
          <p:nvPr/>
        </p:nvSpPr>
        <p:spPr>
          <a:xfrm>
            <a:off x="1456266" y="1569154"/>
            <a:ext cx="1197764"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effectLst/>
                <a:uLnTx/>
                <a:uFillTx/>
              </a:rPr>
              <a:t>Orders</a:t>
            </a:r>
            <a:endParaRPr kumimoji="0" lang="en-US" sz="2800" b="0" i="0" u="none" strike="noStrike" kern="0" cap="none" spc="0" normalizeH="0" baseline="0" noProof="0" dirty="0">
              <a:ln>
                <a:noFill/>
              </a:ln>
              <a:effectLst/>
              <a:uLnTx/>
              <a:uFillTx/>
            </a:endParaRPr>
          </a:p>
        </p:txBody>
      </p:sp>
      <p:sp>
        <p:nvSpPr>
          <p:cNvPr id="10" name="Bevel 9"/>
          <p:cNvSpPr/>
          <p:nvPr/>
        </p:nvSpPr>
        <p:spPr bwMode="auto">
          <a:xfrm>
            <a:off x="7112000" y="4639733"/>
            <a:ext cx="1117600" cy="462845"/>
          </a:xfrm>
          <a:prstGeom prst="bevel">
            <a:avLst/>
          </a:prstGeom>
          <a:gradFill rotWithShape="1">
            <a:gsLst>
              <a:gs pos="0">
                <a:srgbClr val="00994B">
                  <a:shade val="15000"/>
                  <a:satMod val="180000"/>
                </a:srgbClr>
              </a:gs>
              <a:gs pos="50000">
                <a:srgbClr val="00994B">
                  <a:shade val="45000"/>
                  <a:satMod val="170000"/>
                </a:srgbClr>
              </a:gs>
              <a:gs pos="70000">
                <a:srgbClr val="00994B">
                  <a:tint val="99000"/>
                  <a:shade val="65000"/>
                  <a:satMod val="155000"/>
                </a:srgbClr>
              </a:gs>
              <a:gs pos="100000">
                <a:srgbClr val="00994B">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00994B">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Cancel</a:t>
            </a:r>
          </a:p>
        </p:txBody>
      </p:sp>
      <p:sp>
        <p:nvSpPr>
          <p:cNvPr id="11" name="Bevel 10"/>
          <p:cNvSpPr/>
          <p:nvPr/>
        </p:nvSpPr>
        <p:spPr bwMode="auto">
          <a:xfrm>
            <a:off x="5751674" y="4634087"/>
            <a:ext cx="1117600" cy="462845"/>
          </a:xfrm>
          <a:prstGeom prst="bevel">
            <a:avLst/>
          </a:prstGeom>
          <a:gradFill rotWithShape="1">
            <a:gsLst>
              <a:gs pos="0">
                <a:srgbClr val="00994B">
                  <a:shade val="15000"/>
                  <a:satMod val="180000"/>
                </a:srgbClr>
              </a:gs>
              <a:gs pos="50000">
                <a:srgbClr val="00994B">
                  <a:shade val="45000"/>
                  <a:satMod val="170000"/>
                </a:srgbClr>
              </a:gs>
              <a:gs pos="70000">
                <a:srgbClr val="00994B">
                  <a:tint val="99000"/>
                  <a:shade val="65000"/>
                  <a:satMod val="155000"/>
                </a:srgbClr>
              </a:gs>
              <a:gs pos="100000">
                <a:srgbClr val="00994B">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00994B">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Save</a:t>
            </a:r>
          </a:p>
        </p:txBody>
      </p:sp>
    </p:spTree>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user intent</a:t>
            </a:r>
            <a:endParaRPr lang="en-US" dirty="0"/>
          </a:p>
        </p:txBody>
      </p:sp>
      <p:sp>
        <p:nvSpPr>
          <p:cNvPr id="3" name="Text Placeholder 2"/>
          <p:cNvSpPr>
            <a:spLocks noGrp="1"/>
          </p:cNvSpPr>
          <p:nvPr>
            <p:ph type="body" sz="quarter" idx="10"/>
          </p:nvPr>
        </p:nvSpPr>
        <p:spPr>
          <a:xfrm>
            <a:off x="381000" y="1411552"/>
            <a:ext cx="8382000" cy="4228850"/>
          </a:xfrm>
        </p:spPr>
        <p:txBody>
          <a:bodyPr/>
          <a:lstStyle/>
          <a:p>
            <a:r>
              <a:rPr lang="en-US" dirty="0" smtClean="0"/>
              <a:t>Why is it important? Differentiating between:</a:t>
            </a:r>
          </a:p>
          <a:p>
            <a:pPr lvl="1"/>
            <a:r>
              <a:rPr lang="en-US" dirty="0" smtClean="0"/>
              <a:t>Ship to a different address</a:t>
            </a:r>
          </a:p>
          <a:p>
            <a:pPr lvl="1"/>
            <a:r>
              <a:rPr lang="en-US" dirty="0" smtClean="0"/>
              <a:t>The user moved (upscale neighborhood)</a:t>
            </a:r>
          </a:p>
          <a:p>
            <a:pPr lvl="2"/>
            <a:r>
              <a:rPr lang="en-US" dirty="0" smtClean="0"/>
              <a:t>Show them different ads </a:t>
            </a:r>
          </a:p>
          <a:p>
            <a:pPr>
              <a:buNone/>
            </a:pPr>
            <a:endParaRPr lang="en-US" dirty="0" smtClean="0"/>
          </a:p>
          <a:p>
            <a:pPr lvl="0"/>
            <a:r>
              <a:rPr lang="en-US" dirty="0" smtClean="0"/>
              <a:t>Sometimes users accidentally modify fields when tabbing between columns</a:t>
            </a:r>
          </a:p>
          <a:p>
            <a:pPr>
              <a:buNone/>
            </a:pP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Reservation systems</a:t>
            </a:r>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1771650" y="1600200"/>
            <a:ext cx="5600700" cy="36576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Reservation systems</a:t>
            </a: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2190750" y="1290638"/>
            <a:ext cx="4762500" cy="42767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Is Result Of Single User Thinking</a:t>
            </a:r>
            <a:endParaRPr lang="en-US" dirty="0"/>
          </a:p>
        </p:txBody>
      </p:sp>
      <p:sp>
        <p:nvSpPr>
          <p:cNvPr id="1026" name="AutoShape 2" descr="http://gulfnews.com/polopoly_fs/01-nt-cinema1-5-jpg-1.152173!image/2514412050._gen/derivatives/box_475/251441205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Text Box 23"/>
          <p:cNvSpPr txBox="1">
            <a:spLocks noChangeArrowheads="1"/>
          </p:cNvSpPr>
          <p:nvPr/>
        </p:nvSpPr>
        <p:spPr bwMode="auto">
          <a:xfrm>
            <a:off x="898200" y="4716048"/>
            <a:ext cx="7636200" cy="1569660"/>
          </a:xfrm>
          <a:prstGeom prst="rect">
            <a:avLst/>
          </a:prstGeom>
          <a:noFill/>
          <a:ln w="9525">
            <a:noFill/>
            <a:miter lim="800000"/>
            <a:headEnd/>
            <a:tailEnd/>
          </a:ln>
          <a:effectLst/>
        </p:spPr>
        <p:txBody>
          <a:bodyPr wrap="square">
            <a:spAutoFit/>
          </a:bodyPr>
          <a:lstStyle/>
          <a:p>
            <a:pPr algn="ctr">
              <a:spcBef>
                <a:spcPct val="50000"/>
              </a:spcBef>
            </a:pPr>
            <a:r>
              <a:rPr lang="en-US" sz="2400" b="0" dirty="0" smtClean="0">
                <a:solidFill>
                  <a:schemeClr val="tx2">
                    <a:lumMod val="20000"/>
                    <a:lumOff val="80000"/>
                  </a:schemeClr>
                </a:solidFill>
                <a:effectLst/>
              </a:rPr>
              <a:t>Customers line up at ticket counters</a:t>
            </a:r>
          </a:p>
          <a:p>
            <a:pPr algn="ctr">
              <a:spcBef>
                <a:spcPct val="50000"/>
              </a:spcBef>
            </a:pPr>
            <a:r>
              <a:rPr lang="en-US" sz="2400" b="0" dirty="0" smtClean="0">
                <a:solidFill>
                  <a:schemeClr val="tx2">
                    <a:lumMod val="20000"/>
                    <a:lumOff val="80000"/>
                  </a:schemeClr>
                </a:solidFill>
                <a:effectLst/>
              </a:rPr>
              <a:t>Line provides fairness</a:t>
            </a:r>
          </a:p>
          <a:p>
            <a:pPr algn="ctr">
              <a:spcBef>
                <a:spcPct val="50000"/>
              </a:spcBef>
            </a:pPr>
            <a:r>
              <a:rPr lang="en-US" sz="2400" dirty="0" smtClean="0">
                <a:solidFill>
                  <a:schemeClr val="tx2">
                    <a:lumMod val="20000"/>
                    <a:lumOff val="80000"/>
                  </a:schemeClr>
                </a:solidFill>
              </a:rPr>
              <a:t>Line is invisible on the internet – we can  be “unfair”</a:t>
            </a:r>
            <a:endParaRPr lang="en-US" sz="2400" b="0" dirty="0">
              <a:solidFill>
                <a:schemeClr val="tx2">
                  <a:lumMod val="20000"/>
                  <a:lumOff val="80000"/>
                </a:schemeClr>
              </a:solidFill>
              <a:effectLst/>
            </a:endParaRPr>
          </a:p>
        </p:txBody>
      </p:sp>
      <p:pic>
        <p:nvPicPr>
          <p:cNvPr id="1028" name="Picture 4" descr="http://gulfnews.com/polopoly_fs/01-nt-cinema1-5-jpg-1.152173!image/2514412050._gen/derivatives/box_475/2514412050."/>
          <p:cNvPicPr>
            <a:picLocks noChangeAspect="1" noChangeArrowheads="1"/>
          </p:cNvPicPr>
          <p:nvPr/>
        </p:nvPicPr>
        <p:blipFill>
          <a:blip r:embed="rId2" cstate="print"/>
          <a:srcRect/>
          <a:stretch>
            <a:fillRect/>
          </a:stretch>
        </p:blipFill>
        <p:spPr bwMode="auto">
          <a:xfrm>
            <a:off x="2301875" y="1287462"/>
            <a:ext cx="4524375" cy="3124201"/>
          </a:xfrm>
          <a:prstGeom prst="rect">
            <a:avLst/>
          </a:prstGeom>
          <a:noFill/>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127000" y="127000"/>
            <a:ext cx="9017000" cy="695325"/>
          </a:xfrm>
          <a:noFill/>
          <a:ln/>
        </p:spPr>
        <p:txBody>
          <a:bodyPr>
            <a:normAutofit fontScale="90000"/>
          </a:bodyPr>
          <a:lstStyle/>
          <a:p>
            <a:r>
              <a:rPr lang="en-US"/>
              <a:t>#3. Bandwidth isn’t a problem (        )</a:t>
            </a:r>
          </a:p>
        </p:txBody>
      </p:sp>
      <p:sp>
        <p:nvSpPr>
          <p:cNvPr id="308227" name="Rectangle 3"/>
          <p:cNvSpPr>
            <a:spLocks noGrp="1" noChangeArrowheads="1"/>
          </p:cNvSpPr>
          <p:nvPr>
            <p:ph idx="1"/>
          </p:nvPr>
        </p:nvSpPr>
        <p:spPr>
          <a:xfrm>
            <a:off x="0" y="1254125"/>
            <a:ext cx="9144000" cy="1569660"/>
          </a:xfrm>
          <a:noFill/>
          <a:ln/>
        </p:spPr>
        <p:txBody>
          <a:bodyPr>
            <a:normAutofit lnSpcReduction="10000"/>
          </a:bodyPr>
          <a:lstStyle/>
          <a:p>
            <a:pPr marL="342900" indent="-342900"/>
            <a:r>
              <a:rPr lang="en-US" dirty="0"/>
              <a:t>Solution:</a:t>
            </a:r>
          </a:p>
          <a:p>
            <a:pPr marL="742950" lvl="1" indent="-285750"/>
            <a:endParaRPr lang="en-US" dirty="0" smtClean="0"/>
          </a:p>
          <a:p>
            <a:pPr marL="742950" lvl="1" indent="-285750"/>
            <a:r>
              <a:rPr lang="en-US" dirty="0" smtClean="0"/>
              <a:t>Move </a:t>
            </a:r>
            <a:r>
              <a:rPr lang="en-US" dirty="0"/>
              <a:t>time-critical data </a:t>
            </a:r>
            <a:r>
              <a:rPr lang="en-US" dirty="0" smtClean="0"/>
              <a:t>to separate </a:t>
            </a:r>
            <a:r>
              <a:rPr lang="en-US" dirty="0"/>
              <a:t>networks</a:t>
            </a:r>
          </a:p>
        </p:txBody>
      </p:sp>
      <p:pic>
        <p:nvPicPr>
          <p:cNvPr id="308228" name="Picture 4" descr="MCj02932180000[1]"/>
          <p:cNvPicPr>
            <a:picLocks noChangeAspect="1" noChangeArrowheads="1"/>
          </p:cNvPicPr>
          <p:nvPr/>
        </p:nvPicPr>
        <p:blipFill>
          <a:blip r:embed="rId3" cstate="print"/>
          <a:srcRect/>
          <a:stretch>
            <a:fillRect/>
          </a:stretch>
        </p:blipFill>
        <p:spPr bwMode="auto">
          <a:xfrm>
            <a:off x="7835900" y="285750"/>
            <a:ext cx="914400" cy="457200"/>
          </a:xfrm>
          <a:prstGeom prst="rect">
            <a:avLst/>
          </a:prstGeom>
          <a:noFill/>
        </p:spPr>
      </p:pic>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capturing user intent</a:t>
            </a:r>
            <a:endParaRPr lang="en-US" dirty="0"/>
          </a:p>
        </p:txBody>
      </p:sp>
      <p:sp>
        <p:nvSpPr>
          <p:cNvPr id="3" name="Text Placeholder 2"/>
          <p:cNvSpPr>
            <a:spLocks noGrp="1"/>
          </p:cNvSpPr>
          <p:nvPr>
            <p:ph type="body" sz="quarter" idx="10"/>
          </p:nvPr>
        </p:nvSpPr>
        <p:spPr>
          <a:xfrm>
            <a:off x="381000" y="1411552"/>
            <a:ext cx="8763000" cy="5262979"/>
          </a:xfrm>
        </p:spPr>
        <p:txBody>
          <a:bodyPr/>
          <a:lstStyle/>
          <a:p>
            <a:r>
              <a:rPr lang="en-US" dirty="0" smtClean="0"/>
              <a:t>In a traditional UI – the checkbox</a:t>
            </a:r>
          </a:p>
          <a:p>
            <a:endParaRPr lang="en-US" dirty="0" smtClean="0"/>
          </a:p>
          <a:p>
            <a:r>
              <a:rPr lang="en-US" dirty="0" smtClean="0"/>
              <a:t>Why do users select multiple seats?</a:t>
            </a:r>
          </a:p>
          <a:p>
            <a:pPr>
              <a:buNone/>
            </a:pPr>
            <a:r>
              <a:rPr lang="en-US" dirty="0" smtClean="0"/>
              <a:t>	Because they’re reserving for a family / friends</a:t>
            </a:r>
          </a:p>
          <a:p>
            <a:pPr>
              <a:buNone/>
            </a:pPr>
            <a:endParaRPr lang="en-US" dirty="0" smtClean="0"/>
          </a:p>
          <a:p>
            <a:r>
              <a:rPr lang="en-US" dirty="0" smtClean="0"/>
              <a:t>But then, concurrency happens</a:t>
            </a:r>
          </a:p>
          <a:p>
            <a:pPr>
              <a:buNone/>
            </a:pPr>
            <a:r>
              <a:rPr lang="en-US" dirty="0" smtClean="0"/>
              <a:t>	Somebody else got in first on one of the seats</a:t>
            </a:r>
          </a:p>
          <a:p>
            <a:pPr>
              <a:buNone/>
            </a:pPr>
            <a:endParaRPr lang="en-US" dirty="0" smtClean="0"/>
          </a:p>
          <a:p>
            <a:r>
              <a:rPr lang="en-US" dirty="0" smtClean="0"/>
              <a:t>Try to find a block of seats somewhere else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user intent</a:t>
            </a:r>
            <a:endParaRPr lang="en-US" dirty="0"/>
          </a:p>
        </p:txBody>
      </p:sp>
      <p:sp>
        <p:nvSpPr>
          <p:cNvPr id="3" name="Text Placeholder 2"/>
          <p:cNvSpPr>
            <a:spLocks noGrp="1"/>
          </p:cNvSpPr>
          <p:nvPr>
            <p:ph type="body" sz="quarter" idx="10"/>
          </p:nvPr>
        </p:nvSpPr>
        <p:spPr>
          <a:xfrm>
            <a:off x="381000" y="1411552"/>
            <a:ext cx="8763000" cy="5115246"/>
          </a:xfrm>
        </p:spPr>
        <p:txBody>
          <a:bodyPr/>
          <a:lstStyle/>
          <a:p>
            <a:r>
              <a:rPr lang="en-US" dirty="0" smtClean="0"/>
              <a:t>Group reservation:</a:t>
            </a:r>
          </a:p>
          <a:p>
            <a:pPr lvl="1"/>
            <a:r>
              <a:rPr lang="en-US" dirty="0" smtClean="0"/>
              <a:t>Small group – sitting together</a:t>
            </a:r>
          </a:p>
          <a:p>
            <a:pPr lvl="1"/>
            <a:r>
              <a:rPr lang="en-US" dirty="0" smtClean="0"/>
              <a:t>Large group – several small groups</a:t>
            </a:r>
          </a:p>
          <a:p>
            <a:endParaRPr lang="en-US" dirty="0" smtClean="0"/>
          </a:p>
          <a:p>
            <a:r>
              <a:rPr lang="en-US" dirty="0" smtClean="0"/>
              <a:t>Enter number of people</a:t>
            </a:r>
          </a:p>
          <a:p>
            <a:r>
              <a:rPr lang="en-US" dirty="0" smtClean="0"/>
              <a:t>Enter preferred seat type – indicates cost</a:t>
            </a:r>
          </a:p>
          <a:p>
            <a:endParaRPr lang="en-US" dirty="0" smtClean="0"/>
          </a:p>
          <a:p>
            <a:r>
              <a:rPr lang="en-US" dirty="0" smtClean="0"/>
              <a:t>Emails back when reservation can be filled</a:t>
            </a:r>
          </a:p>
          <a:p>
            <a:pPr>
              <a:buNone/>
            </a:pPr>
            <a:r>
              <a:rPr lang="en-US" dirty="0" smtClean="0"/>
              <a:t>	Include waiting list functionality</a:t>
            </a:r>
          </a:p>
        </p:txBody>
      </p:sp>
    </p:spTree>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population partitioning</a:t>
            </a:r>
            <a:endParaRPr lang="en-US" dirty="0"/>
          </a:p>
        </p:txBody>
      </p:sp>
      <p:sp>
        <p:nvSpPr>
          <p:cNvPr id="3" name="Text Placeholder 2"/>
          <p:cNvSpPr>
            <a:spLocks noGrp="1"/>
          </p:cNvSpPr>
          <p:nvPr>
            <p:ph type="body" sz="quarter" idx="10"/>
          </p:nvPr>
        </p:nvSpPr>
        <p:spPr>
          <a:xfrm>
            <a:off x="381000" y="1411552"/>
            <a:ext cx="8763000" cy="5041380"/>
          </a:xfrm>
        </p:spPr>
        <p:txBody>
          <a:bodyPr/>
          <a:lstStyle/>
          <a:p>
            <a:r>
              <a:rPr lang="en-US" dirty="0" smtClean="0"/>
              <a:t>VIP customers – first window of time</a:t>
            </a:r>
          </a:p>
          <a:p>
            <a:pPr lvl="1"/>
            <a:r>
              <a:rPr lang="en-US" dirty="0" smtClean="0"/>
              <a:t>Want the best seats in the house</a:t>
            </a:r>
          </a:p>
          <a:p>
            <a:pPr lvl="1"/>
            <a:r>
              <a:rPr lang="en-US" dirty="0" smtClean="0"/>
              <a:t>Willing to pay extra for the privilege</a:t>
            </a:r>
          </a:p>
          <a:p>
            <a:endParaRPr lang="en-US" dirty="0" smtClean="0"/>
          </a:p>
          <a:p>
            <a:r>
              <a:rPr lang="en-US" dirty="0" smtClean="0"/>
              <a:t>Groups – next window of time</a:t>
            </a:r>
          </a:p>
          <a:p>
            <a:pPr lvl="1"/>
            <a:r>
              <a:rPr lang="en-US" dirty="0" smtClean="0"/>
              <a:t>Want to sit together</a:t>
            </a:r>
          </a:p>
          <a:p>
            <a:endParaRPr lang="en-US" dirty="0" smtClean="0"/>
          </a:p>
          <a:p>
            <a:r>
              <a:rPr lang="en-US" dirty="0" smtClean="0"/>
              <a:t>Everybody else – last window of time</a:t>
            </a:r>
          </a:p>
          <a:p>
            <a:pPr lvl="1"/>
            <a:r>
              <a:rPr lang="en-US" dirty="0" smtClean="0"/>
              <a:t>Will take any free seat</a:t>
            </a:r>
          </a:p>
        </p:txBody>
      </p:sp>
    </p:spTree>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benefits</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2190750" y="1855088"/>
            <a:ext cx="4762500" cy="4276725"/>
          </a:xfrm>
          <a:prstGeom prst="rect">
            <a:avLst/>
          </a:prstGeom>
          <a:noFill/>
          <a:ln w="9525">
            <a:noFill/>
            <a:miter lim="800000"/>
            <a:headEnd/>
            <a:tailEnd/>
          </a:ln>
        </p:spPr>
      </p:pic>
      <p:sp>
        <p:nvSpPr>
          <p:cNvPr id="5" name="Text Box 23"/>
          <p:cNvSpPr txBox="1">
            <a:spLocks noChangeArrowheads="1"/>
          </p:cNvSpPr>
          <p:nvPr/>
        </p:nvSpPr>
        <p:spPr bwMode="auto">
          <a:xfrm>
            <a:off x="898200" y="842548"/>
            <a:ext cx="7636200" cy="1015663"/>
          </a:xfrm>
          <a:prstGeom prst="rect">
            <a:avLst/>
          </a:prstGeom>
          <a:noFill/>
          <a:ln w="9525">
            <a:noFill/>
            <a:miter lim="800000"/>
            <a:headEnd/>
            <a:tailEnd/>
          </a:ln>
          <a:effectLst/>
        </p:spPr>
        <p:txBody>
          <a:bodyPr wrap="square">
            <a:spAutoFit/>
          </a:bodyPr>
          <a:lstStyle/>
          <a:p>
            <a:pPr>
              <a:spcBef>
                <a:spcPct val="50000"/>
              </a:spcBef>
            </a:pPr>
            <a:r>
              <a:rPr lang="en-US" sz="2400" b="0" dirty="0" smtClean="0">
                <a:solidFill>
                  <a:schemeClr val="tx2">
                    <a:lumMod val="20000"/>
                    <a:lumOff val="80000"/>
                  </a:schemeClr>
                </a:solidFill>
                <a:effectLst/>
              </a:rPr>
              <a:t>Thousands of seats, hundreds of thousands of requests</a:t>
            </a:r>
          </a:p>
          <a:p>
            <a:pPr>
              <a:spcBef>
                <a:spcPct val="50000"/>
              </a:spcBef>
            </a:pPr>
            <a:r>
              <a:rPr lang="en-US" sz="2400" dirty="0" smtClean="0">
                <a:solidFill>
                  <a:schemeClr val="tx2">
                    <a:lumMod val="20000"/>
                    <a:lumOff val="80000"/>
                  </a:schemeClr>
                </a:solidFill>
              </a:rPr>
              <a:t>	            No need to show actual status</a:t>
            </a:r>
            <a:endParaRPr lang="en-US" sz="2400" b="0" dirty="0">
              <a:solidFill>
                <a:schemeClr val="tx2">
                  <a:lumMod val="20000"/>
                  <a:lumOff val="80000"/>
                </a:schemeClr>
              </a:solidFill>
              <a:effectLst/>
            </a:endParaRPr>
          </a:p>
        </p:txBody>
      </p:sp>
    </p:spTree>
  </p:cSld>
  <p:clrMapOvr>
    <a:masterClrMapping/>
  </p:clrMapOvr>
  <p:transition>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good command?</a:t>
            </a:r>
            <a:endParaRPr lang="en-US" dirty="0"/>
          </a:p>
        </p:txBody>
      </p:sp>
      <p:sp>
        <p:nvSpPr>
          <p:cNvPr id="4" name="Text Placeholder 3"/>
          <p:cNvSpPr>
            <a:spLocks noGrp="1"/>
          </p:cNvSpPr>
          <p:nvPr>
            <p:ph type="body" sz="quarter" idx="10"/>
          </p:nvPr>
        </p:nvSpPr>
        <p:spPr/>
        <p:txBody>
          <a:bodyPr/>
          <a:lstStyle/>
          <a:p>
            <a:r>
              <a:rPr lang="en-US" dirty="0" smtClean="0"/>
              <a:t>The kind you can reply with:</a:t>
            </a:r>
          </a:p>
          <a:p>
            <a:endParaRPr lang="en-US" dirty="0" smtClean="0"/>
          </a:p>
          <a:p>
            <a:pPr>
              <a:buNone/>
            </a:pPr>
            <a:r>
              <a:rPr lang="en-US" dirty="0" smtClean="0"/>
              <a:t>	“Thank you.</a:t>
            </a:r>
          </a:p>
          <a:p>
            <a:pPr>
              <a:buNone/>
            </a:pPr>
            <a:r>
              <a:rPr lang="en-US" dirty="0" smtClean="0"/>
              <a:t>	  Your confirmation email will arrive shortly”</a:t>
            </a:r>
          </a:p>
          <a:p>
            <a:pPr>
              <a:buNone/>
            </a:pPr>
            <a:endParaRPr lang="en-US" dirty="0" smtClean="0"/>
          </a:p>
          <a:p>
            <a:pPr>
              <a:buNone/>
            </a:pPr>
            <a:endParaRPr lang="en-US" dirty="0" smtClean="0"/>
          </a:p>
          <a:p>
            <a:pPr lvl="0"/>
            <a:r>
              <a:rPr lang="en-US" dirty="0" smtClean="0"/>
              <a:t>Inherently asynchronous</a:t>
            </a:r>
          </a:p>
          <a:p>
            <a:pPr lvl="0"/>
            <a:r>
              <a:rPr lang="en-US" dirty="0" smtClean="0"/>
              <a:t>Not really related to an entity</a:t>
            </a:r>
          </a:p>
          <a:p>
            <a:pPr>
              <a:buNone/>
            </a:pP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 versus Entities</a:t>
            </a:r>
            <a:endParaRPr lang="en-US" dirty="0"/>
          </a:p>
        </p:txBody>
      </p:sp>
      <p:sp>
        <p:nvSpPr>
          <p:cNvPr id="3" name="Text Placeholder 2"/>
          <p:cNvSpPr>
            <a:spLocks noGrp="1"/>
          </p:cNvSpPr>
          <p:nvPr>
            <p:ph type="body" sz="quarter" idx="10"/>
          </p:nvPr>
        </p:nvSpPr>
        <p:spPr/>
        <p:txBody>
          <a:bodyPr/>
          <a:lstStyle/>
          <a:p>
            <a:r>
              <a:rPr lang="en-US" dirty="0" smtClean="0"/>
              <a:t>It’s easier to validate the command</a:t>
            </a:r>
          </a:p>
          <a:p>
            <a:pPr lvl="1"/>
            <a:r>
              <a:rPr lang="en-US" dirty="0" smtClean="0"/>
              <a:t>Less data</a:t>
            </a:r>
          </a:p>
          <a:p>
            <a:pPr lvl="1"/>
            <a:r>
              <a:rPr lang="en-US" dirty="0" smtClean="0"/>
              <a:t>More specific</a:t>
            </a:r>
          </a:p>
          <a:p>
            <a:pPr lvl="1"/>
            <a:endParaRPr lang="en-US" dirty="0" smtClean="0"/>
          </a:p>
          <a:p>
            <a:pPr lvl="1"/>
            <a:r>
              <a:rPr lang="en-US" dirty="0" smtClean="0"/>
              <a:t>Is this </a:t>
            </a:r>
            <a:r>
              <a:rPr lang="en-US" b="1" i="1" dirty="0" smtClean="0"/>
              <a:t>potentially good</a:t>
            </a:r>
            <a:endParaRPr lang="en-US" dirty="0" smtClean="0"/>
          </a:p>
          <a:p>
            <a:pPr lvl="1"/>
            <a:endParaRPr lang="en-US" dirty="0" smtClean="0"/>
          </a:p>
          <a:p>
            <a:r>
              <a:rPr lang="en-US" dirty="0" smtClean="0"/>
              <a:t>Validating large entities is complex</a:t>
            </a:r>
            <a:endParaRPr lang="en-US" dirty="0"/>
          </a:p>
        </p:txBody>
      </p:sp>
    </p:spTree>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219200" y="1128889"/>
            <a:ext cx="7924800" cy="2048902"/>
          </a:xfrm>
          <a:prstGeom prst="roundRect">
            <a:avLst>
              <a:gd name="adj" fmla="val 10759"/>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800" b="1" dirty="0" smtClean="0">
                <a:solidFill>
                  <a:schemeClr val="bg1"/>
                </a:solidFill>
                <a:effectLst>
                  <a:outerShdw blurRad="38100" dist="38100" dir="2700000" algn="tl">
                    <a:srgbClr val="000000">
                      <a:alpha val="43137"/>
                    </a:srgbClr>
                  </a:outerShdw>
                </a:effectLst>
                <a:latin typeface="Calibri" pitchFamily="34" charset="0"/>
              </a:rPr>
              <a:t>Queries</a:t>
            </a:r>
          </a:p>
        </p:txBody>
      </p:sp>
      <p:sp>
        <p:nvSpPr>
          <p:cNvPr id="3" name="Rounded Rectangle 2"/>
          <p:cNvSpPr/>
          <p:nvPr/>
        </p:nvSpPr>
        <p:spPr bwMode="auto">
          <a:xfrm>
            <a:off x="1128889" y="3194759"/>
            <a:ext cx="7924800" cy="2856085"/>
          </a:xfrm>
          <a:prstGeom prst="roundRect">
            <a:avLst>
              <a:gd name="adj" fmla="val 10759"/>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2800" b="1" dirty="0" smtClean="0">
                <a:solidFill>
                  <a:srgbClr val="FFFFFF"/>
                </a:solidFill>
                <a:effectLst>
                  <a:outerShdw blurRad="38100" dist="38100" dir="2700000" algn="tl">
                    <a:srgbClr val="000000">
                      <a:alpha val="43137"/>
                    </a:srgbClr>
                  </a:outerShdw>
                </a:effectLst>
                <a:latin typeface="Calibri" pitchFamily="34" charset="0"/>
              </a:rPr>
              <a:t>Commands</a:t>
            </a:r>
          </a:p>
        </p:txBody>
      </p:sp>
      <p:pic>
        <p:nvPicPr>
          <p:cNvPr id="4" name="Rectangle 24598" descr="Server"/>
          <p:cNvPicPr>
            <a:picLocks noChangeAspect="1" noChangeArrowheads="1"/>
          </p:cNvPicPr>
          <p:nvPr/>
        </p:nvPicPr>
        <p:blipFill>
          <a:blip r:embed="rId3" cstate="print"/>
          <a:srcRect/>
          <a:stretch>
            <a:fillRect/>
          </a:stretch>
        </p:blipFill>
        <p:spPr bwMode="auto">
          <a:xfrm>
            <a:off x="4997176" y="3360223"/>
            <a:ext cx="1453240" cy="198592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2" descr="L:\Paul Nelson\TechEd\Dev\Breakouts\ARC05-IS\laptop.png"/>
          <p:cNvPicPr>
            <a:picLocks noChangeAspect="1" noChangeArrowheads="1"/>
          </p:cNvPicPr>
          <p:nvPr/>
        </p:nvPicPr>
        <p:blipFill>
          <a:blip r:embed="rId4" cstate="print"/>
          <a:srcRect/>
          <a:stretch>
            <a:fillRect/>
          </a:stretch>
        </p:blipFill>
        <p:spPr bwMode="auto">
          <a:xfrm flipH="1">
            <a:off x="1480433" y="2303606"/>
            <a:ext cx="1501604" cy="1392792"/>
          </a:xfrm>
          <a:prstGeom prst="rect">
            <a:avLst/>
          </a:prstGeom>
          <a:noFill/>
        </p:spPr>
      </p:pic>
      <p:pic>
        <p:nvPicPr>
          <p:cNvPr id="6" name="Rectangle 24598" descr="Server"/>
          <p:cNvPicPr>
            <a:picLocks noChangeAspect="1" noChangeArrowheads="1"/>
          </p:cNvPicPr>
          <p:nvPr/>
        </p:nvPicPr>
        <p:blipFill>
          <a:blip r:embed="rId3" cstate="print"/>
          <a:srcRect/>
          <a:stretch>
            <a:fillRect/>
          </a:stretch>
        </p:blipFill>
        <p:spPr bwMode="auto">
          <a:xfrm>
            <a:off x="7672318" y="3405042"/>
            <a:ext cx="1453240" cy="198592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 name="Flowchart: Magnetic Disk 6"/>
          <p:cNvSpPr/>
          <p:nvPr/>
        </p:nvSpPr>
        <p:spPr bwMode="auto">
          <a:xfrm>
            <a:off x="7800488" y="4847470"/>
            <a:ext cx="960491" cy="710005"/>
          </a:xfrm>
          <a:prstGeom prst="flowChartMagneticDisk">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effectLst>
                  <a:outerShdw blurRad="38100" dist="38100" dir="2700000" algn="tl">
                    <a:srgbClr val="000000">
                      <a:alpha val="43137"/>
                    </a:srgbClr>
                  </a:outerShdw>
                </a:effectLst>
                <a:latin typeface="+mj-lt"/>
              </a:rPr>
              <a:t>DB</a:t>
            </a:r>
            <a:endParaRPr kumimoji="0" lang="en-US" sz="2400" b="0" i="0" u="none" strike="noStrike" cap="none" normalizeH="0" baseline="0" dirty="0" smtClean="0">
              <a:ln>
                <a:noFill/>
              </a:ln>
              <a:effectLst>
                <a:outerShdw blurRad="38100" dist="38100" dir="2700000" algn="tl">
                  <a:srgbClr val="000000">
                    <a:alpha val="43137"/>
                  </a:srgbClr>
                </a:outerShdw>
              </a:effectLst>
              <a:latin typeface="+mj-lt"/>
            </a:endParaRPr>
          </a:p>
        </p:txBody>
      </p:sp>
      <p:sp>
        <p:nvSpPr>
          <p:cNvPr id="8" name="Pentagon 7"/>
          <p:cNvSpPr/>
          <p:nvPr/>
        </p:nvSpPr>
        <p:spPr bwMode="auto">
          <a:xfrm>
            <a:off x="5179881" y="3561583"/>
            <a:ext cx="1054259" cy="570155"/>
          </a:xfrm>
          <a:prstGeom prst="homePlat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WS</a:t>
            </a:r>
          </a:p>
        </p:txBody>
      </p:sp>
      <p:sp>
        <p:nvSpPr>
          <p:cNvPr id="9" name="Round Diagonal Corner Rectangle 8"/>
          <p:cNvSpPr/>
          <p:nvPr/>
        </p:nvSpPr>
        <p:spPr bwMode="auto">
          <a:xfrm>
            <a:off x="1836551" y="3580311"/>
            <a:ext cx="1157841" cy="516367"/>
          </a:xfrm>
          <a:prstGeom prst="round2DiagRect">
            <a:avLst>
              <a:gd name="adj1" fmla="val 50000"/>
              <a:gd name="adj2" fmla="val 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Input</a:t>
            </a:r>
          </a:p>
        </p:txBody>
      </p:sp>
      <p:grpSp>
        <p:nvGrpSpPr>
          <p:cNvPr id="10" name="Group 9"/>
          <p:cNvGrpSpPr/>
          <p:nvPr/>
        </p:nvGrpSpPr>
        <p:grpSpPr>
          <a:xfrm>
            <a:off x="1495790" y="4436535"/>
            <a:ext cx="1676399" cy="688622"/>
            <a:chOff x="829734" y="3905956"/>
            <a:chExt cx="1676399" cy="688622"/>
          </a:xfrm>
        </p:grpSpPr>
        <p:sp>
          <p:nvSpPr>
            <p:cNvPr id="11" name="Rectangle 10"/>
            <p:cNvSpPr/>
            <p:nvPr/>
          </p:nvSpPr>
          <p:spPr bwMode="auto">
            <a:xfrm>
              <a:off x="1072444" y="3905956"/>
              <a:ext cx="1433689" cy="688622"/>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Validation</a:t>
              </a:r>
            </a:p>
          </p:txBody>
        </p:sp>
        <p:sp>
          <p:nvSpPr>
            <p:cNvPr id="12" name="Rectangle 11"/>
            <p:cNvSpPr/>
            <p:nvPr/>
          </p:nvSpPr>
          <p:spPr bwMode="auto">
            <a:xfrm>
              <a:off x="846669" y="4041422"/>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3" name="Rectangle 12"/>
            <p:cNvSpPr/>
            <p:nvPr/>
          </p:nvSpPr>
          <p:spPr bwMode="auto">
            <a:xfrm>
              <a:off x="829734" y="4261556"/>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grpSp>
      <p:pic>
        <p:nvPicPr>
          <p:cNvPr id="18" name="Picture 2"/>
          <p:cNvPicPr>
            <a:picLocks noChangeAspect="1" noChangeArrowheads="1"/>
          </p:cNvPicPr>
          <p:nvPr/>
        </p:nvPicPr>
        <p:blipFill>
          <a:blip r:embed="rId5" cstate="print">
            <a:clrChange>
              <a:clrFrom>
                <a:srgbClr val="000000"/>
              </a:clrFrom>
              <a:clrTo>
                <a:srgbClr val="000000">
                  <a:alpha val="0"/>
                </a:srgbClr>
              </a:clrTo>
            </a:clrChange>
          </a:blip>
          <a:srcRect l="12689" r="16305"/>
          <a:stretch>
            <a:fillRect/>
          </a:stretch>
        </p:blipFill>
        <p:spPr bwMode="auto">
          <a:xfrm flipH="1">
            <a:off x="11286" y="2054148"/>
            <a:ext cx="1524000" cy="2146300"/>
          </a:xfrm>
          <a:prstGeom prst="rect">
            <a:avLst/>
          </a:prstGeom>
          <a:noFill/>
          <a:ln w="9525">
            <a:noFill/>
            <a:miter lim="800000"/>
            <a:headEnd/>
            <a:tailEnd/>
          </a:ln>
        </p:spPr>
      </p:pic>
      <p:grpSp>
        <p:nvGrpSpPr>
          <p:cNvPr id="14" name="Group 18"/>
          <p:cNvGrpSpPr/>
          <p:nvPr/>
        </p:nvGrpSpPr>
        <p:grpSpPr>
          <a:xfrm>
            <a:off x="5137855" y="4467576"/>
            <a:ext cx="1676399" cy="688622"/>
            <a:chOff x="829734" y="3905956"/>
            <a:chExt cx="1676399" cy="688622"/>
          </a:xfrm>
        </p:grpSpPr>
        <p:sp>
          <p:nvSpPr>
            <p:cNvPr id="20" name="Rectangle 19"/>
            <p:cNvSpPr/>
            <p:nvPr/>
          </p:nvSpPr>
          <p:spPr bwMode="auto">
            <a:xfrm>
              <a:off x="1072444" y="3905956"/>
              <a:ext cx="1433689" cy="688622"/>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Rules</a:t>
              </a:r>
            </a:p>
          </p:txBody>
        </p:sp>
        <p:sp>
          <p:nvSpPr>
            <p:cNvPr id="21" name="Rectangle 20"/>
            <p:cNvSpPr/>
            <p:nvPr/>
          </p:nvSpPr>
          <p:spPr bwMode="auto">
            <a:xfrm>
              <a:off x="846669" y="4041422"/>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2" name="Rectangle 21"/>
            <p:cNvSpPr/>
            <p:nvPr/>
          </p:nvSpPr>
          <p:spPr bwMode="auto">
            <a:xfrm>
              <a:off x="829734" y="4261556"/>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grpSp>
      <p:sp>
        <p:nvSpPr>
          <p:cNvPr id="24" name="Round Diagonal Corner Rectangle 23"/>
          <p:cNvSpPr/>
          <p:nvPr/>
        </p:nvSpPr>
        <p:spPr bwMode="auto">
          <a:xfrm>
            <a:off x="1797038" y="1858737"/>
            <a:ext cx="1157841" cy="516367"/>
          </a:xfrm>
          <a:prstGeom prst="round2DiagRect">
            <a:avLst>
              <a:gd name="adj1" fmla="val 50000"/>
              <a:gd name="adj2" fmla="val 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Queries</a:t>
            </a:r>
          </a:p>
        </p:txBody>
      </p:sp>
      <p:sp>
        <p:nvSpPr>
          <p:cNvPr id="27" name="Title 26"/>
          <p:cNvSpPr>
            <a:spLocks noGrp="1"/>
          </p:cNvSpPr>
          <p:nvPr>
            <p:ph type="title"/>
          </p:nvPr>
        </p:nvSpPr>
        <p:spPr/>
        <p:txBody>
          <a:bodyPr/>
          <a:lstStyle/>
          <a:p>
            <a:r>
              <a:rPr lang="en-US" dirty="0" smtClean="0"/>
              <a:t>CQRS in action</a:t>
            </a:r>
            <a:endParaRPr lang="en-US" dirty="0"/>
          </a:p>
        </p:txBody>
      </p:sp>
      <p:pic>
        <p:nvPicPr>
          <p:cNvPr id="28" name="Rectangle 24598" descr="Server"/>
          <p:cNvPicPr>
            <a:picLocks noChangeAspect="1" noChangeArrowheads="1"/>
          </p:cNvPicPr>
          <p:nvPr/>
        </p:nvPicPr>
        <p:blipFill>
          <a:blip r:embed="rId3" cstate="print"/>
          <a:srcRect/>
          <a:stretch>
            <a:fillRect/>
          </a:stretch>
        </p:blipFill>
        <p:spPr bwMode="auto">
          <a:xfrm>
            <a:off x="7677961" y="1186752"/>
            <a:ext cx="1453240" cy="198592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3" name="Flowchart: Magnetic Disk 22"/>
          <p:cNvSpPr/>
          <p:nvPr/>
        </p:nvSpPr>
        <p:spPr bwMode="auto">
          <a:xfrm>
            <a:off x="6671729" y="1286938"/>
            <a:ext cx="2065867" cy="824089"/>
          </a:xfrm>
          <a:prstGeom prst="flowChartMagneticDisk">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effectLst>
                  <a:outerShdw blurRad="38100" dist="38100" dir="2700000" algn="tl">
                    <a:srgbClr val="000000">
                      <a:alpha val="43137"/>
                    </a:srgbClr>
                  </a:outerShdw>
                </a:effectLst>
                <a:latin typeface="+mj-lt"/>
              </a:rPr>
              <a:t>View Model</a:t>
            </a:r>
            <a:endParaRPr kumimoji="0" lang="en-US" sz="2400" b="0" i="0" u="none" strike="noStrike" cap="none" normalizeH="0" baseline="0" dirty="0" smtClean="0">
              <a:ln>
                <a:noFill/>
              </a:ln>
              <a:effectLst>
                <a:outerShdw blurRad="38100" dist="38100" dir="2700000" algn="tl">
                  <a:srgbClr val="000000">
                    <a:alpha val="43137"/>
                  </a:srgbClr>
                </a:outerShdw>
              </a:effectLst>
              <a:latin typeface="+mj-lt"/>
            </a:endParaRPr>
          </a:p>
        </p:txBody>
      </p:sp>
      <p:grpSp>
        <p:nvGrpSpPr>
          <p:cNvPr id="15" name="Group 28"/>
          <p:cNvGrpSpPr/>
          <p:nvPr/>
        </p:nvGrpSpPr>
        <p:grpSpPr>
          <a:xfrm>
            <a:off x="5386211" y="2381955"/>
            <a:ext cx="2628900" cy="688622"/>
            <a:chOff x="-122766" y="3905956"/>
            <a:chExt cx="2628900" cy="688622"/>
          </a:xfrm>
        </p:grpSpPr>
        <p:sp>
          <p:nvSpPr>
            <p:cNvPr id="30" name="Rectangle 29"/>
            <p:cNvSpPr/>
            <p:nvPr/>
          </p:nvSpPr>
          <p:spPr bwMode="auto">
            <a:xfrm>
              <a:off x="79024" y="3905956"/>
              <a:ext cx="2427110" cy="688622"/>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latin typeface="Calibri" pitchFamily="34" charset="0"/>
                </a:rPr>
                <a:t>View Model</a:t>
              </a:r>
              <a:endParaRPr lang="en-US" sz="2000" dirty="0" smtClean="0">
                <a:solidFill>
                  <a:srgbClr val="FFFFFF"/>
                </a:solidFill>
                <a:effectLst>
                  <a:outerShdw blurRad="38100" dist="38100" dir="2700000" algn="tl">
                    <a:srgbClr val="000000">
                      <a:alpha val="43137"/>
                    </a:srgbClr>
                  </a:outerShdw>
                </a:effectLst>
                <a:latin typeface="Calibri" pitchFamily="34" charset="0"/>
              </a:endParaRPr>
            </a:p>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Updater</a:t>
              </a:r>
            </a:p>
          </p:txBody>
        </p:sp>
        <p:sp>
          <p:nvSpPr>
            <p:cNvPr id="31" name="Rectangle 30"/>
            <p:cNvSpPr/>
            <p:nvPr/>
          </p:nvSpPr>
          <p:spPr bwMode="auto">
            <a:xfrm>
              <a:off x="-105831" y="4054122"/>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32" name="Rectangle 31"/>
            <p:cNvSpPr/>
            <p:nvPr/>
          </p:nvSpPr>
          <p:spPr bwMode="auto">
            <a:xfrm>
              <a:off x="-122766" y="4274256"/>
              <a:ext cx="316089" cy="169334"/>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grpSp>
      <p:sp>
        <p:nvSpPr>
          <p:cNvPr id="33" name="Line 25"/>
          <p:cNvSpPr>
            <a:spLocks noChangeShapeType="1"/>
          </p:cNvSpPr>
          <p:nvPr/>
        </p:nvSpPr>
        <p:spPr bwMode="auto">
          <a:xfrm flipV="1">
            <a:off x="6050844" y="3081867"/>
            <a:ext cx="688623" cy="598311"/>
          </a:xfrm>
          <a:prstGeom prst="line">
            <a:avLst/>
          </a:prstGeom>
          <a:noFill/>
          <a:ln w="38100">
            <a:solidFill>
              <a:schemeClr val="bg1"/>
            </a:solidFill>
            <a:round/>
            <a:headEnd type="none" w="lg" len="lg"/>
            <a:tailEnd type="stealth" w="lg" len="lg"/>
          </a:ln>
          <a:effectLst/>
        </p:spPr>
        <p:txBody>
          <a:bodyPr/>
          <a:lstStyle/>
          <a:p>
            <a:endParaRPr lang="en-GB"/>
          </a:p>
        </p:txBody>
      </p:sp>
      <p:sp>
        <p:nvSpPr>
          <p:cNvPr id="34" name="Text Box 23"/>
          <p:cNvSpPr txBox="1">
            <a:spLocks noChangeArrowheads="1"/>
          </p:cNvSpPr>
          <p:nvPr/>
        </p:nvSpPr>
        <p:spPr bwMode="auto">
          <a:xfrm>
            <a:off x="6367668" y="3343040"/>
            <a:ext cx="1163432" cy="400110"/>
          </a:xfrm>
          <a:prstGeom prst="rect">
            <a:avLst/>
          </a:prstGeom>
          <a:noFill/>
          <a:ln w="9525">
            <a:noFill/>
            <a:miter lim="800000"/>
            <a:headEnd/>
            <a:tailEnd/>
          </a:ln>
          <a:effectLst/>
        </p:spPr>
        <p:txBody>
          <a:bodyPr wrap="square">
            <a:spAutoFit/>
          </a:bodyPr>
          <a:lstStyle/>
          <a:p>
            <a:pPr>
              <a:spcBef>
                <a:spcPct val="50000"/>
              </a:spcBef>
            </a:pPr>
            <a:r>
              <a:rPr lang="en-US" sz="2000" dirty="0" smtClean="0">
                <a:solidFill>
                  <a:schemeClr val="bg1"/>
                </a:solidFill>
              </a:rPr>
              <a:t>Publish</a:t>
            </a:r>
            <a:endParaRPr lang="en-US" sz="2000" b="0" dirty="0">
              <a:solidFill>
                <a:schemeClr val="bg1"/>
              </a:solidFill>
              <a:effectLst/>
            </a:endParaRPr>
          </a:p>
        </p:txBody>
      </p:sp>
      <p:sp>
        <p:nvSpPr>
          <p:cNvPr id="35" name="Line 25"/>
          <p:cNvSpPr>
            <a:spLocks noChangeShapeType="1"/>
          </p:cNvSpPr>
          <p:nvPr/>
        </p:nvSpPr>
        <p:spPr bwMode="auto">
          <a:xfrm flipV="1">
            <a:off x="7179732" y="2099732"/>
            <a:ext cx="158045" cy="282224"/>
          </a:xfrm>
          <a:prstGeom prst="line">
            <a:avLst/>
          </a:prstGeom>
          <a:noFill/>
          <a:ln w="38100">
            <a:solidFill>
              <a:schemeClr val="bg1"/>
            </a:solidFill>
            <a:round/>
            <a:headEnd type="none" w="lg" len="lg"/>
            <a:tailEnd type="stealth" w="lg" len="lg"/>
          </a:ln>
          <a:effectLst/>
        </p:spPr>
        <p:txBody>
          <a:bodyPr/>
          <a:lstStyle/>
          <a:p>
            <a:endParaRPr lang="en-GB"/>
          </a:p>
        </p:txBody>
      </p:sp>
      <p:sp>
        <p:nvSpPr>
          <p:cNvPr id="36" name="Rounded Rectangle 35"/>
          <p:cNvSpPr/>
          <p:nvPr/>
        </p:nvSpPr>
        <p:spPr bwMode="auto">
          <a:xfrm>
            <a:off x="1460500" y="1676400"/>
            <a:ext cx="2679700" cy="3746500"/>
          </a:xfrm>
          <a:prstGeom prst="roundRect">
            <a:avLst/>
          </a:prstGeom>
          <a:noFill/>
          <a:ln w="285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a:p>
            <a:pPr marL="0" marR="0" indent="0" algn="r"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a:p>
            <a:pPr marL="0" marR="0" indent="0" algn="r" defTabSz="914400" rtl="0" eaLnBrk="1" fontAlgn="base" latinLnBrk="0" hangingPunct="1">
              <a:lnSpc>
                <a:spcPct val="100000"/>
              </a:lnSpc>
              <a:spcBef>
                <a:spcPct val="0"/>
              </a:spcBef>
              <a:spcAft>
                <a:spcPct val="0"/>
              </a:spcAft>
              <a:buClrTx/>
              <a:buSzTx/>
              <a:buFontTx/>
              <a:buNone/>
              <a:tabLst/>
            </a:pPr>
            <a:endParaRPr lang="en-US" dirty="0" smtClean="0">
              <a:solidFill>
                <a:schemeClr val="bg2"/>
              </a:solidFill>
            </a:endParaRPr>
          </a:p>
          <a:p>
            <a:pPr marL="0" marR="0" indent="0" algn="r"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a:p>
            <a:pPr marL="0" marR="0" indent="0" algn="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UI</a:t>
            </a:r>
          </a:p>
        </p:txBody>
      </p:sp>
      <p:sp>
        <p:nvSpPr>
          <p:cNvPr id="37" name="Line 25"/>
          <p:cNvSpPr>
            <a:spLocks noChangeShapeType="1"/>
          </p:cNvSpPr>
          <p:nvPr/>
        </p:nvSpPr>
        <p:spPr bwMode="auto">
          <a:xfrm flipV="1">
            <a:off x="2964744" y="1701799"/>
            <a:ext cx="3690056" cy="390878"/>
          </a:xfrm>
          <a:prstGeom prst="line">
            <a:avLst/>
          </a:prstGeom>
          <a:noFill/>
          <a:ln w="38100">
            <a:solidFill>
              <a:schemeClr val="bg1"/>
            </a:solidFill>
            <a:round/>
            <a:headEnd type="none" w="lg" len="lg"/>
            <a:tailEnd type="stealth" w="lg" len="lg"/>
          </a:ln>
          <a:effectLst/>
        </p:spPr>
        <p:txBody>
          <a:bodyPr/>
          <a:lstStyle/>
          <a:p>
            <a:endParaRPr lang="en-GB"/>
          </a:p>
        </p:txBody>
      </p:sp>
      <p:sp>
        <p:nvSpPr>
          <p:cNvPr id="38" name="Line 25"/>
          <p:cNvSpPr>
            <a:spLocks noChangeShapeType="1"/>
          </p:cNvSpPr>
          <p:nvPr/>
        </p:nvSpPr>
        <p:spPr bwMode="auto">
          <a:xfrm>
            <a:off x="2977444" y="3819877"/>
            <a:ext cx="2178756" cy="40922"/>
          </a:xfrm>
          <a:prstGeom prst="line">
            <a:avLst/>
          </a:prstGeom>
          <a:noFill/>
          <a:ln w="38100">
            <a:solidFill>
              <a:schemeClr val="bg1"/>
            </a:solidFill>
            <a:round/>
            <a:headEnd type="none" w="lg" len="lg"/>
            <a:tailEnd type="stealth" w="lg" len="lg"/>
          </a:ln>
          <a:effectLst/>
        </p:spPr>
        <p:txBody>
          <a:bodyPr/>
          <a:lstStyle/>
          <a:p>
            <a:endParaRPr lang="en-GB"/>
          </a:p>
        </p:txBody>
      </p:sp>
      <p:sp>
        <p:nvSpPr>
          <p:cNvPr id="39" name="Arc 38"/>
          <p:cNvSpPr/>
          <p:nvPr/>
        </p:nvSpPr>
        <p:spPr bwMode="auto">
          <a:xfrm rot="18440961" flipV="1">
            <a:off x="927339" y="2133196"/>
            <a:ext cx="2472960" cy="1998719"/>
          </a:xfrm>
          <a:prstGeom prst="arc">
            <a:avLst>
              <a:gd name="adj1" fmla="val 16715768"/>
              <a:gd name="adj2" fmla="val 0"/>
            </a:avLst>
          </a:prstGeom>
          <a:noFill/>
          <a:ln w="28575" cap="flat" cmpd="sng" algn="ctr">
            <a:solidFill>
              <a:schemeClr val="bg2"/>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0" name="Text Box 23"/>
          <p:cNvSpPr txBox="1">
            <a:spLocks noChangeArrowheads="1"/>
          </p:cNvSpPr>
          <p:nvPr/>
        </p:nvSpPr>
        <p:spPr bwMode="auto">
          <a:xfrm>
            <a:off x="1155700" y="673100"/>
            <a:ext cx="7848600" cy="461665"/>
          </a:xfrm>
          <a:prstGeom prst="rect">
            <a:avLst/>
          </a:prstGeom>
          <a:noFill/>
          <a:ln w="9525">
            <a:noFill/>
            <a:miter lim="800000"/>
            <a:headEnd/>
            <a:tailEnd/>
          </a:ln>
          <a:effectLst/>
        </p:spPr>
        <p:txBody>
          <a:bodyPr wrap="square">
            <a:spAutoFit/>
          </a:bodyPr>
          <a:lstStyle/>
          <a:p>
            <a:pPr>
              <a:spcBef>
                <a:spcPct val="50000"/>
              </a:spcBef>
            </a:pPr>
            <a:r>
              <a:rPr lang="en-US" sz="2400" b="0" dirty="0" smtClean="0">
                <a:effectLst/>
                <a:latin typeface="+mj-lt"/>
                <a:ea typeface="+mj-ea"/>
                <a:cs typeface="+mj-cs"/>
              </a:rPr>
              <a:t>Data from input immediately overlaid on queries</a:t>
            </a:r>
            <a:endParaRPr lang="en-US" sz="2400" b="0" dirty="0">
              <a:effectLst/>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Writes internal, Publish external</a:t>
            </a:r>
            <a:endParaRPr lang="en-US" dirty="0"/>
          </a:p>
        </p:txBody>
      </p:sp>
      <p:sp>
        <p:nvSpPr>
          <p:cNvPr id="3" name="Content Placeholder 2"/>
          <p:cNvSpPr>
            <a:spLocks noGrp="1"/>
          </p:cNvSpPr>
          <p:nvPr>
            <p:ph idx="1"/>
          </p:nvPr>
        </p:nvSpPr>
        <p:spPr>
          <a:xfrm>
            <a:off x="107950" y="1584325"/>
            <a:ext cx="8915400" cy="4376583"/>
          </a:xfrm>
        </p:spPr>
        <p:txBody>
          <a:bodyPr/>
          <a:lstStyle/>
          <a:p>
            <a:r>
              <a:rPr lang="en-US" dirty="0" smtClean="0"/>
              <a:t>User activity happens within the context of a service</a:t>
            </a:r>
          </a:p>
          <a:p>
            <a:endParaRPr lang="en-US" dirty="0" smtClean="0"/>
          </a:p>
          <a:p>
            <a:r>
              <a:rPr lang="en-US" dirty="0" smtClean="0"/>
              <a:t>Inherent coupling between client and server</a:t>
            </a:r>
          </a:p>
          <a:p>
            <a:endParaRPr lang="en-US" dirty="0" smtClean="0"/>
          </a:p>
          <a:p>
            <a:r>
              <a:rPr lang="en-US" dirty="0" smtClean="0"/>
              <a:t>Publishing an event suitable for internal and external consumers</a:t>
            </a:r>
          </a:p>
          <a:p>
            <a:endParaRPr lang="en-US" dirty="0"/>
          </a:p>
        </p:txBody>
      </p:sp>
    </p:spTree>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noFill/>
          <a:ln/>
        </p:spPr>
        <p:txBody>
          <a:bodyPr/>
          <a:lstStyle/>
          <a:p>
            <a:r>
              <a:rPr lang="en-US" dirty="0" smtClean="0"/>
              <a:t>Schema – Internal</a:t>
            </a:r>
            <a:endParaRPr lang="en-US" dirty="0"/>
          </a:p>
        </p:txBody>
      </p:sp>
      <p:sp>
        <p:nvSpPr>
          <p:cNvPr id="535555" name="Rectangle 3"/>
          <p:cNvSpPr>
            <a:spLocks noGrp="1" noChangeArrowheads="1"/>
          </p:cNvSpPr>
          <p:nvPr>
            <p:ph idx="1"/>
          </p:nvPr>
        </p:nvSpPr>
        <p:spPr>
          <a:xfrm>
            <a:off x="0" y="1584325"/>
            <a:ext cx="9144000" cy="3416320"/>
          </a:xfrm>
          <a:noFill/>
          <a:ln/>
        </p:spPr>
        <p:txBody>
          <a:bodyPr/>
          <a:lstStyle/>
          <a:p>
            <a:pPr marL="609600" indent="-609600">
              <a:buFont typeface="Wingdings" pitchFamily="2" charset="2"/>
              <a:buNone/>
            </a:pPr>
            <a:r>
              <a:rPr lang="en-US" dirty="0" smtClean="0"/>
              <a:t>Internal schema</a:t>
            </a:r>
            <a:endParaRPr lang="en-US" dirty="0"/>
          </a:p>
          <a:p>
            <a:pPr marL="609600" indent="-609600">
              <a:buFont typeface="Wingdings" pitchFamily="2" charset="2"/>
              <a:buNone/>
            </a:pPr>
            <a:endParaRPr lang="en-US" dirty="0"/>
          </a:p>
          <a:p>
            <a:pPr marL="609600" indent="-609600">
              <a:buClr>
                <a:schemeClr val="tx1"/>
              </a:buClr>
              <a:buSzTx/>
              <a:buFont typeface="Wingdings" pitchFamily="2" charset="2"/>
              <a:buAutoNum type="arabicPeriod"/>
            </a:pPr>
            <a:r>
              <a:rPr lang="en-US" dirty="0" smtClean="0"/>
              <a:t>Message </a:t>
            </a:r>
            <a:r>
              <a:rPr lang="en-US" dirty="0"/>
              <a:t>types </a:t>
            </a:r>
            <a:r>
              <a:rPr lang="en-US" dirty="0" smtClean="0"/>
              <a:t>are Commands:</a:t>
            </a:r>
          </a:p>
          <a:p>
            <a:pPr marL="1004888" lvl="1" indent="-609600">
              <a:buClr>
                <a:schemeClr val="tx1"/>
              </a:buClr>
              <a:buSzTx/>
              <a:buNone/>
            </a:pPr>
            <a:r>
              <a:rPr lang="en-US" dirty="0" smtClean="0"/>
              <a:t>	</a:t>
            </a:r>
            <a:r>
              <a:rPr lang="en-US" dirty="0" err="1" smtClean="0"/>
              <a:t>ChangeCustomerAddress</a:t>
            </a:r>
            <a:endParaRPr lang="en-US" dirty="0"/>
          </a:p>
          <a:p>
            <a:pPr marL="609600" indent="-609600">
              <a:buClr>
                <a:schemeClr val="tx1"/>
              </a:buClr>
              <a:buSzTx/>
              <a:buFont typeface="Wingdings" pitchFamily="2" charset="2"/>
              <a:buAutoNum type="arabicPeriod"/>
            </a:pPr>
            <a:r>
              <a:rPr lang="en-US" dirty="0" smtClean="0"/>
              <a:t>Faults:</a:t>
            </a:r>
          </a:p>
          <a:p>
            <a:pPr marL="1004888" lvl="1" indent="-609600">
              <a:buClr>
                <a:schemeClr val="tx1"/>
              </a:buClr>
              <a:buSzTx/>
              <a:buNone/>
            </a:pPr>
            <a:r>
              <a:rPr lang="en-US" dirty="0" smtClean="0"/>
              <a:t>	</a:t>
            </a:r>
            <a:r>
              <a:rPr lang="en-US" dirty="0" err="1" smtClean="0"/>
              <a:t>CustomerNotFound</a:t>
            </a:r>
            <a:r>
              <a:rPr lang="en-US" dirty="0" smtClean="0"/>
              <a:t>, None/Success</a:t>
            </a:r>
            <a:endParaRPr lang="en-US" dirty="0"/>
          </a:p>
        </p:txBody>
      </p:sp>
    </p:spTree>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 - External</a:t>
            </a:r>
            <a:endParaRPr lang="en-US" dirty="0"/>
          </a:p>
        </p:txBody>
      </p:sp>
      <p:sp>
        <p:nvSpPr>
          <p:cNvPr id="3" name="Content Placeholder 2"/>
          <p:cNvSpPr>
            <a:spLocks noGrp="1"/>
          </p:cNvSpPr>
          <p:nvPr>
            <p:ph idx="1"/>
          </p:nvPr>
        </p:nvSpPr>
        <p:spPr>
          <a:xfrm>
            <a:off x="107950" y="1584325"/>
            <a:ext cx="8915400" cy="4450449"/>
          </a:xfrm>
        </p:spPr>
        <p:txBody>
          <a:bodyPr/>
          <a:lstStyle/>
          <a:p>
            <a:r>
              <a:rPr lang="en-US" dirty="0" smtClean="0"/>
              <a:t>Primarily based on events:</a:t>
            </a:r>
          </a:p>
          <a:p>
            <a:pPr lvl="1"/>
            <a:r>
              <a:rPr lang="en-US" dirty="0" err="1" smtClean="0"/>
              <a:t>CustomerBecamePreferred</a:t>
            </a:r>
            <a:endParaRPr lang="en-US" dirty="0" smtClean="0"/>
          </a:p>
          <a:p>
            <a:pPr lvl="1"/>
            <a:r>
              <a:rPr lang="en-US" dirty="0" err="1" smtClean="0"/>
              <a:t>OrderCancelled</a:t>
            </a:r>
            <a:endParaRPr lang="en-US" dirty="0" smtClean="0"/>
          </a:p>
          <a:p>
            <a:pPr lvl="1"/>
            <a:endParaRPr lang="en-US" dirty="0" smtClean="0"/>
          </a:p>
          <a:p>
            <a:r>
              <a:rPr lang="en-US" dirty="0" smtClean="0"/>
              <a:t>Past tense</a:t>
            </a:r>
          </a:p>
          <a:p>
            <a:r>
              <a:rPr lang="en-US" dirty="0" smtClean="0"/>
              <a:t>Something that has already occurred</a:t>
            </a:r>
          </a:p>
          <a:p>
            <a:r>
              <a:rPr lang="en-US" dirty="0" smtClean="0"/>
              <a:t>Stay away from DB thinking – no CRUD</a:t>
            </a:r>
          </a:p>
          <a:p>
            <a:pPr lvl="1"/>
            <a:r>
              <a:rPr lang="en-US" dirty="0" smtClean="0"/>
              <a:t>Think about business status changes</a:t>
            </a:r>
            <a:endParaRPr 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127000" y="127000"/>
            <a:ext cx="9017000" cy="695325"/>
          </a:xfrm>
          <a:noFill/>
          <a:ln/>
        </p:spPr>
        <p:txBody>
          <a:bodyPr>
            <a:normAutofit fontScale="90000"/>
          </a:bodyPr>
          <a:lstStyle/>
          <a:p>
            <a:r>
              <a:rPr lang="en-US" dirty="0"/>
              <a:t>#4. The Network is Secure </a:t>
            </a:r>
          </a:p>
        </p:txBody>
      </p:sp>
      <p:sp>
        <p:nvSpPr>
          <p:cNvPr id="310275" name="Rectangle 3"/>
          <p:cNvSpPr>
            <a:spLocks noGrp="1" noChangeArrowheads="1"/>
          </p:cNvSpPr>
          <p:nvPr>
            <p:ph idx="1"/>
          </p:nvPr>
        </p:nvSpPr>
        <p:spPr>
          <a:xfrm>
            <a:off x="0" y="1254125"/>
            <a:ext cx="9144000" cy="3785652"/>
          </a:xfrm>
          <a:noFill/>
          <a:ln/>
        </p:spPr>
        <p:txBody>
          <a:bodyPr>
            <a:normAutofit lnSpcReduction="10000"/>
          </a:bodyPr>
          <a:lstStyle/>
          <a:p>
            <a:pPr marL="342900" indent="-342900"/>
            <a:r>
              <a:rPr lang="en-US" dirty="0"/>
              <a:t>Unless you’re on a separate network that will never, ever be connected to anything else…</a:t>
            </a:r>
          </a:p>
          <a:p>
            <a:pPr marL="342900" indent="-342900"/>
            <a:endParaRPr lang="en-US" dirty="0"/>
          </a:p>
          <a:p>
            <a:pPr marL="342900" indent="-342900"/>
            <a:r>
              <a:rPr lang="en-US" dirty="0"/>
              <a:t>Well, not even then. Viruses, Trojans, etc can still be brought in by </a:t>
            </a:r>
            <a:r>
              <a:rPr lang="en-US" dirty="0" smtClean="0"/>
              <a:t>users on </a:t>
            </a:r>
            <a:r>
              <a:rPr lang="en-US" dirty="0"/>
              <a:t>CDs, DVDs, DOKs, etc</a:t>
            </a:r>
          </a:p>
          <a:p>
            <a:pPr marL="342900" indent="-342900"/>
            <a:endParaRPr lang="en-US" dirty="0"/>
          </a:p>
          <a:p>
            <a:pPr marL="342900" indent="-342900"/>
            <a:r>
              <a:rPr lang="en-US" dirty="0"/>
              <a:t>You can’t be 100% safe from everything</a:t>
            </a:r>
          </a:p>
        </p:txBody>
      </p:sp>
    </p:spTree>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a:noFill/>
          <a:ln/>
        </p:spPr>
        <p:txBody>
          <a:bodyPr/>
          <a:lstStyle/>
          <a:p>
            <a:r>
              <a:rPr lang="en-US"/>
              <a:t>Faults</a:t>
            </a:r>
          </a:p>
        </p:txBody>
      </p:sp>
      <p:sp>
        <p:nvSpPr>
          <p:cNvPr id="556035" name="Rectangle 3"/>
          <p:cNvSpPr>
            <a:spLocks noGrp="1" noChangeArrowheads="1"/>
          </p:cNvSpPr>
          <p:nvPr>
            <p:ph idx="1"/>
          </p:nvPr>
        </p:nvSpPr>
        <p:spPr>
          <a:xfrm>
            <a:off x="107950" y="1584325"/>
            <a:ext cx="9036050" cy="4843463"/>
          </a:xfrm>
          <a:noFill/>
          <a:ln/>
        </p:spPr>
        <p:txBody>
          <a:bodyPr/>
          <a:lstStyle/>
          <a:p>
            <a:pPr marL="342900" indent="-342900"/>
            <a:r>
              <a:rPr lang="en-US"/>
              <a:t>For all intents and purposes, an Enum</a:t>
            </a:r>
          </a:p>
          <a:p>
            <a:pPr marL="742950" lvl="1" indent="-285750"/>
            <a:r>
              <a:rPr lang="en-US"/>
              <a:t>CustomerNotFound</a:t>
            </a:r>
          </a:p>
          <a:p>
            <a:pPr marL="742950" lvl="1" indent="-285750"/>
            <a:r>
              <a:rPr lang="en-US"/>
              <a:t>OrderLimitExceededForCustomer</a:t>
            </a:r>
          </a:p>
          <a:p>
            <a:pPr marL="742950" lvl="1" indent="-285750"/>
            <a:endParaRPr lang="en-US"/>
          </a:p>
          <a:p>
            <a:pPr marL="342900" indent="-342900"/>
            <a:r>
              <a:rPr lang="en-US"/>
              <a:t>NOT AN EXCEPTION!</a:t>
            </a:r>
          </a:p>
          <a:p>
            <a:pPr marL="342900" indent="-342900"/>
            <a:r>
              <a:rPr lang="en-US"/>
              <a:t>We expect these things to occur</a:t>
            </a:r>
          </a:p>
          <a:p>
            <a:pPr marL="342900" indent="-342900"/>
            <a:endParaRPr lang="en-US"/>
          </a:p>
          <a:p>
            <a:pPr marL="342900" indent="-342900"/>
            <a:r>
              <a:rPr lang="en-US"/>
              <a:t>Also, exceptions don’t really work in asynchronous programming</a:t>
            </a:r>
          </a:p>
        </p:txBody>
      </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a:noFill/>
          <a:ln/>
        </p:spPr>
        <p:txBody>
          <a:bodyPr/>
          <a:lstStyle/>
          <a:p>
            <a:r>
              <a:rPr lang="en-US"/>
              <a:t>Schema Packaging</a:t>
            </a:r>
          </a:p>
        </p:txBody>
      </p:sp>
      <p:sp>
        <p:nvSpPr>
          <p:cNvPr id="558083" name="Rectangle 3"/>
          <p:cNvSpPr>
            <a:spLocks noGrp="1" noChangeArrowheads="1"/>
          </p:cNvSpPr>
          <p:nvPr>
            <p:ph idx="1"/>
          </p:nvPr>
        </p:nvSpPr>
        <p:spPr>
          <a:xfrm>
            <a:off x="107950" y="1584325"/>
            <a:ext cx="9036050" cy="3711785"/>
          </a:xfrm>
          <a:noFill/>
          <a:ln/>
        </p:spPr>
        <p:txBody>
          <a:bodyPr/>
          <a:lstStyle/>
          <a:p>
            <a:pPr marL="342900" indent="-342900"/>
            <a:r>
              <a:rPr lang="en-US" dirty="0" smtClean="0"/>
              <a:t>Everything in its own package</a:t>
            </a:r>
          </a:p>
          <a:p>
            <a:pPr marL="738188" lvl="1" indent="-342900"/>
            <a:r>
              <a:rPr lang="en-US" dirty="0" smtClean="0"/>
              <a:t>Commands – Internal</a:t>
            </a:r>
          </a:p>
          <a:p>
            <a:pPr marL="738188" lvl="1" indent="-342900"/>
            <a:r>
              <a:rPr lang="en-US" dirty="0" smtClean="0"/>
              <a:t>Faults – Internal</a:t>
            </a:r>
          </a:p>
          <a:p>
            <a:pPr marL="738188" lvl="1" indent="-342900"/>
            <a:r>
              <a:rPr lang="en-US" dirty="0" smtClean="0"/>
              <a:t>Events - External</a:t>
            </a:r>
            <a:endParaRPr lang="en-US" dirty="0"/>
          </a:p>
          <a:p>
            <a:pPr marL="342900" indent="-342900"/>
            <a:endParaRPr lang="en-US" dirty="0"/>
          </a:p>
          <a:p>
            <a:pPr marL="342900" indent="-342900"/>
            <a:r>
              <a:rPr lang="en-US" dirty="0" smtClean="0"/>
              <a:t>Initiators </a:t>
            </a:r>
            <a:r>
              <a:rPr lang="en-US" dirty="0"/>
              <a:t>of a </a:t>
            </a:r>
            <a:r>
              <a:rPr lang="en-US" dirty="0" smtClean="0"/>
              <a:t>command </a:t>
            </a:r>
            <a:r>
              <a:rPr lang="en-US" dirty="0"/>
              <a:t>will not want to depend on the </a:t>
            </a:r>
            <a:r>
              <a:rPr lang="en-US" dirty="0" smtClean="0"/>
              <a:t>schema</a:t>
            </a:r>
            <a:r>
              <a:rPr lang="en-US" dirty="0"/>
              <a:t>, but will need to </a:t>
            </a:r>
            <a:r>
              <a:rPr lang="en-US" dirty="0" smtClean="0"/>
              <a:t>handle </a:t>
            </a:r>
            <a:r>
              <a:rPr lang="en-US" dirty="0"/>
              <a:t>faults.</a:t>
            </a: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Structure</a:t>
            </a:r>
            <a:endParaRPr lang="en-US" dirty="0"/>
          </a:p>
        </p:txBody>
      </p:sp>
      <p:graphicFrame>
        <p:nvGraphicFramePr>
          <p:cNvPr id="4" name="Diagram 3"/>
          <p:cNvGraphicFramePr/>
          <p:nvPr/>
        </p:nvGraphicFramePr>
        <p:xfrm>
          <a:off x="538617" y="1217067"/>
          <a:ext cx="3438419" cy="3669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Box 23"/>
          <p:cNvSpPr txBox="1">
            <a:spLocks noChangeArrowheads="1"/>
          </p:cNvSpPr>
          <p:nvPr/>
        </p:nvSpPr>
        <p:spPr bwMode="auto">
          <a:xfrm>
            <a:off x="3962400" y="2476500"/>
            <a:ext cx="5016500" cy="1015663"/>
          </a:xfrm>
          <a:prstGeom prst="rect">
            <a:avLst/>
          </a:prstGeom>
          <a:noFill/>
          <a:ln w="9525">
            <a:noFill/>
            <a:miter lim="800000"/>
            <a:headEnd/>
            <a:tailEnd/>
          </a:ln>
          <a:effectLst/>
        </p:spPr>
        <p:txBody>
          <a:bodyPr wrap="square">
            <a:spAutoFit/>
          </a:bodyPr>
          <a:lstStyle/>
          <a:p>
            <a:pPr>
              <a:spcBef>
                <a:spcPct val="50000"/>
              </a:spcBef>
            </a:pPr>
            <a:r>
              <a:rPr lang="en-US" sz="2400" b="0" dirty="0" smtClean="0">
                <a:effectLst/>
                <a:latin typeface="+mj-lt"/>
                <a:ea typeface="+mj-ea"/>
                <a:cs typeface="+mj-cs"/>
              </a:rPr>
              <a:t>Initiate the sending of messages</a:t>
            </a:r>
          </a:p>
          <a:p>
            <a:pPr>
              <a:spcBef>
                <a:spcPct val="50000"/>
              </a:spcBef>
            </a:pPr>
            <a:r>
              <a:rPr lang="en-US" sz="2400" b="0" dirty="0" smtClean="0">
                <a:effectLst/>
                <a:latin typeface="+mj-lt"/>
                <a:ea typeface="+mj-ea"/>
                <a:cs typeface="+mj-cs"/>
              </a:rPr>
              <a:t>Need to handle faults</a:t>
            </a:r>
            <a:endParaRPr lang="en-US" sz="2400" b="0" dirty="0">
              <a:effectLst/>
              <a:latin typeface="+mj-lt"/>
              <a:ea typeface="+mj-ea"/>
              <a:cs typeface="+mj-cs"/>
            </a:endParaRPr>
          </a:p>
        </p:txBody>
      </p:sp>
      <p:sp>
        <p:nvSpPr>
          <p:cNvPr id="7" name="Text Box 23"/>
          <p:cNvSpPr txBox="1">
            <a:spLocks noChangeArrowheads="1"/>
          </p:cNvSpPr>
          <p:nvPr/>
        </p:nvSpPr>
        <p:spPr bwMode="auto">
          <a:xfrm>
            <a:off x="3975100" y="3771900"/>
            <a:ext cx="5016500" cy="1015663"/>
          </a:xfrm>
          <a:prstGeom prst="rect">
            <a:avLst/>
          </a:prstGeom>
          <a:noFill/>
          <a:ln w="9525">
            <a:noFill/>
            <a:miter lim="800000"/>
            <a:headEnd/>
            <a:tailEnd/>
          </a:ln>
          <a:effectLst/>
        </p:spPr>
        <p:txBody>
          <a:bodyPr wrap="square">
            <a:spAutoFit/>
          </a:bodyPr>
          <a:lstStyle/>
          <a:p>
            <a:pPr>
              <a:spcBef>
                <a:spcPct val="50000"/>
              </a:spcBef>
            </a:pPr>
            <a:r>
              <a:rPr lang="en-US" sz="2400" b="0" dirty="0" smtClean="0">
                <a:effectLst/>
                <a:latin typeface="+mj-lt"/>
                <a:ea typeface="+mj-ea"/>
                <a:cs typeface="+mj-cs"/>
              </a:rPr>
              <a:t>Send messages</a:t>
            </a:r>
          </a:p>
          <a:p>
            <a:pPr>
              <a:spcBef>
                <a:spcPct val="50000"/>
              </a:spcBef>
            </a:pPr>
            <a:r>
              <a:rPr lang="en-US" sz="2400" b="0" dirty="0" smtClean="0">
                <a:effectLst/>
                <a:latin typeface="+mj-lt"/>
                <a:ea typeface="+mj-ea"/>
                <a:cs typeface="+mj-cs"/>
              </a:rPr>
              <a:t>Don’t handle faults</a:t>
            </a:r>
            <a:endParaRPr lang="en-US" sz="2400" b="0" dirty="0">
              <a:effectLst/>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noFill/>
          <a:ln/>
        </p:spPr>
        <p:txBody>
          <a:bodyPr/>
          <a:lstStyle/>
          <a:p>
            <a:r>
              <a:rPr lang="en-US"/>
              <a:t>Message Handlers</a:t>
            </a:r>
          </a:p>
        </p:txBody>
      </p:sp>
      <p:sp>
        <p:nvSpPr>
          <p:cNvPr id="562179" name="Rectangle 3"/>
          <p:cNvSpPr>
            <a:spLocks noGrp="1" noChangeArrowheads="1"/>
          </p:cNvSpPr>
          <p:nvPr>
            <p:ph idx="1"/>
          </p:nvPr>
        </p:nvSpPr>
        <p:spPr>
          <a:xfrm>
            <a:off x="107950" y="1584325"/>
            <a:ext cx="9036050" cy="2603790"/>
          </a:xfrm>
          <a:noFill/>
          <a:ln/>
        </p:spPr>
        <p:txBody>
          <a:bodyPr/>
          <a:lstStyle/>
          <a:p>
            <a:pPr marL="342900" indent="-342900"/>
            <a:r>
              <a:rPr lang="en-US" dirty="0"/>
              <a:t>Interpret the intent of the message into calls on the domain model &amp; persistence infrastructure</a:t>
            </a:r>
          </a:p>
          <a:p>
            <a:pPr marL="347662" indent="-285750"/>
            <a:endParaRPr lang="en-US" dirty="0"/>
          </a:p>
          <a:p>
            <a:pPr marL="342900" indent="-342900"/>
            <a:r>
              <a:rPr lang="en-US" dirty="0" smtClean="0"/>
              <a:t>Should </a:t>
            </a:r>
            <a:r>
              <a:rPr lang="en-US" dirty="0"/>
              <a:t>not contain </a:t>
            </a:r>
            <a:r>
              <a:rPr lang="en-US" dirty="0" smtClean="0"/>
              <a:t>complex business </a:t>
            </a:r>
            <a:r>
              <a:rPr lang="en-US" dirty="0"/>
              <a:t>logic – that belongs in the domain model</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a:noFill/>
          <a:ln/>
        </p:spPr>
        <p:txBody>
          <a:bodyPr/>
          <a:lstStyle/>
          <a:p>
            <a:r>
              <a:rPr lang="en-US"/>
              <a:t>Summary</a:t>
            </a:r>
          </a:p>
        </p:txBody>
      </p:sp>
      <p:sp>
        <p:nvSpPr>
          <p:cNvPr id="547843" name="Rectangle 3"/>
          <p:cNvSpPr>
            <a:spLocks noGrp="1" noChangeArrowheads="1"/>
          </p:cNvSpPr>
          <p:nvPr>
            <p:ph idx="1"/>
          </p:nvPr>
        </p:nvSpPr>
        <p:spPr>
          <a:xfrm>
            <a:off x="107950" y="1584325"/>
            <a:ext cx="9036050" cy="2899255"/>
          </a:xfrm>
          <a:noFill/>
          <a:ln/>
        </p:spPr>
        <p:txBody>
          <a:bodyPr/>
          <a:lstStyle/>
          <a:p>
            <a:pPr marL="342900" indent="-342900"/>
            <a:r>
              <a:rPr lang="en-US" dirty="0" smtClean="0"/>
              <a:t>Think of reads and writes differently</a:t>
            </a:r>
            <a:endParaRPr lang="en-US" dirty="0"/>
          </a:p>
          <a:p>
            <a:pPr marL="342900" indent="-342900"/>
            <a:endParaRPr lang="en-US" dirty="0"/>
          </a:p>
          <a:p>
            <a:pPr marL="342900" indent="-342900"/>
            <a:r>
              <a:rPr lang="en-US" dirty="0" smtClean="0"/>
              <a:t>Reflect that difference in the schemas</a:t>
            </a:r>
            <a:endParaRPr lang="en-US" dirty="0"/>
          </a:p>
          <a:p>
            <a:pPr marL="342900" indent="-342900"/>
            <a:endParaRPr lang="en-US" dirty="0"/>
          </a:p>
          <a:p>
            <a:pPr marL="342900" indent="-342900"/>
            <a:r>
              <a:rPr lang="en-US" dirty="0" smtClean="0"/>
              <a:t>Design commands so that they almost can’t fail</a:t>
            </a:r>
            <a:endParaRPr lang="en-US" dirty="0"/>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lstStyle/>
          <a:p>
            <a:r>
              <a:rPr lang="en-US" sz="4800" dirty="0" smtClean="0"/>
              <a:t>Scalability and Flexibility</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203848"/>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noFill/>
          <a:ln/>
        </p:spPr>
        <p:txBody>
          <a:bodyPr/>
          <a:lstStyle/>
          <a:p>
            <a:r>
              <a:rPr lang="en-US" dirty="0" smtClean="0"/>
              <a:t>Flexibility in deployment</a:t>
            </a:r>
            <a:endParaRPr lang="en-US" dirty="0"/>
          </a:p>
        </p:txBody>
      </p:sp>
      <p:sp>
        <p:nvSpPr>
          <p:cNvPr id="427011" name="Rectangle 3"/>
          <p:cNvSpPr>
            <a:spLocks noGrp="1" noChangeArrowheads="1"/>
          </p:cNvSpPr>
          <p:nvPr>
            <p:ph idx="1"/>
          </p:nvPr>
        </p:nvSpPr>
        <p:spPr>
          <a:xfrm>
            <a:off x="107950" y="1584325"/>
            <a:ext cx="9036050" cy="3342453"/>
          </a:xfrm>
          <a:noFill/>
          <a:ln/>
        </p:spPr>
        <p:txBody>
          <a:bodyPr/>
          <a:lstStyle/>
          <a:p>
            <a:pPr marL="342900" indent="-342900"/>
            <a:r>
              <a:rPr lang="en-US" dirty="0" smtClean="0"/>
              <a:t>Any number of autonomous components (ACs) can be deployed to a single machine</a:t>
            </a:r>
          </a:p>
          <a:p>
            <a:pPr marL="342900" indent="-342900"/>
            <a:endParaRPr lang="en-US" dirty="0" smtClean="0"/>
          </a:p>
          <a:p>
            <a:pPr marL="342900" indent="-342900"/>
            <a:r>
              <a:rPr lang="en-US" dirty="0" smtClean="0"/>
              <a:t>Or even a single process</a:t>
            </a:r>
          </a:p>
          <a:p>
            <a:pPr marL="342900" indent="-342900"/>
            <a:endParaRPr lang="en-US" dirty="0" smtClean="0"/>
          </a:p>
          <a:p>
            <a:pPr marL="342900" indent="-342900"/>
            <a:r>
              <a:rPr lang="en-US" dirty="0" smtClean="0"/>
              <a:t>Or have a single AC deployed on each machine</a:t>
            </a:r>
            <a:endParaRPr lang="en-US" dirty="0"/>
          </a:p>
        </p:txBody>
      </p:sp>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noFill/>
          <a:ln/>
        </p:spPr>
        <p:txBody>
          <a:bodyPr/>
          <a:lstStyle/>
          <a:p>
            <a:r>
              <a:rPr lang="en-US"/>
              <a:t>Scalability</a:t>
            </a:r>
          </a:p>
        </p:txBody>
      </p:sp>
      <p:sp>
        <p:nvSpPr>
          <p:cNvPr id="484355" name="Rectangle 3"/>
          <p:cNvSpPr>
            <a:spLocks noGrp="1" noChangeArrowheads="1"/>
          </p:cNvSpPr>
          <p:nvPr>
            <p:ph idx="1"/>
          </p:nvPr>
        </p:nvSpPr>
        <p:spPr>
          <a:xfrm>
            <a:off x="107950" y="1584325"/>
            <a:ext cx="9036050" cy="4228850"/>
          </a:xfrm>
          <a:noFill/>
          <a:ln/>
        </p:spPr>
        <p:txBody>
          <a:bodyPr/>
          <a:lstStyle/>
          <a:p>
            <a:pPr marL="342900" indent="-342900"/>
            <a:r>
              <a:rPr lang="en-US" dirty="0"/>
              <a:t>Since each autonomous component maintains its state in the </a:t>
            </a:r>
            <a:r>
              <a:rPr lang="en-US" dirty="0" smtClean="0"/>
              <a:t>database of its business component</a:t>
            </a:r>
            <a:endParaRPr lang="en-US" dirty="0"/>
          </a:p>
          <a:p>
            <a:pPr marL="342900" indent="-342900"/>
            <a:endParaRPr lang="en-US" dirty="0"/>
          </a:p>
          <a:p>
            <a:pPr marL="342900" indent="-342900"/>
            <a:r>
              <a:rPr lang="en-US" dirty="0"/>
              <a:t>We can have a number of servers each running an instance of the same autonomous component</a:t>
            </a:r>
          </a:p>
          <a:p>
            <a:pPr marL="342900" indent="-342900"/>
            <a:endParaRPr lang="en-US" dirty="0"/>
          </a:p>
          <a:p>
            <a:pPr marL="342900" indent="-342900"/>
            <a:r>
              <a:rPr lang="en-US" dirty="0"/>
              <a:t>Implementation of the “Competing Consumer” pattern</a:t>
            </a:r>
          </a:p>
        </p:txBody>
      </p:sp>
    </p:spTree>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a:noFill/>
          <a:ln/>
        </p:spPr>
        <p:txBody>
          <a:bodyPr/>
          <a:lstStyle/>
          <a:p>
            <a:r>
              <a:rPr lang="en-US" dirty="0" smtClean="0"/>
              <a:t>Scaling out an AC</a:t>
            </a:r>
            <a:endParaRPr lang="en-US" dirty="0"/>
          </a:p>
        </p:txBody>
      </p:sp>
      <p:sp>
        <p:nvSpPr>
          <p:cNvPr id="479244" name="Rectangle 12"/>
          <p:cNvSpPr>
            <a:spLocks noChangeArrowheads="1"/>
          </p:cNvSpPr>
          <p:nvPr/>
        </p:nvSpPr>
        <p:spPr bwMode="auto">
          <a:xfrm>
            <a:off x="2108200" y="1219200"/>
            <a:ext cx="6680200" cy="5448300"/>
          </a:xfrm>
          <a:prstGeom prst="rect">
            <a:avLst/>
          </a:prstGeom>
          <a:noFill/>
          <a:ln w="76200">
            <a:solidFill>
              <a:schemeClr val="tx2">
                <a:lumMod val="20000"/>
                <a:lumOff val="80000"/>
              </a:schemeClr>
            </a:solidFill>
            <a:miter lim="800000"/>
            <a:headEnd/>
            <a:tailEnd/>
          </a:ln>
          <a:effectLst/>
        </p:spPr>
        <p:txBody>
          <a:bodyPr wrap="none" anchor="ctr"/>
          <a:lstStyle/>
          <a:p>
            <a:endParaRPr lang="en-GB"/>
          </a:p>
        </p:txBody>
      </p:sp>
      <p:sp>
        <p:nvSpPr>
          <p:cNvPr id="479245" name="Text Box 13"/>
          <p:cNvSpPr txBox="1">
            <a:spLocks noChangeArrowheads="1"/>
          </p:cNvSpPr>
          <p:nvPr/>
        </p:nvSpPr>
        <p:spPr bwMode="auto">
          <a:xfrm>
            <a:off x="4940300" y="711200"/>
            <a:ext cx="4102100" cy="523220"/>
          </a:xfrm>
          <a:prstGeom prst="rect">
            <a:avLst/>
          </a:prstGeom>
          <a:noFill/>
          <a:ln w="9525">
            <a:noFill/>
            <a:miter lim="800000"/>
            <a:headEnd/>
            <a:tailEnd/>
          </a:ln>
          <a:effectLst/>
        </p:spPr>
        <p:txBody>
          <a:bodyPr wrap="square">
            <a:spAutoFit/>
          </a:bodyPr>
          <a:lstStyle/>
          <a:p>
            <a:pPr>
              <a:spcBef>
                <a:spcPct val="50000"/>
              </a:spcBef>
            </a:pPr>
            <a:r>
              <a:rPr lang="en-US" sz="2800" b="0" dirty="0" smtClean="0">
                <a:effectLst/>
              </a:rPr>
              <a:t>Autonomous Component</a:t>
            </a:r>
            <a:endParaRPr lang="en-US" sz="2800" b="0" dirty="0">
              <a:effectLst/>
            </a:endParaRPr>
          </a:p>
        </p:txBody>
      </p:sp>
      <p:sp>
        <p:nvSpPr>
          <p:cNvPr id="479246" name="Line 14"/>
          <p:cNvSpPr>
            <a:spLocks noChangeShapeType="1"/>
          </p:cNvSpPr>
          <p:nvPr/>
        </p:nvSpPr>
        <p:spPr bwMode="auto">
          <a:xfrm>
            <a:off x="76200" y="2476500"/>
            <a:ext cx="1536700" cy="0"/>
          </a:xfrm>
          <a:prstGeom prst="line">
            <a:avLst/>
          </a:prstGeom>
          <a:noFill/>
          <a:ln w="57150">
            <a:solidFill>
              <a:srgbClr val="008000"/>
            </a:solidFill>
            <a:round/>
            <a:headEnd/>
            <a:tailEnd type="stealth" w="lg" len="lg"/>
          </a:ln>
          <a:effectLst/>
        </p:spPr>
        <p:txBody>
          <a:bodyPr/>
          <a:lstStyle/>
          <a:p>
            <a:endParaRPr lang="en-GB"/>
          </a:p>
        </p:txBody>
      </p:sp>
      <p:pic>
        <p:nvPicPr>
          <p:cNvPr id="25" name="Rectangle 24598" descr="Server"/>
          <p:cNvPicPr>
            <a:picLocks noChangeAspect="1" noChangeArrowheads="1"/>
          </p:cNvPicPr>
          <p:nvPr/>
        </p:nvPicPr>
        <p:blipFill>
          <a:blip r:embed="rId3" cstate="print"/>
          <a:srcRect/>
          <a:stretch>
            <a:fillRect/>
          </a:stretch>
        </p:blipFill>
        <p:spPr bwMode="auto">
          <a:xfrm>
            <a:off x="2413000" y="1321185"/>
            <a:ext cx="1854200" cy="2533853"/>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2" name="Group 25"/>
          <p:cNvGrpSpPr/>
          <p:nvPr/>
        </p:nvGrpSpPr>
        <p:grpSpPr>
          <a:xfrm>
            <a:off x="2273300" y="1943100"/>
            <a:ext cx="1803400" cy="1295400"/>
            <a:chOff x="2400300" y="1498600"/>
            <a:chExt cx="1803400" cy="1295400"/>
          </a:xfrm>
        </p:grpSpPr>
        <p:sp>
          <p:nvSpPr>
            <p:cNvPr id="28" name="AutoShape 14"/>
            <p:cNvSpPr>
              <a:spLocks noChangeArrowheads="1"/>
            </p:cNvSpPr>
            <p:nvPr/>
          </p:nvSpPr>
          <p:spPr bwMode="auto">
            <a:xfrm rot="16200000">
              <a:off x="3638550" y="18986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27"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grpSp>
      <p:sp>
        <p:nvSpPr>
          <p:cNvPr id="479236" name="AutoShape 4"/>
          <p:cNvSpPr>
            <a:spLocks noChangeArrowheads="1"/>
          </p:cNvSpPr>
          <p:nvPr/>
        </p:nvSpPr>
        <p:spPr bwMode="auto">
          <a:xfrm rot="16200000">
            <a:off x="1790700" y="2209800"/>
            <a:ext cx="571500" cy="7493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30" name="TextBox 29"/>
          <p:cNvSpPr txBox="1"/>
          <p:nvPr/>
        </p:nvSpPr>
        <p:spPr>
          <a:xfrm>
            <a:off x="2463800" y="2387600"/>
            <a:ext cx="1339021" cy="400110"/>
          </a:xfrm>
          <a:prstGeom prst="rect">
            <a:avLst/>
          </a:prstGeom>
          <a:noFill/>
        </p:spPr>
        <p:txBody>
          <a:bodyPr wrap="none" rtlCol="0">
            <a:spAutoFit/>
          </a:bodyPr>
          <a:lstStyle/>
          <a:p>
            <a:r>
              <a:rPr lang="en-US" sz="2000" b="0" dirty="0" smtClean="0">
                <a:solidFill>
                  <a:schemeClr val="bg2"/>
                </a:solidFill>
                <a:effectLst/>
              </a:rPr>
              <a:t>Distributor</a:t>
            </a:r>
            <a:endParaRPr lang="en-US" sz="2000" b="0" dirty="0">
              <a:solidFill>
                <a:schemeClr val="bg2"/>
              </a:solidFill>
              <a:effectLst/>
            </a:endParaRPr>
          </a:p>
        </p:txBody>
      </p:sp>
      <p:pic>
        <p:nvPicPr>
          <p:cNvPr id="31" name="Rectangle 24598" descr="Server"/>
          <p:cNvPicPr>
            <a:picLocks noChangeAspect="1" noChangeArrowheads="1"/>
          </p:cNvPicPr>
          <p:nvPr/>
        </p:nvPicPr>
        <p:blipFill>
          <a:blip r:embed="rId3" cstate="print"/>
          <a:srcRect/>
          <a:stretch>
            <a:fillRect/>
          </a:stretch>
        </p:blipFill>
        <p:spPr bwMode="auto">
          <a:xfrm>
            <a:off x="7073900" y="1359286"/>
            <a:ext cx="1600200" cy="218675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3" name="Group 20"/>
          <p:cNvGrpSpPr/>
          <p:nvPr/>
        </p:nvGrpSpPr>
        <p:grpSpPr>
          <a:xfrm>
            <a:off x="6527800" y="1790700"/>
            <a:ext cx="1828800" cy="1295400"/>
            <a:chOff x="2044700" y="1498600"/>
            <a:chExt cx="1828800" cy="1295400"/>
          </a:xfrm>
        </p:grpSpPr>
        <p:sp>
          <p:nvSpPr>
            <p:cNvPr id="22"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23"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24"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smtClean="0">
                  <a:solidFill>
                    <a:schemeClr val="bg2"/>
                  </a:solidFill>
                  <a:effectLst>
                    <a:outerShdw blurRad="38100" dist="38100" dir="2700000" algn="tl">
                      <a:srgbClr val="FFFFFF"/>
                    </a:outerShdw>
                  </a:effectLst>
                </a:rPr>
                <a:t>ACI</a:t>
              </a:r>
              <a:endParaRPr lang="en-US" dirty="0">
                <a:solidFill>
                  <a:schemeClr val="bg2"/>
                </a:solidFill>
                <a:effectLst>
                  <a:outerShdw blurRad="38100" dist="38100" dir="2700000" algn="tl">
                    <a:srgbClr val="FFFFFF"/>
                  </a:outerShdw>
                </a:effectLst>
              </a:endParaRPr>
            </a:p>
          </p:txBody>
        </p:sp>
      </p:grpSp>
      <p:pic>
        <p:nvPicPr>
          <p:cNvPr id="32" name="Rectangle 24598" descr="Server"/>
          <p:cNvPicPr>
            <a:picLocks noChangeAspect="1" noChangeArrowheads="1"/>
          </p:cNvPicPr>
          <p:nvPr/>
        </p:nvPicPr>
        <p:blipFill>
          <a:blip r:embed="rId3" cstate="print"/>
          <a:srcRect/>
          <a:stretch>
            <a:fillRect/>
          </a:stretch>
        </p:blipFill>
        <p:spPr bwMode="auto">
          <a:xfrm>
            <a:off x="3975100" y="4331086"/>
            <a:ext cx="1600200" cy="218675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4" name="Group 32"/>
          <p:cNvGrpSpPr/>
          <p:nvPr/>
        </p:nvGrpSpPr>
        <p:grpSpPr>
          <a:xfrm>
            <a:off x="3543300" y="4686300"/>
            <a:ext cx="1828800" cy="1295400"/>
            <a:chOff x="2044700" y="1498600"/>
            <a:chExt cx="1828800" cy="1295400"/>
          </a:xfrm>
        </p:grpSpPr>
        <p:sp>
          <p:nvSpPr>
            <p:cNvPr id="34"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35"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36"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smtClean="0">
                  <a:solidFill>
                    <a:schemeClr val="bg2"/>
                  </a:solidFill>
                  <a:effectLst>
                    <a:outerShdw blurRad="38100" dist="38100" dir="2700000" algn="tl">
                      <a:srgbClr val="FFFFFF"/>
                    </a:outerShdw>
                  </a:effectLst>
                </a:rPr>
                <a:t>ACI</a:t>
              </a:r>
              <a:endParaRPr lang="en-US" dirty="0">
                <a:solidFill>
                  <a:schemeClr val="bg2"/>
                </a:solidFill>
                <a:effectLst>
                  <a:outerShdw blurRad="38100" dist="38100" dir="2700000" algn="tl">
                    <a:srgbClr val="FFFFFF"/>
                  </a:outerShdw>
                </a:effectLst>
              </a:endParaRPr>
            </a:p>
          </p:txBody>
        </p:sp>
      </p:grpSp>
      <p:pic>
        <p:nvPicPr>
          <p:cNvPr id="37" name="Rectangle 24598" descr="Server"/>
          <p:cNvPicPr>
            <a:picLocks noChangeAspect="1" noChangeArrowheads="1"/>
          </p:cNvPicPr>
          <p:nvPr/>
        </p:nvPicPr>
        <p:blipFill>
          <a:blip r:embed="rId3" cstate="print"/>
          <a:srcRect/>
          <a:stretch>
            <a:fillRect/>
          </a:stretch>
        </p:blipFill>
        <p:spPr bwMode="auto">
          <a:xfrm>
            <a:off x="7175500" y="4254886"/>
            <a:ext cx="1600200" cy="218675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5" name="Group 37"/>
          <p:cNvGrpSpPr/>
          <p:nvPr/>
        </p:nvGrpSpPr>
        <p:grpSpPr>
          <a:xfrm>
            <a:off x="6629400" y="4686300"/>
            <a:ext cx="1828800" cy="1295400"/>
            <a:chOff x="2044700" y="1498600"/>
            <a:chExt cx="1828800" cy="1295400"/>
          </a:xfrm>
        </p:grpSpPr>
        <p:sp>
          <p:nvSpPr>
            <p:cNvPr id="39" name="AutoShape 13"/>
            <p:cNvSpPr>
              <a:spLocks noChangeArrowheads="1"/>
            </p:cNvSpPr>
            <p:nvPr/>
          </p:nvSpPr>
          <p:spPr bwMode="auto">
            <a:xfrm flipH="1">
              <a:off x="2400300" y="1498600"/>
              <a:ext cx="1473200" cy="1295400"/>
            </a:xfrm>
            <a:prstGeom prst="cube">
              <a:avLst>
                <a:gd name="adj" fmla="val 15625"/>
              </a:avLst>
            </a:prstGeom>
            <a:solidFill>
              <a:schemeClr val="accent1"/>
            </a:solidFill>
            <a:ln w="9525">
              <a:solidFill>
                <a:schemeClr val="bg2"/>
              </a:solidFill>
              <a:miter lim="800000"/>
              <a:headEnd/>
              <a:tailEnd/>
            </a:ln>
            <a:effectLst/>
          </p:spPr>
          <p:txBody>
            <a:bodyPr wrap="none" anchor="ctr"/>
            <a:lstStyle/>
            <a:p>
              <a:endParaRPr lang="en-GB"/>
            </a:p>
          </p:txBody>
        </p:sp>
        <p:sp>
          <p:nvSpPr>
            <p:cNvPr id="40" name="AutoShape 14"/>
            <p:cNvSpPr>
              <a:spLocks noChangeArrowheads="1"/>
            </p:cNvSpPr>
            <p:nvPr/>
          </p:nvSpPr>
          <p:spPr bwMode="auto">
            <a:xfrm rot="16200000">
              <a:off x="2012950" y="1860550"/>
              <a:ext cx="596900" cy="5334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
          <p:nvSpPr>
            <p:cNvPr id="41" name="Text Box 15"/>
            <p:cNvSpPr txBox="1">
              <a:spLocks noChangeArrowheads="1"/>
            </p:cNvSpPr>
            <p:nvPr/>
          </p:nvSpPr>
          <p:spPr bwMode="auto">
            <a:xfrm>
              <a:off x="2844800" y="1993900"/>
              <a:ext cx="952500" cy="579438"/>
            </a:xfrm>
            <a:prstGeom prst="rect">
              <a:avLst/>
            </a:prstGeom>
            <a:noFill/>
            <a:ln w="9525">
              <a:noFill/>
              <a:miter lim="800000"/>
              <a:headEnd/>
              <a:tailEnd/>
            </a:ln>
            <a:effectLst/>
          </p:spPr>
          <p:txBody>
            <a:bodyPr>
              <a:spAutoFit/>
            </a:bodyPr>
            <a:lstStyle/>
            <a:p>
              <a:pPr>
                <a:spcBef>
                  <a:spcPct val="50000"/>
                </a:spcBef>
              </a:pPr>
              <a:r>
                <a:rPr lang="en-US" dirty="0" smtClean="0">
                  <a:solidFill>
                    <a:schemeClr val="bg2"/>
                  </a:solidFill>
                  <a:effectLst>
                    <a:outerShdw blurRad="38100" dist="38100" dir="2700000" algn="tl">
                      <a:srgbClr val="FFFFFF"/>
                    </a:outerShdw>
                  </a:effectLst>
                </a:rPr>
                <a:t>ACI</a:t>
              </a:r>
              <a:endParaRPr lang="en-US" dirty="0">
                <a:solidFill>
                  <a:schemeClr val="bg2"/>
                </a:solidFill>
                <a:effectLst>
                  <a:outerShdw blurRad="38100" dist="38100" dir="2700000" algn="tl">
                    <a:srgbClr val="FFFFFF"/>
                  </a:outerShdw>
                </a:effectLst>
              </a:endParaRPr>
            </a:p>
          </p:txBody>
        </p:sp>
      </p:grpSp>
      <p:sp>
        <p:nvSpPr>
          <p:cNvPr id="42" name="Line 14"/>
          <p:cNvSpPr>
            <a:spLocks noChangeShapeType="1"/>
          </p:cNvSpPr>
          <p:nvPr/>
        </p:nvSpPr>
        <p:spPr bwMode="auto">
          <a:xfrm>
            <a:off x="228600" y="2628900"/>
            <a:ext cx="1536700" cy="0"/>
          </a:xfrm>
          <a:prstGeom prst="line">
            <a:avLst/>
          </a:prstGeom>
          <a:noFill/>
          <a:ln w="57150">
            <a:solidFill>
              <a:srgbClr val="008000"/>
            </a:solidFill>
            <a:round/>
            <a:headEnd/>
            <a:tailEnd type="stealth" w="lg" len="lg"/>
          </a:ln>
          <a:effectLst/>
        </p:spPr>
        <p:txBody>
          <a:bodyPr/>
          <a:lstStyle/>
          <a:p>
            <a:endParaRPr lang="en-GB"/>
          </a:p>
        </p:txBody>
      </p:sp>
      <p:sp>
        <p:nvSpPr>
          <p:cNvPr id="43" name="Line 14"/>
          <p:cNvSpPr>
            <a:spLocks noChangeShapeType="1"/>
          </p:cNvSpPr>
          <p:nvPr/>
        </p:nvSpPr>
        <p:spPr bwMode="auto">
          <a:xfrm>
            <a:off x="25400" y="2781300"/>
            <a:ext cx="1536700" cy="0"/>
          </a:xfrm>
          <a:prstGeom prst="line">
            <a:avLst/>
          </a:prstGeom>
          <a:noFill/>
          <a:ln w="57150">
            <a:solidFill>
              <a:srgbClr val="008000"/>
            </a:solidFill>
            <a:round/>
            <a:headEnd/>
            <a:tailEnd type="stealth" w="lg" len="lg"/>
          </a:ln>
          <a:effectLst/>
        </p:spPr>
        <p:txBody>
          <a:bodyPr/>
          <a:lstStyle/>
          <a:p>
            <a:endParaRPr lang="en-GB"/>
          </a:p>
        </p:txBody>
      </p:sp>
      <p:sp>
        <p:nvSpPr>
          <p:cNvPr id="44" name="Line 14"/>
          <p:cNvSpPr>
            <a:spLocks noChangeShapeType="1"/>
          </p:cNvSpPr>
          <p:nvPr/>
        </p:nvSpPr>
        <p:spPr bwMode="auto">
          <a:xfrm>
            <a:off x="3733800" y="2171700"/>
            <a:ext cx="2946400" cy="279400"/>
          </a:xfrm>
          <a:prstGeom prst="line">
            <a:avLst/>
          </a:prstGeom>
          <a:noFill/>
          <a:ln w="57150">
            <a:solidFill>
              <a:srgbClr val="008000"/>
            </a:solidFill>
            <a:prstDash val="sysDash"/>
            <a:round/>
            <a:headEnd/>
            <a:tailEnd type="stealth" w="lg" len="lg"/>
          </a:ln>
          <a:effectLst/>
        </p:spPr>
        <p:txBody>
          <a:bodyPr/>
          <a:lstStyle/>
          <a:p>
            <a:endParaRPr lang="en-GB"/>
          </a:p>
        </p:txBody>
      </p:sp>
      <p:sp>
        <p:nvSpPr>
          <p:cNvPr id="45" name="Line 14"/>
          <p:cNvSpPr>
            <a:spLocks noChangeShapeType="1"/>
          </p:cNvSpPr>
          <p:nvPr/>
        </p:nvSpPr>
        <p:spPr bwMode="auto">
          <a:xfrm flipH="1" flipV="1">
            <a:off x="4102100" y="2641600"/>
            <a:ext cx="2933700" cy="2095500"/>
          </a:xfrm>
          <a:prstGeom prst="line">
            <a:avLst/>
          </a:prstGeom>
          <a:noFill/>
          <a:ln w="57150">
            <a:solidFill>
              <a:schemeClr val="bg1">
                <a:lumMod val="40000"/>
                <a:lumOff val="60000"/>
              </a:schemeClr>
            </a:solidFill>
            <a:prstDash val="sysDash"/>
            <a:round/>
            <a:headEnd/>
            <a:tailEnd type="stealth" w="lg" len="lg"/>
          </a:ln>
          <a:effectLst/>
        </p:spPr>
        <p:txBody>
          <a:bodyPr/>
          <a:lstStyle/>
          <a:p>
            <a:endParaRPr lang="en-GB"/>
          </a:p>
        </p:txBody>
      </p:sp>
      <p:sp>
        <p:nvSpPr>
          <p:cNvPr id="46" name="Text Box 13"/>
          <p:cNvSpPr txBox="1">
            <a:spLocks noChangeArrowheads="1"/>
          </p:cNvSpPr>
          <p:nvPr/>
        </p:nvSpPr>
        <p:spPr bwMode="auto">
          <a:xfrm>
            <a:off x="5867400" y="3429000"/>
            <a:ext cx="1460500" cy="400110"/>
          </a:xfrm>
          <a:prstGeom prst="rect">
            <a:avLst/>
          </a:prstGeom>
          <a:noFill/>
          <a:ln w="9525">
            <a:noFill/>
            <a:miter lim="800000"/>
            <a:headEnd/>
            <a:tailEnd/>
          </a:ln>
          <a:effectLst/>
        </p:spPr>
        <p:txBody>
          <a:bodyPr wrap="square">
            <a:spAutoFit/>
          </a:bodyPr>
          <a:lstStyle/>
          <a:p>
            <a:pPr>
              <a:spcBef>
                <a:spcPct val="50000"/>
              </a:spcBef>
            </a:pPr>
            <a:r>
              <a:rPr lang="en-US" sz="2000" b="0" dirty="0" smtClean="0">
                <a:solidFill>
                  <a:schemeClr val="bg1">
                    <a:lumMod val="40000"/>
                    <a:lumOff val="60000"/>
                  </a:schemeClr>
                </a:solidFill>
                <a:effectLst/>
              </a:rPr>
              <a:t>Ready</a:t>
            </a:r>
            <a:endParaRPr lang="en-US" sz="2800" b="0" dirty="0">
              <a:solidFill>
                <a:schemeClr val="bg1">
                  <a:lumMod val="40000"/>
                  <a:lumOff val="60000"/>
                </a:schemeClr>
              </a:solidFill>
              <a:effectLst/>
            </a:endParaRPr>
          </a:p>
        </p:txBody>
      </p:sp>
      <p:sp>
        <p:nvSpPr>
          <p:cNvPr id="47" name="Line 14"/>
          <p:cNvSpPr>
            <a:spLocks noChangeShapeType="1"/>
          </p:cNvSpPr>
          <p:nvPr/>
        </p:nvSpPr>
        <p:spPr bwMode="auto">
          <a:xfrm>
            <a:off x="3505200" y="3251200"/>
            <a:ext cx="101600" cy="1993900"/>
          </a:xfrm>
          <a:prstGeom prst="line">
            <a:avLst/>
          </a:prstGeom>
          <a:noFill/>
          <a:ln w="57150">
            <a:solidFill>
              <a:srgbClr val="008000"/>
            </a:solidFill>
            <a:prstDash val="sysDash"/>
            <a:round/>
            <a:headEnd/>
            <a:tailEnd type="stealth" w="lg" len="lg"/>
          </a:ln>
          <a:effectLst/>
        </p:spPr>
        <p:txBody>
          <a:bodyPr/>
          <a:lstStyle/>
          <a:p>
            <a:endParaRPr lang="en-GB"/>
          </a:p>
        </p:txBody>
      </p:sp>
      <p:sp>
        <p:nvSpPr>
          <p:cNvPr id="48" name="Text Box 13"/>
          <p:cNvSpPr txBox="1">
            <a:spLocks noChangeArrowheads="1"/>
          </p:cNvSpPr>
          <p:nvPr/>
        </p:nvSpPr>
        <p:spPr bwMode="auto">
          <a:xfrm>
            <a:off x="165100" y="4076700"/>
            <a:ext cx="2032000" cy="2123658"/>
          </a:xfrm>
          <a:prstGeom prst="rect">
            <a:avLst/>
          </a:prstGeom>
          <a:noFill/>
          <a:ln w="9525">
            <a:noFill/>
            <a:miter lim="800000"/>
            <a:headEnd/>
            <a:tailEnd/>
          </a:ln>
          <a:effectLst/>
        </p:spPr>
        <p:txBody>
          <a:bodyPr wrap="square">
            <a:spAutoFit/>
          </a:bodyPr>
          <a:lstStyle/>
          <a:p>
            <a:pPr>
              <a:spcBef>
                <a:spcPct val="50000"/>
              </a:spcBef>
            </a:pPr>
            <a:r>
              <a:rPr lang="en-US" sz="2400" b="0" dirty="0" smtClean="0">
                <a:effectLst/>
              </a:rPr>
              <a:t>Autonomous Component Instance </a:t>
            </a:r>
          </a:p>
          <a:p>
            <a:pPr>
              <a:spcBef>
                <a:spcPct val="50000"/>
              </a:spcBef>
            </a:pPr>
            <a:r>
              <a:rPr lang="en-US" sz="2400" b="0" dirty="0" smtClean="0">
                <a:effectLst/>
              </a:rPr>
              <a:t>on each machine</a:t>
            </a:r>
            <a:endParaRPr lang="en-US" sz="2400" b="0" dirty="0">
              <a:effectLst/>
            </a:endParaRPr>
          </a:p>
        </p:txBody>
      </p:sp>
    </p:spTree>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Rectangle 24598" descr="Server"/>
          <p:cNvPicPr>
            <a:picLocks noChangeAspect="1" noChangeArrowheads="1"/>
          </p:cNvPicPr>
          <p:nvPr/>
        </p:nvPicPr>
        <p:blipFill>
          <a:blip r:embed="rId2" cstate="print"/>
          <a:srcRect/>
          <a:stretch>
            <a:fillRect/>
          </a:stretch>
        </p:blipFill>
        <p:spPr bwMode="auto">
          <a:xfrm>
            <a:off x="409088" y="3289153"/>
            <a:ext cx="1453240" cy="198592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smtClean="0"/>
              <a:t>Heterogeneous Server Farms</a:t>
            </a:r>
            <a:endParaRPr lang="en-GB" dirty="0"/>
          </a:p>
        </p:txBody>
      </p:sp>
      <p:grpSp>
        <p:nvGrpSpPr>
          <p:cNvPr id="3" name="Group 29"/>
          <p:cNvGrpSpPr/>
          <p:nvPr/>
        </p:nvGrpSpPr>
        <p:grpSpPr>
          <a:xfrm>
            <a:off x="1485909" y="2043232"/>
            <a:ext cx="2237005" cy="1355272"/>
            <a:chOff x="-424561" y="2645300"/>
            <a:chExt cx="2237005" cy="1355272"/>
          </a:xfrm>
        </p:grpSpPr>
        <p:cxnSp>
          <p:nvCxnSpPr>
            <p:cNvPr id="6" name="Straight Arrow Connector 5"/>
            <p:cNvCxnSpPr/>
            <p:nvPr/>
          </p:nvCxnSpPr>
          <p:spPr bwMode="auto">
            <a:xfrm flipV="1">
              <a:off x="-293939" y="2645300"/>
              <a:ext cx="2106383" cy="1355272"/>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7" name="TextBox 6"/>
            <p:cNvSpPr txBox="1"/>
            <p:nvPr/>
          </p:nvSpPr>
          <p:spPr>
            <a:xfrm>
              <a:off x="-424561" y="3151424"/>
              <a:ext cx="570990" cy="400110"/>
            </a:xfrm>
            <a:prstGeom prst="rect">
              <a:avLst/>
            </a:prstGeom>
            <a:noFill/>
          </p:spPr>
          <p:txBody>
            <a:bodyPr wrap="none" rtlCol="0">
              <a:spAutoFit/>
            </a:bodyPr>
            <a:lstStyle/>
            <a:p>
              <a:r>
                <a:rPr lang="en-US" sz="2000" b="0" dirty="0" smtClean="0">
                  <a:latin typeface="Calibri" pitchFamily="34" charset="0"/>
                </a:rPr>
                <a:t>Pull</a:t>
              </a:r>
              <a:endParaRPr lang="en-GB" sz="2000" b="0" dirty="0">
                <a:latin typeface="Calibri" pitchFamily="34" charset="0"/>
              </a:endParaRPr>
            </a:p>
          </p:txBody>
        </p:sp>
      </p:grpSp>
      <p:grpSp>
        <p:nvGrpSpPr>
          <p:cNvPr id="4" name="Group 29"/>
          <p:cNvGrpSpPr/>
          <p:nvPr/>
        </p:nvGrpSpPr>
        <p:grpSpPr>
          <a:xfrm>
            <a:off x="2547226" y="2124875"/>
            <a:ext cx="1534918" cy="1649185"/>
            <a:chOff x="81624" y="2759600"/>
            <a:chExt cx="1534918" cy="1649185"/>
          </a:xfrm>
        </p:grpSpPr>
        <p:cxnSp>
          <p:nvCxnSpPr>
            <p:cNvPr id="11" name="Straight Arrow Connector 10"/>
            <p:cNvCxnSpPr/>
            <p:nvPr/>
          </p:nvCxnSpPr>
          <p:spPr bwMode="auto">
            <a:xfrm rot="5400000" flipH="1" flipV="1">
              <a:off x="351079" y="3143323"/>
              <a:ext cx="1649185" cy="88174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12" name="TextBox 11"/>
            <p:cNvSpPr txBox="1"/>
            <p:nvPr/>
          </p:nvSpPr>
          <p:spPr>
            <a:xfrm>
              <a:off x="81624" y="3935195"/>
              <a:ext cx="570990" cy="400110"/>
            </a:xfrm>
            <a:prstGeom prst="rect">
              <a:avLst/>
            </a:prstGeom>
            <a:noFill/>
          </p:spPr>
          <p:txBody>
            <a:bodyPr wrap="none" rtlCol="0">
              <a:spAutoFit/>
            </a:bodyPr>
            <a:lstStyle/>
            <a:p>
              <a:r>
                <a:rPr lang="en-US" sz="2000" b="0" dirty="0" smtClean="0">
                  <a:latin typeface="Calibri" pitchFamily="34" charset="0"/>
                </a:rPr>
                <a:t>Pull</a:t>
              </a:r>
              <a:endParaRPr lang="en-GB" sz="2000" b="0" dirty="0">
                <a:latin typeface="Calibri" pitchFamily="34" charset="0"/>
              </a:endParaRPr>
            </a:p>
          </p:txBody>
        </p:sp>
      </p:grpSp>
      <p:grpSp>
        <p:nvGrpSpPr>
          <p:cNvPr id="5" name="Group 12"/>
          <p:cNvGrpSpPr/>
          <p:nvPr/>
        </p:nvGrpSpPr>
        <p:grpSpPr>
          <a:xfrm>
            <a:off x="4474030" y="2157532"/>
            <a:ext cx="2160271" cy="2756806"/>
            <a:chOff x="-821857" y="1545842"/>
            <a:chExt cx="2160271" cy="2756806"/>
          </a:xfrm>
        </p:grpSpPr>
        <p:cxnSp>
          <p:nvCxnSpPr>
            <p:cNvPr id="14" name="Straight Arrow Connector 13"/>
            <p:cNvCxnSpPr/>
            <p:nvPr/>
          </p:nvCxnSpPr>
          <p:spPr bwMode="auto">
            <a:xfrm rot="16200000" flipV="1">
              <a:off x="-1548245" y="2272230"/>
              <a:ext cx="2650195" cy="119742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15" name="TextBox 14"/>
            <p:cNvSpPr txBox="1"/>
            <p:nvPr/>
          </p:nvSpPr>
          <p:spPr>
            <a:xfrm>
              <a:off x="767424" y="3902538"/>
              <a:ext cx="570990" cy="400110"/>
            </a:xfrm>
            <a:prstGeom prst="rect">
              <a:avLst/>
            </a:prstGeom>
            <a:noFill/>
          </p:spPr>
          <p:txBody>
            <a:bodyPr wrap="none" rtlCol="0">
              <a:spAutoFit/>
            </a:bodyPr>
            <a:lstStyle/>
            <a:p>
              <a:r>
                <a:rPr lang="en-US" sz="2000" b="0" dirty="0" smtClean="0">
                  <a:latin typeface="Calibri" pitchFamily="34" charset="0"/>
                </a:rPr>
                <a:t>Pull</a:t>
              </a:r>
              <a:endParaRPr lang="en-GB" sz="2000" b="0" dirty="0">
                <a:latin typeface="Calibri" pitchFamily="34" charset="0"/>
              </a:endParaRPr>
            </a:p>
          </p:txBody>
        </p:sp>
      </p:grpSp>
      <p:pic>
        <p:nvPicPr>
          <p:cNvPr id="9221" name="Picture 5" descr="C:\Documents and Settings\Udi Dahan\My Documents\My Pictures\work\servers.jpg"/>
          <p:cNvPicPr>
            <a:picLocks noChangeAspect="1" noChangeArrowheads="1"/>
          </p:cNvPicPr>
          <p:nvPr/>
        </p:nvPicPr>
        <p:blipFill>
          <a:blip r:embed="rId3" cstate="print"/>
          <a:srcRect/>
          <a:stretch>
            <a:fillRect/>
          </a:stretch>
        </p:blipFill>
        <p:spPr bwMode="auto">
          <a:xfrm>
            <a:off x="6656614" y="2418789"/>
            <a:ext cx="2103664" cy="1577748"/>
          </a:xfrm>
          <a:prstGeom prst="rect">
            <a:avLst/>
          </a:prstGeom>
          <a:ln>
            <a:noFill/>
          </a:ln>
          <a:effectLst>
            <a:softEdge rad="112500"/>
          </a:effectLst>
        </p:spPr>
      </p:pic>
      <p:grpSp>
        <p:nvGrpSpPr>
          <p:cNvPr id="8" name="Group 22"/>
          <p:cNvGrpSpPr/>
          <p:nvPr/>
        </p:nvGrpSpPr>
        <p:grpSpPr>
          <a:xfrm>
            <a:off x="4980218" y="2075892"/>
            <a:ext cx="1583869" cy="1733547"/>
            <a:chOff x="-2019284" y="2193544"/>
            <a:chExt cx="1583869" cy="1733547"/>
          </a:xfrm>
        </p:grpSpPr>
        <p:cxnSp>
          <p:nvCxnSpPr>
            <p:cNvPr id="24" name="Straight Arrow Connector 23"/>
            <p:cNvCxnSpPr/>
            <p:nvPr/>
          </p:nvCxnSpPr>
          <p:spPr bwMode="auto">
            <a:xfrm rot="10800000">
              <a:off x="-2019284" y="2193544"/>
              <a:ext cx="1583869" cy="1322613"/>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25" name="TextBox 24"/>
            <p:cNvSpPr txBox="1"/>
            <p:nvPr/>
          </p:nvSpPr>
          <p:spPr>
            <a:xfrm>
              <a:off x="-1077705" y="3526981"/>
              <a:ext cx="570990" cy="400110"/>
            </a:xfrm>
            <a:prstGeom prst="rect">
              <a:avLst/>
            </a:prstGeom>
            <a:noFill/>
          </p:spPr>
          <p:txBody>
            <a:bodyPr wrap="none" rtlCol="0">
              <a:spAutoFit/>
            </a:bodyPr>
            <a:lstStyle/>
            <a:p>
              <a:r>
                <a:rPr lang="en-US" sz="2000" b="0" dirty="0" smtClean="0">
                  <a:latin typeface="Calibri" pitchFamily="34" charset="0"/>
                </a:rPr>
                <a:t>Pull</a:t>
              </a:r>
              <a:endParaRPr lang="en-GB" sz="2000" b="0" dirty="0">
                <a:latin typeface="Calibri" pitchFamily="34" charset="0"/>
              </a:endParaRPr>
            </a:p>
          </p:txBody>
        </p:sp>
      </p:grpSp>
      <p:pic>
        <p:nvPicPr>
          <p:cNvPr id="7170" name="Picture 2" descr="L:\Paul Nelson\TechEd\Dev\Breakouts\ARC05-IS\laptop.png"/>
          <p:cNvPicPr>
            <a:picLocks noChangeAspect="1" noChangeArrowheads="1"/>
          </p:cNvPicPr>
          <p:nvPr/>
        </p:nvPicPr>
        <p:blipFill>
          <a:blip r:embed="rId4" cstate="print"/>
          <a:srcRect/>
          <a:stretch>
            <a:fillRect/>
          </a:stretch>
        </p:blipFill>
        <p:spPr bwMode="auto">
          <a:xfrm>
            <a:off x="2303059" y="3996537"/>
            <a:ext cx="1501604" cy="1392792"/>
          </a:xfrm>
          <a:prstGeom prst="rect">
            <a:avLst/>
          </a:prstGeom>
          <a:noFill/>
        </p:spPr>
      </p:pic>
      <p:pic>
        <p:nvPicPr>
          <p:cNvPr id="7171" name="Picture 3" descr="L:\Paul Nelson\TechEd\Dev\Breakouts\ARC05-IS\server.png"/>
          <p:cNvPicPr>
            <a:picLocks noChangeAspect="1" noChangeArrowheads="1"/>
          </p:cNvPicPr>
          <p:nvPr/>
        </p:nvPicPr>
        <p:blipFill>
          <a:blip r:embed="rId5" cstate="print"/>
          <a:srcRect/>
          <a:stretch>
            <a:fillRect/>
          </a:stretch>
        </p:blipFill>
        <p:spPr bwMode="auto">
          <a:xfrm>
            <a:off x="3815680" y="4925355"/>
            <a:ext cx="4341487" cy="1317199"/>
          </a:xfrm>
          <a:prstGeom prst="rect">
            <a:avLst/>
          </a:prstGeom>
          <a:noFill/>
        </p:spPr>
      </p:pic>
      <p:sp>
        <p:nvSpPr>
          <p:cNvPr id="21" name="AutoShape 4"/>
          <p:cNvSpPr>
            <a:spLocks noChangeArrowheads="1"/>
          </p:cNvSpPr>
          <p:nvPr/>
        </p:nvSpPr>
        <p:spPr bwMode="auto">
          <a:xfrm rot="16200000">
            <a:off x="3854450" y="946150"/>
            <a:ext cx="914400" cy="1231900"/>
          </a:xfrm>
          <a:prstGeom prst="can">
            <a:avLst>
              <a:gd name="adj" fmla="val 32778"/>
            </a:avLst>
          </a:prstGeom>
          <a:solidFill>
            <a:schemeClr val="accent1"/>
          </a:solidFill>
          <a:ln w="9525">
            <a:solidFill>
              <a:schemeClr val="bg2"/>
            </a:solidFill>
            <a:round/>
            <a:headEnd/>
            <a:tailEnd/>
          </a:ln>
          <a:effectLst/>
        </p:spPr>
        <p:txBody>
          <a:bodyPr wrap="none" anchor="ctr"/>
          <a:lstStyle/>
          <a:p>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171"/>
                                        </p:tgtEl>
                                        <p:attrNameLst>
                                          <p:attrName>style.visibility</p:attrName>
                                        </p:attrNameLst>
                                      </p:cBhvr>
                                      <p:to>
                                        <p:strVal val="visible"/>
                                      </p:to>
                                    </p:set>
                                    <p:animEffect transition="in" filter="fade">
                                      <p:cBhvr>
                                        <p:cTn id="16" dur="500"/>
                                        <p:tgtEl>
                                          <p:spTgt spid="7171"/>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221"/>
                                        </p:tgtEl>
                                        <p:attrNameLst>
                                          <p:attrName>style.visibility</p:attrName>
                                        </p:attrNameLst>
                                      </p:cBhvr>
                                      <p:to>
                                        <p:strVal val="visible"/>
                                      </p:to>
                                    </p:set>
                                    <p:animEffect transition="in" filter="fade">
                                      <p:cBhvr>
                                        <p:cTn id="25" dur="500"/>
                                        <p:tgtEl>
                                          <p:spTgt spid="9221"/>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127000" y="127000"/>
            <a:ext cx="9017000" cy="695325"/>
          </a:xfrm>
          <a:noFill/>
          <a:ln/>
        </p:spPr>
        <p:txBody>
          <a:bodyPr/>
          <a:lstStyle/>
          <a:p>
            <a:r>
              <a:rPr lang="en-US"/>
              <a:t>#4. The Network is Secure </a:t>
            </a:r>
          </a:p>
        </p:txBody>
      </p:sp>
      <p:sp>
        <p:nvSpPr>
          <p:cNvPr id="314371" name="Rectangle 3"/>
          <p:cNvSpPr>
            <a:spLocks noGrp="1" noChangeArrowheads="1"/>
          </p:cNvSpPr>
          <p:nvPr>
            <p:ph idx="1"/>
          </p:nvPr>
        </p:nvSpPr>
        <p:spPr>
          <a:xfrm>
            <a:off x="0" y="1254125"/>
            <a:ext cx="9144000" cy="3120854"/>
          </a:xfrm>
          <a:noFill/>
          <a:ln/>
        </p:spPr>
        <p:txBody>
          <a:bodyPr/>
          <a:lstStyle/>
          <a:p>
            <a:pPr marL="342900" indent="-342900"/>
            <a:r>
              <a:rPr lang="en-US" dirty="0"/>
              <a:t>Solution:</a:t>
            </a:r>
          </a:p>
          <a:p>
            <a:pPr marL="742950" lvl="1" indent="-285750"/>
            <a:endParaRPr lang="en-US" dirty="0" smtClean="0"/>
          </a:p>
          <a:p>
            <a:pPr marL="742950" lvl="1" indent="-285750"/>
            <a:r>
              <a:rPr lang="en-US" dirty="0" smtClean="0"/>
              <a:t>Perform </a:t>
            </a:r>
            <a:r>
              <a:rPr lang="en-US" dirty="0"/>
              <a:t>a threat model analysis</a:t>
            </a:r>
          </a:p>
          <a:p>
            <a:pPr marL="742950" lvl="1" indent="-285750"/>
            <a:r>
              <a:rPr lang="en-US" dirty="0"/>
              <a:t>Balance costs against risks</a:t>
            </a:r>
          </a:p>
          <a:p>
            <a:pPr marL="742950" lvl="1" indent="-285750"/>
            <a:endParaRPr lang="en-US" dirty="0"/>
          </a:p>
          <a:p>
            <a:pPr marL="742950" lvl="1" indent="-285750"/>
            <a:r>
              <a:rPr lang="en-US" dirty="0"/>
              <a:t>Most importantly, think about it.</a:t>
            </a:r>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noFill/>
          <a:ln/>
        </p:spPr>
        <p:txBody>
          <a:bodyPr/>
          <a:lstStyle/>
          <a:p>
            <a:r>
              <a:rPr lang="en-US"/>
              <a:t>Fault Tolerance</a:t>
            </a:r>
          </a:p>
        </p:txBody>
      </p:sp>
      <p:sp>
        <p:nvSpPr>
          <p:cNvPr id="486403" name="Rectangle 3"/>
          <p:cNvSpPr>
            <a:spLocks noGrp="1" noChangeArrowheads="1"/>
          </p:cNvSpPr>
          <p:nvPr>
            <p:ph idx="1"/>
          </p:nvPr>
        </p:nvSpPr>
        <p:spPr>
          <a:xfrm>
            <a:off x="107950" y="1584325"/>
            <a:ext cx="9036050" cy="1717393"/>
          </a:xfrm>
          <a:noFill/>
          <a:ln/>
        </p:spPr>
        <p:txBody>
          <a:bodyPr/>
          <a:lstStyle/>
          <a:p>
            <a:pPr marL="342900" indent="-342900"/>
            <a:r>
              <a:rPr lang="en-US" dirty="0"/>
              <a:t>Any number of active backups</a:t>
            </a:r>
          </a:p>
          <a:p>
            <a:pPr marL="342900" indent="-342900"/>
            <a:endParaRPr lang="en-US" dirty="0"/>
          </a:p>
          <a:p>
            <a:pPr marL="342900" indent="-342900"/>
            <a:r>
              <a:rPr lang="en-US" dirty="0"/>
              <a:t>Automatic load </a:t>
            </a:r>
            <a:r>
              <a:rPr lang="en-US" dirty="0" smtClean="0"/>
              <a:t>balancing</a:t>
            </a:r>
            <a:endParaRPr lang="en-US" dirty="0"/>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noFill/>
          <a:ln/>
        </p:spPr>
        <p:txBody>
          <a:bodyPr/>
          <a:lstStyle/>
          <a:p>
            <a:r>
              <a:rPr lang="en-US"/>
              <a:t>Monitoring</a:t>
            </a:r>
          </a:p>
        </p:txBody>
      </p:sp>
      <p:sp>
        <p:nvSpPr>
          <p:cNvPr id="488451" name="Rectangle 3"/>
          <p:cNvSpPr>
            <a:spLocks noGrp="1" noChangeArrowheads="1"/>
          </p:cNvSpPr>
          <p:nvPr>
            <p:ph idx="1"/>
          </p:nvPr>
        </p:nvSpPr>
        <p:spPr>
          <a:xfrm>
            <a:off x="107950" y="1584325"/>
            <a:ext cx="9036050" cy="3342453"/>
          </a:xfrm>
          <a:noFill/>
          <a:ln/>
        </p:spPr>
        <p:txBody>
          <a:bodyPr/>
          <a:lstStyle/>
          <a:p>
            <a:pPr marL="342900" indent="-342900"/>
            <a:r>
              <a:rPr lang="en-US" dirty="0"/>
              <a:t>Visibility in to the number of requests </a:t>
            </a:r>
            <a:r>
              <a:rPr lang="en-US" dirty="0" smtClean="0"/>
              <a:t>pending</a:t>
            </a:r>
          </a:p>
          <a:p>
            <a:pPr marL="738188" lvl="1" indent="-342900"/>
            <a:r>
              <a:rPr lang="en-US" dirty="0" smtClean="0"/>
              <a:t>Number of messages in the distributor’s queue</a:t>
            </a:r>
            <a:endParaRPr lang="en-US" dirty="0"/>
          </a:p>
          <a:p>
            <a:pPr marL="342900" indent="-342900"/>
            <a:endParaRPr lang="en-US" dirty="0"/>
          </a:p>
          <a:p>
            <a:pPr marL="342900" indent="-342900"/>
            <a:r>
              <a:rPr lang="en-US" dirty="0"/>
              <a:t>Quickly zoom in on which autonomous component is a bottleneck.</a:t>
            </a:r>
          </a:p>
          <a:p>
            <a:pPr marL="342900" indent="-342900"/>
            <a:endParaRPr lang="en-US" dirty="0"/>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a:noFill/>
          <a:ln/>
        </p:spPr>
        <p:txBody>
          <a:bodyPr/>
          <a:lstStyle/>
          <a:p>
            <a:r>
              <a:rPr lang="en-US"/>
              <a:t>Runtime Scale-Out</a:t>
            </a:r>
          </a:p>
        </p:txBody>
      </p:sp>
      <p:sp>
        <p:nvSpPr>
          <p:cNvPr id="490499" name="Rectangle 3"/>
          <p:cNvSpPr>
            <a:spLocks noGrp="1" noChangeArrowheads="1"/>
          </p:cNvSpPr>
          <p:nvPr>
            <p:ph idx="1"/>
          </p:nvPr>
        </p:nvSpPr>
        <p:spPr>
          <a:xfrm>
            <a:off x="107950" y="1584325"/>
            <a:ext cx="9036050" cy="2136775"/>
          </a:xfrm>
          <a:noFill/>
          <a:ln/>
        </p:spPr>
        <p:txBody>
          <a:bodyPr/>
          <a:lstStyle/>
          <a:p>
            <a:pPr marL="342900" indent="-342900"/>
            <a:r>
              <a:rPr lang="en-US"/>
              <a:t>Addition of more servers of the same autonomous component is “plug &amp; play”</a:t>
            </a:r>
          </a:p>
          <a:p>
            <a:pPr marL="342900" indent="-342900"/>
            <a:endParaRPr lang="en-US"/>
          </a:p>
          <a:p>
            <a:pPr marL="342900" indent="-342900"/>
            <a:r>
              <a:rPr lang="en-US"/>
              <a:t>No need to take down the system</a:t>
            </a:r>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a:noFill/>
          <a:ln/>
        </p:spPr>
        <p:txBody>
          <a:bodyPr/>
          <a:lstStyle/>
          <a:p>
            <a:r>
              <a:rPr lang="en-US"/>
              <a:t>Versioning</a:t>
            </a:r>
          </a:p>
        </p:txBody>
      </p:sp>
      <p:sp>
        <p:nvSpPr>
          <p:cNvPr id="492547" name="Rectangle 3"/>
          <p:cNvSpPr>
            <a:spLocks noGrp="1" noChangeArrowheads="1"/>
          </p:cNvSpPr>
          <p:nvPr>
            <p:ph idx="1"/>
          </p:nvPr>
        </p:nvSpPr>
        <p:spPr>
          <a:xfrm>
            <a:off x="107950" y="1584325"/>
            <a:ext cx="9036050" cy="4181475"/>
          </a:xfrm>
          <a:noFill/>
          <a:ln/>
        </p:spPr>
        <p:txBody>
          <a:bodyPr/>
          <a:lstStyle/>
          <a:p>
            <a:pPr marL="342900" indent="-342900"/>
            <a:r>
              <a:rPr lang="en-US"/>
              <a:t>Run multiple versions of the same autonomous component side-by-side</a:t>
            </a:r>
          </a:p>
          <a:p>
            <a:pPr marL="342900" indent="-342900"/>
            <a:endParaRPr lang="en-US"/>
          </a:p>
          <a:p>
            <a:pPr marL="342900" indent="-342900"/>
            <a:r>
              <a:rPr lang="en-US"/>
              <a:t>Clients not bound to a specific server implementation by a proxy</a:t>
            </a:r>
          </a:p>
          <a:p>
            <a:pPr marL="342900" indent="-342900"/>
            <a:endParaRPr lang="en-US"/>
          </a:p>
          <a:p>
            <a:pPr marL="342900" indent="-342900"/>
            <a:r>
              <a:rPr lang="en-US"/>
              <a:t>Easy to swap out autonomous component implementation without affecting clients</a:t>
            </a:r>
          </a:p>
        </p:txBody>
      </p:sp>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noFill/>
          <a:ln/>
        </p:spPr>
        <p:txBody>
          <a:bodyPr/>
          <a:lstStyle/>
          <a:p>
            <a:r>
              <a:rPr lang="en-US"/>
              <a:t>Summary</a:t>
            </a:r>
          </a:p>
        </p:txBody>
      </p:sp>
      <p:sp>
        <p:nvSpPr>
          <p:cNvPr id="482307" name="Rectangle 3"/>
          <p:cNvSpPr>
            <a:spLocks noGrp="1" noChangeArrowheads="1"/>
          </p:cNvSpPr>
          <p:nvPr>
            <p:ph idx="1"/>
          </p:nvPr>
        </p:nvSpPr>
        <p:spPr>
          <a:xfrm>
            <a:off x="107950" y="1584325"/>
            <a:ext cx="9036050" cy="3603625"/>
          </a:xfrm>
          <a:noFill/>
          <a:ln/>
        </p:spPr>
        <p:txBody>
          <a:bodyPr/>
          <a:lstStyle/>
          <a:p>
            <a:pPr marL="342900" indent="-342900"/>
            <a:r>
              <a:rPr lang="en-US"/>
              <a:t>Configuration of autonomous components enables rich system capabilities</a:t>
            </a:r>
          </a:p>
          <a:p>
            <a:pPr marL="342900" indent="-342900"/>
            <a:endParaRPr lang="en-US"/>
          </a:p>
          <a:p>
            <a:pPr marL="742950" lvl="1" indent="-285750"/>
            <a:r>
              <a:rPr lang="en-US"/>
              <a:t>Flexibility</a:t>
            </a:r>
          </a:p>
          <a:p>
            <a:pPr marL="742950" lvl="1" indent="-285750"/>
            <a:r>
              <a:rPr lang="en-US"/>
              <a:t>Scalability</a:t>
            </a:r>
          </a:p>
          <a:p>
            <a:pPr marL="742950" lvl="1" indent="-285750"/>
            <a:r>
              <a:rPr lang="en-US"/>
              <a:t>Monitoring</a:t>
            </a:r>
          </a:p>
          <a:p>
            <a:pPr marL="742950" lvl="1" indent="-285750"/>
            <a:r>
              <a:rPr lang="en-US"/>
              <a:t>Versioning</a:t>
            </a: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lstStyle/>
          <a:p>
            <a:r>
              <a:rPr lang="en-US" sz="4800" dirty="0" smtClean="0"/>
              <a:t>Long Running Processes</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203848"/>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noFill/>
          <a:ln/>
        </p:spPr>
        <p:txBody>
          <a:bodyPr/>
          <a:lstStyle/>
          <a:p>
            <a:r>
              <a:rPr lang="en-US" dirty="0"/>
              <a:t>What is </a:t>
            </a:r>
            <a:r>
              <a:rPr lang="en-US" dirty="0" smtClean="0"/>
              <a:t>“process”?</a:t>
            </a:r>
            <a:endParaRPr lang="en-US" dirty="0"/>
          </a:p>
        </p:txBody>
      </p:sp>
      <p:sp>
        <p:nvSpPr>
          <p:cNvPr id="470019" name="Rectangle 3"/>
          <p:cNvSpPr>
            <a:spLocks noGrp="1" noChangeArrowheads="1"/>
          </p:cNvSpPr>
          <p:nvPr>
            <p:ph idx="1"/>
          </p:nvPr>
        </p:nvSpPr>
        <p:spPr>
          <a:xfrm>
            <a:off x="0" y="1584325"/>
            <a:ext cx="9144000" cy="3785652"/>
          </a:xfrm>
          <a:noFill/>
          <a:ln/>
        </p:spPr>
        <p:txBody>
          <a:bodyPr/>
          <a:lstStyle/>
          <a:p>
            <a:pPr marL="342900" indent="-342900">
              <a:buFont typeface="Wingdings" pitchFamily="2" charset="2"/>
              <a:buNone/>
            </a:pPr>
            <a:r>
              <a:rPr lang="en-US" dirty="0"/>
              <a:t>   </a:t>
            </a:r>
            <a:r>
              <a:rPr lang="en-US" dirty="0" smtClean="0"/>
              <a:t>A process can be described as </a:t>
            </a:r>
            <a:r>
              <a:rPr lang="en-US" dirty="0"/>
              <a:t>a set of activities that are performed in a certain sequence as a result of internal and external triggers.</a:t>
            </a:r>
          </a:p>
          <a:p>
            <a:pPr marL="342900" indent="-342900"/>
            <a:endParaRPr lang="en-US" dirty="0"/>
          </a:p>
          <a:p>
            <a:pPr marL="342900" indent="-342900"/>
            <a:r>
              <a:rPr lang="en-US" dirty="0"/>
              <a:t>The most basic </a:t>
            </a:r>
            <a:r>
              <a:rPr lang="en-US" dirty="0" smtClean="0"/>
              <a:t>process control is</a:t>
            </a:r>
            <a:r>
              <a:rPr lang="en-US" dirty="0"/>
              <a:t>: if-then</a:t>
            </a:r>
          </a:p>
          <a:p>
            <a:pPr marL="342900" indent="-342900"/>
            <a:endParaRPr lang="en-US" dirty="0"/>
          </a:p>
          <a:p>
            <a:pPr marL="342900" indent="-342900"/>
            <a:r>
              <a:rPr lang="en-US" dirty="0"/>
              <a:t>More complex </a:t>
            </a:r>
            <a:r>
              <a:rPr lang="en-US" dirty="0" smtClean="0"/>
              <a:t>processes include </a:t>
            </a:r>
            <a:r>
              <a:rPr lang="en-US" dirty="0"/>
              <a:t>state machines</a:t>
            </a:r>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noFill/>
          <a:ln/>
        </p:spPr>
        <p:txBody>
          <a:bodyPr/>
          <a:lstStyle/>
          <a:p>
            <a:r>
              <a:rPr lang="en-US" dirty="0"/>
              <a:t>What is “long running </a:t>
            </a:r>
            <a:r>
              <a:rPr lang="en-US" dirty="0" smtClean="0"/>
              <a:t>process”?</a:t>
            </a:r>
            <a:endParaRPr lang="en-US" dirty="0"/>
          </a:p>
        </p:txBody>
      </p:sp>
      <p:sp>
        <p:nvSpPr>
          <p:cNvPr id="496643" name="Rectangle 3"/>
          <p:cNvSpPr>
            <a:spLocks noGrp="1" noChangeArrowheads="1"/>
          </p:cNvSpPr>
          <p:nvPr>
            <p:ph idx="1"/>
          </p:nvPr>
        </p:nvSpPr>
        <p:spPr>
          <a:xfrm>
            <a:off x="0" y="1584325"/>
            <a:ext cx="9144000" cy="5115246"/>
          </a:xfrm>
          <a:noFill/>
          <a:ln/>
        </p:spPr>
        <p:txBody>
          <a:bodyPr/>
          <a:lstStyle/>
          <a:p>
            <a:pPr marL="342900" indent="-342900">
              <a:buFont typeface="Wingdings" pitchFamily="2" charset="2"/>
              <a:buNone/>
            </a:pPr>
            <a:r>
              <a:rPr lang="en-US" dirty="0"/>
              <a:t>   A long running </a:t>
            </a:r>
            <a:r>
              <a:rPr lang="en-US" dirty="0" smtClean="0"/>
              <a:t>process is </a:t>
            </a:r>
            <a:r>
              <a:rPr lang="en-US" dirty="0"/>
              <a:t>a </a:t>
            </a:r>
            <a:r>
              <a:rPr lang="en-US" dirty="0" smtClean="0"/>
              <a:t>process </a:t>
            </a:r>
            <a:r>
              <a:rPr lang="en-US" dirty="0"/>
              <a:t>whose execution lifetime exceeds the time to process a single external </a:t>
            </a:r>
            <a:r>
              <a:rPr lang="en-US" dirty="0" smtClean="0"/>
              <a:t>event or message.</a:t>
            </a:r>
            <a:endParaRPr lang="en-US" dirty="0"/>
          </a:p>
          <a:p>
            <a:pPr marL="342900" indent="-342900"/>
            <a:endParaRPr lang="en-US" dirty="0"/>
          </a:p>
          <a:p>
            <a:pPr marL="342900" indent="-342900"/>
            <a:r>
              <a:rPr lang="en-US" dirty="0"/>
              <a:t>Long running means that multiple external events/triggers are handled by the same </a:t>
            </a:r>
            <a:r>
              <a:rPr lang="en-US" dirty="0" smtClean="0"/>
              <a:t>process instance – is </a:t>
            </a:r>
            <a:r>
              <a:rPr lang="en-US" b="1" dirty="0" err="1" smtClean="0"/>
              <a:t>Stateful</a:t>
            </a:r>
            <a:endParaRPr lang="en-US" b="1" dirty="0"/>
          </a:p>
          <a:p>
            <a:pPr marL="342900" indent="-342900"/>
            <a:endParaRPr lang="en-US" dirty="0" smtClean="0"/>
          </a:p>
          <a:p>
            <a:pPr marL="342900" indent="-342900"/>
            <a:r>
              <a:rPr lang="en-US" dirty="0" smtClean="0"/>
              <a:t>Derived from “long-lived transactions” work in the late 80’s and early 90’s</a:t>
            </a:r>
            <a:endParaRPr lang="en-US" dirty="0"/>
          </a:p>
        </p:txBody>
      </p:sp>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noFill/>
          <a:ln/>
        </p:spPr>
        <p:txBody>
          <a:bodyPr/>
          <a:lstStyle/>
          <a:p>
            <a:r>
              <a:rPr lang="en-US" dirty="0"/>
              <a:t>Why use long running </a:t>
            </a:r>
            <a:r>
              <a:rPr lang="en-US" dirty="0" smtClean="0"/>
              <a:t>process?</a:t>
            </a:r>
            <a:endParaRPr lang="en-US" dirty="0"/>
          </a:p>
        </p:txBody>
      </p:sp>
      <p:sp>
        <p:nvSpPr>
          <p:cNvPr id="498691" name="Rectangle 3"/>
          <p:cNvSpPr>
            <a:spLocks noGrp="1" noChangeArrowheads="1"/>
          </p:cNvSpPr>
          <p:nvPr>
            <p:ph idx="1"/>
          </p:nvPr>
        </p:nvSpPr>
        <p:spPr>
          <a:xfrm>
            <a:off x="0" y="1584325"/>
            <a:ext cx="9144000" cy="3046988"/>
          </a:xfrm>
          <a:noFill/>
          <a:ln/>
        </p:spPr>
        <p:txBody>
          <a:bodyPr/>
          <a:lstStyle/>
          <a:p>
            <a:pPr marL="342900" indent="-342900"/>
            <a:r>
              <a:rPr lang="en-US" dirty="0"/>
              <a:t>Long running </a:t>
            </a:r>
            <a:r>
              <a:rPr lang="en-US" dirty="0" smtClean="0"/>
              <a:t>processes provide </a:t>
            </a:r>
            <a:r>
              <a:rPr lang="en-US" dirty="0"/>
              <a:t>a state management facility that enables a system to encapsulate the logic and data for handling an external stream of events.</a:t>
            </a:r>
          </a:p>
          <a:p>
            <a:pPr marL="342900" indent="-342900"/>
            <a:endParaRPr lang="en-US" dirty="0"/>
          </a:p>
          <a:p>
            <a:pPr marL="342900" indent="-342900"/>
            <a:r>
              <a:rPr lang="en-US" dirty="0"/>
              <a:t>It’s just good OO programming.</a:t>
            </a:r>
          </a:p>
        </p:txBody>
      </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127000" y="127000"/>
            <a:ext cx="8870950" cy="641350"/>
          </a:xfrm>
        </p:spPr>
        <p:txBody>
          <a:bodyPr/>
          <a:lstStyle/>
          <a:p>
            <a:r>
              <a:rPr lang="en-US" sz="4000" dirty="0"/>
              <a:t>Long running </a:t>
            </a:r>
            <a:r>
              <a:rPr lang="en-US" sz="4000" dirty="0" smtClean="0"/>
              <a:t>process </a:t>
            </a:r>
            <a:r>
              <a:rPr lang="en-US" sz="4000" dirty="0"/>
              <a:t>example</a:t>
            </a:r>
          </a:p>
        </p:txBody>
      </p:sp>
      <p:sp>
        <p:nvSpPr>
          <p:cNvPr id="502787" name="Text Box 3"/>
          <p:cNvSpPr txBox="1">
            <a:spLocks noChangeArrowheads="1"/>
          </p:cNvSpPr>
          <p:nvPr/>
        </p:nvSpPr>
        <p:spPr bwMode="auto">
          <a:xfrm>
            <a:off x="177800" y="2400300"/>
            <a:ext cx="1524000" cy="304800"/>
          </a:xfrm>
          <a:prstGeom prst="rect">
            <a:avLst/>
          </a:prstGeom>
          <a:noFill/>
          <a:ln w="9525" algn="ctr">
            <a:noFill/>
            <a:miter lim="800000"/>
            <a:headEnd/>
            <a:tailEnd/>
          </a:ln>
          <a:effectLst/>
        </p:spPr>
        <p:txBody>
          <a:bodyPr>
            <a:spAutoFit/>
          </a:bodyPr>
          <a:lstStyle/>
          <a:p>
            <a:pPr algn="ctr"/>
            <a:r>
              <a:rPr lang="en-US" sz="1400">
                <a:effectLst>
                  <a:outerShdw blurRad="38100" dist="38100" dir="2700000" algn="tl">
                    <a:srgbClr val="000000"/>
                  </a:outerShdw>
                </a:effectLst>
                <a:latin typeface="Arial" charset="0"/>
              </a:rPr>
              <a:t>Request</a:t>
            </a:r>
            <a:endParaRPr lang="en-US">
              <a:effectLst>
                <a:outerShdw blurRad="38100" dist="38100" dir="2700000" algn="tl">
                  <a:srgbClr val="000000"/>
                </a:outerShdw>
              </a:effectLst>
            </a:endParaRPr>
          </a:p>
        </p:txBody>
      </p:sp>
      <p:sp>
        <p:nvSpPr>
          <p:cNvPr id="502788" name="Text Box 4"/>
          <p:cNvSpPr txBox="1">
            <a:spLocks noChangeArrowheads="1"/>
          </p:cNvSpPr>
          <p:nvPr/>
        </p:nvSpPr>
        <p:spPr bwMode="auto">
          <a:xfrm>
            <a:off x="4140200" y="2120900"/>
            <a:ext cx="2146300" cy="517525"/>
          </a:xfrm>
          <a:prstGeom prst="rect">
            <a:avLst/>
          </a:prstGeom>
          <a:noFill/>
          <a:ln w="9525" algn="ctr">
            <a:noFill/>
            <a:miter lim="800000"/>
            <a:headEnd/>
            <a:tailEnd/>
          </a:ln>
          <a:effectLst/>
        </p:spPr>
        <p:txBody>
          <a:bodyPr>
            <a:spAutoFit/>
          </a:bodyPr>
          <a:lstStyle/>
          <a:p>
            <a:pPr algn="ctr"/>
            <a:r>
              <a:rPr lang="en-US" sz="1400">
                <a:effectLst>
                  <a:outerShdw blurRad="38100" dist="38100" dir="2700000" algn="tl">
                    <a:srgbClr val="000000"/>
                  </a:outerShdw>
                </a:effectLst>
                <a:latin typeface="Arial" charset="0"/>
              </a:rPr>
              <a:t>Send requests to 3 other services</a:t>
            </a:r>
            <a:endParaRPr lang="en-US">
              <a:effectLst>
                <a:outerShdw blurRad="38100" dist="38100" dir="2700000" algn="tl">
                  <a:srgbClr val="000000"/>
                </a:outerShdw>
              </a:effectLst>
            </a:endParaRPr>
          </a:p>
        </p:txBody>
      </p:sp>
      <p:sp>
        <p:nvSpPr>
          <p:cNvPr id="502789" name="Text Box 5"/>
          <p:cNvSpPr txBox="1">
            <a:spLocks noChangeArrowheads="1"/>
          </p:cNvSpPr>
          <p:nvPr/>
        </p:nvSpPr>
        <p:spPr bwMode="auto">
          <a:xfrm>
            <a:off x="3238500" y="3213100"/>
            <a:ext cx="2146300" cy="304800"/>
          </a:xfrm>
          <a:prstGeom prst="rect">
            <a:avLst/>
          </a:prstGeom>
          <a:noFill/>
          <a:ln w="9525" algn="ctr">
            <a:noFill/>
            <a:miter lim="800000"/>
            <a:headEnd/>
            <a:tailEnd/>
          </a:ln>
          <a:effectLst/>
        </p:spPr>
        <p:txBody>
          <a:bodyPr>
            <a:spAutoFit/>
          </a:bodyPr>
          <a:lstStyle/>
          <a:p>
            <a:pPr algn="ctr"/>
            <a:r>
              <a:rPr lang="en-US" sz="1400">
                <a:effectLst>
                  <a:outerShdw blurRad="38100" dist="38100" dir="2700000" algn="tl">
                    <a:srgbClr val="000000"/>
                  </a:outerShdw>
                </a:effectLst>
                <a:latin typeface="Arial" charset="0"/>
              </a:rPr>
              <a:t>Save requests state</a:t>
            </a:r>
            <a:endParaRPr lang="en-US">
              <a:effectLst>
                <a:outerShdw blurRad="38100" dist="38100" dir="2700000" algn="tl">
                  <a:srgbClr val="000000"/>
                </a:outerShdw>
              </a:effectLst>
            </a:endParaRPr>
          </a:p>
        </p:txBody>
      </p:sp>
      <p:sp>
        <p:nvSpPr>
          <p:cNvPr id="502790" name="Line 6"/>
          <p:cNvSpPr>
            <a:spLocks noChangeShapeType="1"/>
          </p:cNvSpPr>
          <p:nvPr/>
        </p:nvSpPr>
        <p:spPr bwMode="auto">
          <a:xfrm flipH="1">
            <a:off x="2273300" y="2336800"/>
            <a:ext cx="0" cy="4267200"/>
          </a:xfrm>
          <a:prstGeom prst="line">
            <a:avLst/>
          </a:prstGeom>
          <a:noFill/>
          <a:ln w="38100">
            <a:solidFill>
              <a:srgbClr val="FFCC00"/>
            </a:solidFill>
            <a:round/>
            <a:headEnd/>
            <a:tailEnd/>
          </a:ln>
          <a:effectLst>
            <a:outerShdw dist="35921" dir="2700000" algn="ctr" rotWithShape="0">
              <a:schemeClr val="bg2"/>
            </a:outerShdw>
          </a:effectLst>
        </p:spPr>
        <p:txBody>
          <a:bodyPr wrap="none" anchor="ctr"/>
          <a:lstStyle/>
          <a:p>
            <a:endParaRPr lang="en-GB"/>
          </a:p>
        </p:txBody>
      </p:sp>
      <p:sp>
        <p:nvSpPr>
          <p:cNvPr id="502791" name="Text Box 7"/>
          <p:cNvSpPr txBox="1">
            <a:spLocks noChangeArrowheads="1"/>
          </p:cNvSpPr>
          <p:nvPr/>
        </p:nvSpPr>
        <p:spPr bwMode="auto">
          <a:xfrm>
            <a:off x="1041400" y="1892300"/>
            <a:ext cx="2489200" cy="406400"/>
          </a:xfrm>
          <a:prstGeom prst="rect">
            <a:avLst/>
          </a:prstGeom>
          <a:solidFill>
            <a:srgbClr val="74C35F"/>
          </a:solidFill>
          <a:ln w="9525" algn="ctr">
            <a:solidFill>
              <a:schemeClr val="bg2"/>
            </a:solidFill>
            <a:miter lim="800000"/>
            <a:headEnd/>
            <a:tailEnd/>
          </a:ln>
          <a:effectLst/>
        </p:spPr>
        <p:txBody>
          <a:bodyPr>
            <a:spAutoFit/>
          </a:bodyPr>
          <a:lstStyle/>
          <a:p>
            <a:pPr algn="ctr"/>
            <a:r>
              <a:rPr lang="en-US" sz="2000" dirty="0" smtClean="0">
                <a:solidFill>
                  <a:srgbClr val="000000"/>
                </a:solidFill>
                <a:effectLst/>
                <a:latin typeface="Arial" charset="0"/>
              </a:rPr>
              <a:t>Process</a:t>
            </a:r>
            <a:endParaRPr lang="en-US" dirty="0">
              <a:effectLst>
                <a:outerShdw blurRad="38100" dist="38100" dir="2700000" algn="tl">
                  <a:srgbClr val="000000"/>
                </a:outerShdw>
              </a:effectLst>
            </a:endParaRPr>
          </a:p>
        </p:txBody>
      </p:sp>
      <p:sp>
        <p:nvSpPr>
          <p:cNvPr id="502792" name="Line 8"/>
          <p:cNvSpPr>
            <a:spLocks noChangeShapeType="1"/>
          </p:cNvSpPr>
          <p:nvPr/>
        </p:nvSpPr>
        <p:spPr bwMode="auto">
          <a:xfrm flipV="1">
            <a:off x="177800" y="26670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2793" name="Rectangle 9"/>
          <p:cNvSpPr>
            <a:spLocks noChangeArrowheads="1"/>
          </p:cNvSpPr>
          <p:nvPr/>
        </p:nvSpPr>
        <p:spPr bwMode="auto">
          <a:xfrm>
            <a:off x="2209800" y="2590800"/>
            <a:ext cx="127000" cy="8636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02794" name="Line 10"/>
          <p:cNvSpPr>
            <a:spLocks noChangeShapeType="1"/>
          </p:cNvSpPr>
          <p:nvPr/>
        </p:nvSpPr>
        <p:spPr bwMode="auto">
          <a:xfrm flipV="1">
            <a:off x="2387600" y="27432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2795" name="Line 11"/>
          <p:cNvSpPr>
            <a:spLocks noChangeShapeType="1"/>
          </p:cNvSpPr>
          <p:nvPr/>
        </p:nvSpPr>
        <p:spPr bwMode="auto">
          <a:xfrm flipV="1">
            <a:off x="2400300" y="28448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2796" name="Line 12"/>
          <p:cNvSpPr>
            <a:spLocks noChangeShapeType="1"/>
          </p:cNvSpPr>
          <p:nvPr/>
        </p:nvSpPr>
        <p:spPr bwMode="auto">
          <a:xfrm flipV="1">
            <a:off x="2400300" y="29464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2797" name="AutoShape 13"/>
          <p:cNvSpPr>
            <a:spLocks noChangeArrowheads="1"/>
          </p:cNvSpPr>
          <p:nvPr/>
        </p:nvSpPr>
        <p:spPr bwMode="auto">
          <a:xfrm>
            <a:off x="5334000" y="3568700"/>
            <a:ext cx="1193800" cy="558800"/>
          </a:xfrm>
          <a:prstGeom prst="flowChartMagneticDisk">
            <a:avLst/>
          </a:prstGeom>
          <a:solidFill>
            <a:srgbClr val="74C35F"/>
          </a:solidFill>
          <a:ln w="9525">
            <a:solidFill>
              <a:schemeClr val="bg2"/>
            </a:solidFill>
            <a:round/>
            <a:headEnd/>
            <a:tailEnd/>
          </a:ln>
          <a:effectLst/>
        </p:spPr>
        <p:txBody>
          <a:bodyPr wrap="none" anchor="ctr"/>
          <a:lstStyle/>
          <a:p>
            <a:endParaRPr lang="en-GB"/>
          </a:p>
        </p:txBody>
      </p:sp>
      <p:sp>
        <p:nvSpPr>
          <p:cNvPr id="502798" name="Text Box 14"/>
          <p:cNvSpPr txBox="1">
            <a:spLocks noChangeArrowheads="1"/>
          </p:cNvSpPr>
          <p:nvPr/>
        </p:nvSpPr>
        <p:spPr bwMode="auto">
          <a:xfrm>
            <a:off x="5334000" y="3708400"/>
            <a:ext cx="1181100" cy="396875"/>
          </a:xfrm>
          <a:prstGeom prst="rect">
            <a:avLst/>
          </a:prstGeom>
          <a:noFill/>
          <a:ln w="9525" algn="ctr">
            <a:noFill/>
            <a:miter lim="800000"/>
            <a:headEnd/>
            <a:tailEnd/>
          </a:ln>
          <a:effectLst/>
        </p:spPr>
        <p:txBody>
          <a:bodyPr>
            <a:spAutoFit/>
          </a:bodyPr>
          <a:lstStyle/>
          <a:p>
            <a:pPr algn="ctr"/>
            <a:r>
              <a:rPr lang="en-US" sz="2000">
                <a:solidFill>
                  <a:srgbClr val="000000"/>
                </a:solidFill>
                <a:effectLst/>
                <a:latin typeface="Arial" charset="0"/>
              </a:rPr>
              <a:t>Store</a:t>
            </a:r>
            <a:endParaRPr lang="en-US">
              <a:effectLst>
                <a:outerShdw blurRad="38100" dist="38100" dir="2700000" algn="tl">
                  <a:srgbClr val="000000"/>
                </a:outerShdw>
              </a:effectLst>
            </a:endParaRPr>
          </a:p>
        </p:txBody>
      </p:sp>
      <p:sp>
        <p:nvSpPr>
          <p:cNvPr id="502799" name="Line 15"/>
          <p:cNvSpPr>
            <a:spLocks noChangeShapeType="1"/>
          </p:cNvSpPr>
          <p:nvPr/>
        </p:nvSpPr>
        <p:spPr bwMode="auto">
          <a:xfrm>
            <a:off x="2413000" y="3327400"/>
            <a:ext cx="2806700" cy="4826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lstStyle/>
          <a:p>
            <a:r>
              <a:rPr lang="en-US" dirty="0" smtClean="0"/>
              <a:t>Mostly, </a:t>
            </a:r>
            <a:r>
              <a:rPr lang="en-US" dirty="0" err="1" smtClean="0"/>
              <a:t>Udi</a:t>
            </a:r>
            <a:r>
              <a:rPr lang="en-US" dirty="0" smtClean="0"/>
              <a:t> </a:t>
            </a:r>
            <a:r>
              <a:rPr lang="en-US" dirty="0" err="1" smtClean="0"/>
              <a:t>Dahan’s</a:t>
            </a:r>
            <a:r>
              <a:rPr lang="en-US" dirty="0" smtClean="0"/>
              <a:t> “Advanced Distributed Systems Design with Service Oriented Architecture” class</a:t>
            </a:r>
          </a:p>
          <a:p>
            <a:r>
              <a:rPr lang="en-US" dirty="0" smtClean="0"/>
              <a:t>Stuff from other Places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127000" y="127000"/>
            <a:ext cx="9017000" cy="695325"/>
          </a:xfrm>
          <a:noFill/>
          <a:ln/>
        </p:spPr>
        <p:txBody>
          <a:bodyPr/>
          <a:lstStyle/>
          <a:p>
            <a:r>
              <a:rPr lang="en-US" dirty="0"/>
              <a:t>#5. The Topology won’t change </a:t>
            </a:r>
          </a:p>
        </p:txBody>
      </p:sp>
      <p:sp>
        <p:nvSpPr>
          <p:cNvPr id="316419" name="Rectangle 3"/>
          <p:cNvSpPr>
            <a:spLocks noGrp="1" noChangeArrowheads="1"/>
          </p:cNvSpPr>
          <p:nvPr>
            <p:ph idx="1"/>
          </p:nvPr>
        </p:nvSpPr>
        <p:spPr>
          <a:xfrm>
            <a:off x="0" y="1254125"/>
            <a:ext cx="9144000" cy="4524315"/>
          </a:xfrm>
          <a:noFill/>
          <a:ln/>
        </p:spPr>
        <p:txBody>
          <a:bodyPr/>
          <a:lstStyle/>
          <a:p>
            <a:pPr marL="342900" indent="-342900"/>
            <a:r>
              <a:rPr lang="en-US" dirty="0"/>
              <a:t>Unless a server goes down and is replaced</a:t>
            </a:r>
          </a:p>
          <a:p>
            <a:pPr marL="342900" indent="-342900"/>
            <a:endParaRPr lang="en-US" dirty="0"/>
          </a:p>
          <a:p>
            <a:pPr marL="342900" indent="-342900"/>
            <a:r>
              <a:rPr lang="en-US" dirty="0"/>
              <a:t>Or is moved to a different subnet</a:t>
            </a:r>
          </a:p>
          <a:p>
            <a:pPr marL="342900" indent="-342900"/>
            <a:endParaRPr lang="en-US" dirty="0"/>
          </a:p>
          <a:p>
            <a:pPr marL="342900" indent="-342900"/>
            <a:r>
              <a:rPr lang="en-US" dirty="0"/>
              <a:t>Or clients wirelessly connect and disconnect</a:t>
            </a:r>
          </a:p>
          <a:p>
            <a:pPr marL="342900" indent="-342900"/>
            <a:endParaRPr lang="en-US" dirty="0"/>
          </a:p>
          <a:p>
            <a:pPr marL="342900" indent="-342900"/>
            <a:r>
              <a:rPr lang="en-US" dirty="0"/>
              <a:t>What </a:t>
            </a:r>
            <a:r>
              <a:rPr lang="en-US" dirty="0" smtClean="0"/>
              <a:t>will happen </a:t>
            </a:r>
            <a:r>
              <a:rPr lang="en-US" dirty="0"/>
              <a:t>to </a:t>
            </a:r>
            <a:r>
              <a:rPr lang="en-US" dirty="0" smtClean="0"/>
              <a:t>the </a:t>
            </a:r>
            <a:r>
              <a:rPr lang="en-US" dirty="0"/>
              <a:t>application when those hard </a:t>
            </a:r>
            <a:r>
              <a:rPr lang="en-US" dirty="0" smtClean="0"/>
              <a:t>coded</a:t>
            </a:r>
            <a:r>
              <a:rPr lang="en-US" dirty="0"/>
              <a:t> </a:t>
            </a:r>
            <a:r>
              <a:rPr lang="en-US" dirty="0" smtClean="0"/>
              <a:t>/ </a:t>
            </a:r>
            <a:r>
              <a:rPr lang="en-US" dirty="0" err="1" smtClean="0"/>
              <a:t>config</a:t>
            </a:r>
            <a:r>
              <a:rPr lang="en-US" dirty="0" smtClean="0"/>
              <a:t>-file values change?</a:t>
            </a:r>
            <a:endParaRPr lang="en-US" dirty="0"/>
          </a:p>
        </p:txBody>
      </p:sp>
    </p:spTree>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a:xfrm>
            <a:off x="127000" y="127000"/>
            <a:ext cx="8870950" cy="641350"/>
          </a:xfrm>
        </p:spPr>
        <p:txBody>
          <a:bodyPr/>
          <a:lstStyle/>
          <a:p>
            <a:r>
              <a:rPr lang="en-US" sz="4000" dirty="0"/>
              <a:t>Long running </a:t>
            </a:r>
            <a:r>
              <a:rPr lang="en-US" sz="4000" dirty="0" smtClean="0"/>
              <a:t>process example</a:t>
            </a:r>
            <a:endParaRPr lang="en-US" sz="4000" dirty="0"/>
          </a:p>
        </p:txBody>
      </p:sp>
      <p:sp>
        <p:nvSpPr>
          <p:cNvPr id="504835" name="Text Box 3"/>
          <p:cNvSpPr txBox="1">
            <a:spLocks noChangeArrowheads="1"/>
          </p:cNvSpPr>
          <p:nvPr/>
        </p:nvSpPr>
        <p:spPr bwMode="auto">
          <a:xfrm>
            <a:off x="177800" y="2400300"/>
            <a:ext cx="1524000" cy="304800"/>
          </a:xfrm>
          <a:prstGeom prst="rect">
            <a:avLst/>
          </a:prstGeom>
          <a:noFill/>
          <a:ln w="9525" algn="ctr">
            <a:noFill/>
            <a:miter lim="800000"/>
            <a:headEnd/>
            <a:tailEnd/>
          </a:ln>
          <a:effectLst/>
        </p:spPr>
        <p:txBody>
          <a:bodyPr>
            <a:spAutoFit/>
          </a:bodyPr>
          <a:lstStyle/>
          <a:p>
            <a:pPr algn="ctr"/>
            <a:r>
              <a:rPr lang="en-US" sz="1400">
                <a:effectLst>
                  <a:outerShdw blurRad="38100" dist="38100" dir="2700000" algn="tl">
                    <a:srgbClr val="000000"/>
                  </a:outerShdw>
                </a:effectLst>
                <a:latin typeface="Arial" charset="0"/>
              </a:rPr>
              <a:t>Request</a:t>
            </a:r>
            <a:endParaRPr lang="en-US">
              <a:effectLst>
                <a:outerShdw blurRad="38100" dist="38100" dir="2700000" algn="tl">
                  <a:srgbClr val="000000"/>
                </a:outerShdw>
              </a:effectLst>
            </a:endParaRPr>
          </a:p>
        </p:txBody>
      </p:sp>
      <p:sp>
        <p:nvSpPr>
          <p:cNvPr id="504836" name="Text Box 4"/>
          <p:cNvSpPr txBox="1">
            <a:spLocks noChangeArrowheads="1"/>
          </p:cNvSpPr>
          <p:nvPr/>
        </p:nvSpPr>
        <p:spPr bwMode="auto">
          <a:xfrm>
            <a:off x="4140200" y="2120900"/>
            <a:ext cx="2146300" cy="517525"/>
          </a:xfrm>
          <a:prstGeom prst="rect">
            <a:avLst/>
          </a:prstGeom>
          <a:noFill/>
          <a:ln w="9525" algn="ctr">
            <a:noFill/>
            <a:miter lim="800000"/>
            <a:headEnd/>
            <a:tailEnd/>
          </a:ln>
          <a:effectLst/>
        </p:spPr>
        <p:txBody>
          <a:bodyPr>
            <a:spAutoFit/>
          </a:bodyPr>
          <a:lstStyle/>
          <a:p>
            <a:pPr algn="ctr"/>
            <a:r>
              <a:rPr lang="en-US" sz="1400">
                <a:effectLst>
                  <a:outerShdw blurRad="38100" dist="38100" dir="2700000" algn="tl">
                    <a:srgbClr val="000000"/>
                  </a:outerShdw>
                </a:effectLst>
                <a:latin typeface="Arial" charset="0"/>
              </a:rPr>
              <a:t>Send requests to 3 other services</a:t>
            </a:r>
            <a:endParaRPr lang="en-US">
              <a:effectLst>
                <a:outerShdw blurRad="38100" dist="38100" dir="2700000" algn="tl">
                  <a:srgbClr val="000000"/>
                </a:outerShdw>
              </a:effectLst>
            </a:endParaRPr>
          </a:p>
        </p:txBody>
      </p:sp>
      <p:sp>
        <p:nvSpPr>
          <p:cNvPr id="504837" name="Text Box 5"/>
          <p:cNvSpPr txBox="1">
            <a:spLocks noChangeArrowheads="1"/>
          </p:cNvSpPr>
          <p:nvPr/>
        </p:nvSpPr>
        <p:spPr bwMode="auto">
          <a:xfrm>
            <a:off x="3238500" y="3213100"/>
            <a:ext cx="2146300" cy="304800"/>
          </a:xfrm>
          <a:prstGeom prst="rect">
            <a:avLst/>
          </a:prstGeom>
          <a:noFill/>
          <a:ln w="9525" algn="ctr">
            <a:noFill/>
            <a:miter lim="800000"/>
            <a:headEnd/>
            <a:tailEnd/>
          </a:ln>
          <a:effectLst/>
        </p:spPr>
        <p:txBody>
          <a:bodyPr>
            <a:spAutoFit/>
          </a:bodyPr>
          <a:lstStyle/>
          <a:p>
            <a:pPr algn="ctr"/>
            <a:r>
              <a:rPr lang="en-US" sz="1400">
                <a:effectLst>
                  <a:outerShdw blurRad="38100" dist="38100" dir="2700000" algn="tl">
                    <a:srgbClr val="000000"/>
                  </a:outerShdw>
                </a:effectLst>
                <a:latin typeface="Arial" charset="0"/>
              </a:rPr>
              <a:t>Save requests state</a:t>
            </a:r>
            <a:endParaRPr lang="en-US">
              <a:effectLst>
                <a:outerShdw blurRad="38100" dist="38100" dir="2700000" algn="tl">
                  <a:srgbClr val="000000"/>
                </a:outerShdw>
              </a:effectLst>
            </a:endParaRPr>
          </a:p>
        </p:txBody>
      </p:sp>
      <p:sp>
        <p:nvSpPr>
          <p:cNvPr id="504838" name="Text Box 6"/>
          <p:cNvSpPr txBox="1">
            <a:spLocks noChangeArrowheads="1"/>
          </p:cNvSpPr>
          <p:nvPr/>
        </p:nvSpPr>
        <p:spPr bwMode="auto">
          <a:xfrm>
            <a:off x="152400" y="3683000"/>
            <a:ext cx="1524000" cy="304800"/>
          </a:xfrm>
          <a:prstGeom prst="rect">
            <a:avLst/>
          </a:prstGeom>
          <a:noFill/>
          <a:ln w="9525" algn="ctr">
            <a:noFill/>
            <a:miter lim="800000"/>
            <a:headEnd/>
            <a:tailEnd/>
          </a:ln>
          <a:effectLst/>
        </p:spPr>
        <p:txBody>
          <a:bodyPr>
            <a:spAutoFit/>
          </a:bodyPr>
          <a:lstStyle/>
          <a:p>
            <a:pPr algn="ctr"/>
            <a:r>
              <a:rPr lang="en-US" sz="1400">
                <a:effectLst>
                  <a:outerShdw blurRad="38100" dist="38100" dir="2700000" algn="tl">
                    <a:srgbClr val="000000"/>
                  </a:outerShdw>
                </a:effectLst>
                <a:latin typeface="Arial" charset="0"/>
              </a:rPr>
              <a:t>Response 2</a:t>
            </a:r>
            <a:endParaRPr lang="en-US">
              <a:effectLst>
                <a:outerShdw blurRad="38100" dist="38100" dir="2700000" algn="tl">
                  <a:srgbClr val="000000"/>
                </a:outerShdw>
              </a:effectLst>
            </a:endParaRPr>
          </a:p>
        </p:txBody>
      </p:sp>
      <p:sp>
        <p:nvSpPr>
          <p:cNvPr id="504839" name="Text Box 7"/>
          <p:cNvSpPr txBox="1">
            <a:spLocks noChangeArrowheads="1"/>
          </p:cNvSpPr>
          <p:nvPr/>
        </p:nvSpPr>
        <p:spPr bwMode="auto">
          <a:xfrm>
            <a:off x="2425700" y="3632200"/>
            <a:ext cx="1333500" cy="304800"/>
          </a:xfrm>
          <a:prstGeom prst="rect">
            <a:avLst/>
          </a:prstGeom>
          <a:noFill/>
          <a:ln w="9525" algn="ctr">
            <a:noFill/>
            <a:miter lim="800000"/>
            <a:headEnd/>
            <a:tailEnd/>
          </a:ln>
          <a:effectLst/>
        </p:spPr>
        <p:txBody>
          <a:bodyPr>
            <a:spAutoFit/>
          </a:bodyPr>
          <a:lstStyle/>
          <a:p>
            <a:pPr algn="ctr"/>
            <a:r>
              <a:rPr lang="en-US" sz="1400">
                <a:effectLst>
                  <a:outerShdw blurRad="38100" dist="38100" dir="2700000" algn="tl">
                    <a:srgbClr val="000000"/>
                  </a:outerShdw>
                </a:effectLst>
                <a:latin typeface="Arial" charset="0"/>
              </a:rPr>
              <a:t>Update state</a:t>
            </a:r>
            <a:endParaRPr lang="en-US">
              <a:effectLst>
                <a:outerShdw blurRad="38100" dist="38100" dir="2700000" algn="tl">
                  <a:srgbClr val="000000"/>
                </a:outerShdw>
              </a:effectLst>
            </a:endParaRPr>
          </a:p>
        </p:txBody>
      </p:sp>
      <p:sp>
        <p:nvSpPr>
          <p:cNvPr id="504840" name="Text Box 8"/>
          <p:cNvSpPr txBox="1">
            <a:spLocks noChangeArrowheads="1"/>
          </p:cNvSpPr>
          <p:nvPr/>
        </p:nvSpPr>
        <p:spPr bwMode="auto">
          <a:xfrm>
            <a:off x="2438400" y="4013200"/>
            <a:ext cx="1524000" cy="304800"/>
          </a:xfrm>
          <a:prstGeom prst="rect">
            <a:avLst/>
          </a:prstGeom>
          <a:noFill/>
          <a:ln w="9525" algn="ctr">
            <a:noFill/>
            <a:miter lim="800000"/>
            <a:headEnd/>
            <a:tailEnd/>
          </a:ln>
          <a:effectLst/>
        </p:spPr>
        <p:txBody>
          <a:bodyPr>
            <a:spAutoFit/>
          </a:bodyPr>
          <a:lstStyle/>
          <a:p>
            <a:pPr algn="ctr"/>
            <a:r>
              <a:rPr lang="en-US" sz="1400">
                <a:effectLst>
                  <a:outerShdw blurRad="38100" dist="38100" dir="2700000" algn="tl">
                    <a:srgbClr val="000000"/>
                  </a:outerShdw>
                </a:effectLst>
                <a:latin typeface="Arial" charset="0"/>
              </a:rPr>
              <a:t>Check if done</a:t>
            </a:r>
            <a:endParaRPr lang="en-US">
              <a:effectLst>
                <a:outerShdw blurRad="38100" dist="38100" dir="2700000" algn="tl">
                  <a:srgbClr val="000000"/>
                </a:outerShdw>
              </a:effectLst>
            </a:endParaRPr>
          </a:p>
        </p:txBody>
      </p:sp>
      <p:sp>
        <p:nvSpPr>
          <p:cNvPr id="504841" name="Line 9"/>
          <p:cNvSpPr>
            <a:spLocks noChangeShapeType="1"/>
          </p:cNvSpPr>
          <p:nvPr/>
        </p:nvSpPr>
        <p:spPr bwMode="auto">
          <a:xfrm flipH="1">
            <a:off x="2273300" y="2336800"/>
            <a:ext cx="0" cy="4267200"/>
          </a:xfrm>
          <a:prstGeom prst="line">
            <a:avLst/>
          </a:prstGeom>
          <a:noFill/>
          <a:ln w="38100">
            <a:solidFill>
              <a:srgbClr val="FFCC00"/>
            </a:solidFill>
            <a:round/>
            <a:headEnd/>
            <a:tailEnd/>
          </a:ln>
          <a:effectLst>
            <a:outerShdw dist="35921" dir="2700000" algn="ctr" rotWithShape="0">
              <a:schemeClr val="bg2"/>
            </a:outerShdw>
          </a:effectLst>
        </p:spPr>
        <p:txBody>
          <a:bodyPr wrap="none" anchor="ctr"/>
          <a:lstStyle/>
          <a:p>
            <a:endParaRPr lang="en-GB"/>
          </a:p>
        </p:txBody>
      </p:sp>
      <p:sp>
        <p:nvSpPr>
          <p:cNvPr id="504842" name="Text Box 10"/>
          <p:cNvSpPr txBox="1">
            <a:spLocks noChangeArrowheads="1"/>
          </p:cNvSpPr>
          <p:nvPr/>
        </p:nvSpPr>
        <p:spPr bwMode="auto">
          <a:xfrm>
            <a:off x="1041400" y="1892300"/>
            <a:ext cx="2489200" cy="406400"/>
          </a:xfrm>
          <a:prstGeom prst="rect">
            <a:avLst/>
          </a:prstGeom>
          <a:solidFill>
            <a:srgbClr val="74C35F"/>
          </a:solidFill>
          <a:ln w="9525" algn="ctr">
            <a:solidFill>
              <a:schemeClr val="bg2"/>
            </a:solidFill>
            <a:miter lim="800000"/>
            <a:headEnd/>
            <a:tailEnd/>
          </a:ln>
          <a:effectLst/>
        </p:spPr>
        <p:txBody>
          <a:bodyPr>
            <a:spAutoFit/>
          </a:bodyPr>
          <a:lstStyle/>
          <a:p>
            <a:pPr algn="ctr"/>
            <a:r>
              <a:rPr lang="en-US" sz="2000" dirty="0" smtClean="0">
                <a:solidFill>
                  <a:srgbClr val="000000"/>
                </a:solidFill>
                <a:effectLst/>
                <a:latin typeface="Arial" charset="0"/>
              </a:rPr>
              <a:t>Process</a:t>
            </a:r>
            <a:endParaRPr lang="en-US" dirty="0">
              <a:effectLst>
                <a:outerShdw blurRad="38100" dist="38100" dir="2700000" algn="tl">
                  <a:srgbClr val="000000"/>
                </a:outerShdw>
              </a:effectLst>
            </a:endParaRPr>
          </a:p>
        </p:txBody>
      </p:sp>
      <p:sp>
        <p:nvSpPr>
          <p:cNvPr id="504843" name="Line 11"/>
          <p:cNvSpPr>
            <a:spLocks noChangeShapeType="1"/>
          </p:cNvSpPr>
          <p:nvPr/>
        </p:nvSpPr>
        <p:spPr bwMode="auto">
          <a:xfrm flipV="1">
            <a:off x="177800" y="26670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4844" name="Rectangle 12"/>
          <p:cNvSpPr>
            <a:spLocks noChangeArrowheads="1"/>
          </p:cNvSpPr>
          <p:nvPr/>
        </p:nvSpPr>
        <p:spPr bwMode="auto">
          <a:xfrm>
            <a:off x="2209800" y="2590800"/>
            <a:ext cx="127000" cy="8636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04845" name="Line 13"/>
          <p:cNvSpPr>
            <a:spLocks noChangeShapeType="1"/>
          </p:cNvSpPr>
          <p:nvPr/>
        </p:nvSpPr>
        <p:spPr bwMode="auto">
          <a:xfrm flipV="1">
            <a:off x="2387600" y="27432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4846" name="Line 14"/>
          <p:cNvSpPr>
            <a:spLocks noChangeShapeType="1"/>
          </p:cNvSpPr>
          <p:nvPr/>
        </p:nvSpPr>
        <p:spPr bwMode="auto">
          <a:xfrm flipV="1">
            <a:off x="2400300" y="28448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4847" name="Line 15"/>
          <p:cNvSpPr>
            <a:spLocks noChangeShapeType="1"/>
          </p:cNvSpPr>
          <p:nvPr/>
        </p:nvSpPr>
        <p:spPr bwMode="auto">
          <a:xfrm flipV="1">
            <a:off x="2400300" y="29464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4848" name="AutoShape 16"/>
          <p:cNvSpPr>
            <a:spLocks noChangeArrowheads="1"/>
          </p:cNvSpPr>
          <p:nvPr/>
        </p:nvSpPr>
        <p:spPr bwMode="auto">
          <a:xfrm>
            <a:off x="5334000" y="3568700"/>
            <a:ext cx="1193800" cy="558800"/>
          </a:xfrm>
          <a:prstGeom prst="flowChartMagneticDisk">
            <a:avLst/>
          </a:prstGeom>
          <a:solidFill>
            <a:srgbClr val="74C35F"/>
          </a:solidFill>
          <a:ln w="9525">
            <a:solidFill>
              <a:schemeClr val="bg2"/>
            </a:solidFill>
            <a:round/>
            <a:headEnd/>
            <a:tailEnd/>
          </a:ln>
          <a:effectLst/>
        </p:spPr>
        <p:txBody>
          <a:bodyPr wrap="none" anchor="ctr"/>
          <a:lstStyle/>
          <a:p>
            <a:endParaRPr lang="en-GB"/>
          </a:p>
        </p:txBody>
      </p:sp>
      <p:sp>
        <p:nvSpPr>
          <p:cNvPr id="504849" name="Text Box 17"/>
          <p:cNvSpPr txBox="1">
            <a:spLocks noChangeArrowheads="1"/>
          </p:cNvSpPr>
          <p:nvPr/>
        </p:nvSpPr>
        <p:spPr bwMode="auto">
          <a:xfrm>
            <a:off x="5334000" y="3708400"/>
            <a:ext cx="1181100" cy="396875"/>
          </a:xfrm>
          <a:prstGeom prst="rect">
            <a:avLst/>
          </a:prstGeom>
          <a:noFill/>
          <a:ln w="9525" algn="ctr">
            <a:noFill/>
            <a:miter lim="800000"/>
            <a:headEnd/>
            <a:tailEnd/>
          </a:ln>
          <a:effectLst/>
        </p:spPr>
        <p:txBody>
          <a:bodyPr>
            <a:spAutoFit/>
          </a:bodyPr>
          <a:lstStyle/>
          <a:p>
            <a:pPr algn="ctr"/>
            <a:r>
              <a:rPr lang="en-US" sz="2000">
                <a:solidFill>
                  <a:srgbClr val="000000"/>
                </a:solidFill>
                <a:effectLst/>
                <a:latin typeface="Arial" charset="0"/>
              </a:rPr>
              <a:t>Store</a:t>
            </a:r>
            <a:endParaRPr lang="en-US">
              <a:effectLst>
                <a:outerShdw blurRad="38100" dist="38100" dir="2700000" algn="tl">
                  <a:srgbClr val="000000"/>
                </a:outerShdw>
              </a:effectLst>
            </a:endParaRPr>
          </a:p>
        </p:txBody>
      </p:sp>
      <p:sp>
        <p:nvSpPr>
          <p:cNvPr id="504850" name="Line 18"/>
          <p:cNvSpPr>
            <a:spLocks noChangeShapeType="1"/>
          </p:cNvSpPr>
          <p:nvPr/>
        </p:nvSpPr>
        <p:spPr bwMode="auto">
          <a:xfrm>
            <a:off x="2413000" y="3327400"/>
            <a:ext cx="2806700" cy="4826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4851" name="Line 19"/>
          <p:cNvSpPr>
            <a:spLocks noChangeShapeType="1"/>
          </p:cNvSpPr>
          <p:nvPr/>
        </p:nvSpPr>
        <p:spPr bwMode="auto">
          <a:xfrm flipV="1">
            <a:off x="152400" y="39497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4852" name="Rectangle 20"/>
          <p:cNvSpPr>
            <a:spLocks noChangeArrowheads="1"/>
          </p:cNvSpPr>
          <p:nvPr/>
        </p:nvSpPr>
        <p:spPr bwMode="auto">
          <a:xfrm>
            <a:off x="2197100" y="3898900"/>
            <a:ext cx="127000" cy="4064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04853" name="Line 21"/>
          <p:cNvSpPr>
            <a:spLocks noChangeShapeType="1"/>
          </p:cNvSpPr>
          <p:nvPr/>
        </p:nvSpPr>
        <p:spPr bwMode="auto">
          <a:xfrm>
            <a:off x="2400300" y="3962400"/>
            <a:ext cx="2781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Tree>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127000" y="127000"/>
            <a:ext cx="8870950" cy="641350"/>
          </a:xfrm>
        </p:spPr>
        <p:txBody>
          <a:bodyPr/>
          <a:lstStyle/>
          <a:p>
            <a:r>
              <a:rPr lang="en-US" sz="4000" dirty="0"/>
              <a:t>Long running </a:t>
            </a:r>
            <a:r>
              <a:rPr lang="en-US" sz="4000" dirty="0" smtClean="0"/>
              <a:t>process example</a:t>
            </a:r>
            <a:endParaRPr lang="en-US" sz="4000" dirty="0"/>
          </a:p>
        </p:txBody>
      </p:sp>
      <p:sp>
        <p:nvSpPr>
          <p:cNvPr id="506883" name="Text Box 3"/>
          <p:cNvSpPr txBox="1">
            <a:spLocks noChangeArrowheads="1"/>
          </p:cNvSpPr>
          <p:nvPr/>
        </p:nvSpPr>
        <p:spPr bwMode="auto">
          <a:xfrm>
            <a:off x="177800" y="24003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Request</a:t>
            </a:r>
          </a:p>
        </p:txBody>
      </p:sp>
      <p:sp>
        <p:nvSpPr>
          <p:cNvPr id="506884" name="Text Box 4"/>
          <p:cNvSpPr txBox="1">
            <a:spLocks noChangeArrowheads="1"/>
          </p:cNvSpPr>
          <p:nvPr/>
        </p:nvSpPr>
        <p:spPr bwMode="auto">
          <a:xfrm>
            <a:off x="4140200" y="2120900"/>
            <a:ext cx="2146300" cy="517525"/>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Send requests to 3 other services</a:t>
            </a:r>
          </a:p>
        </p:txBody>
      </p:sp>
      <p:sp>
        <p:nvSpPr>
          <p:cNvPr id="506885" name="Text Box 5"/>
          <p:cNvSpPr txBox="1">
            <a:spLocks noChangeArrowheads="1"/>
          </p:cNvSpPr>
          <p:nvPr/>
        </p:nvSpPr>
        <p:spPr bwMode="auto">
          <a:xfrm>
            <a:off x="3238500" y="3213100"/>
            <a:ext cx="21463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Save requests state</a:t>
            </a:r>
          </a:p>
        </p:txBody>
      </p:sp>
      <p:sp>
        <p:nvSpPr>
          <p:cNvPr id="506886" name="Text Box 6"/>
          <p:cNvSpPr txBox="1">
            <a:spLocks noChangeArrowheads="1"/>
          </p:cNvSpPr>
          <p:nvPr/>
        </p:nvSpPr>
        <p:spPr bwMode="auto">
          <a:xfrm>
            <a:off x="152400" y="36830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Response 2</a:t>
            </a:r>
          </a:p>
        </p:txBody>
      </p:sp>
      <p:sp>
        <p:nvSpPr>
          <p:cNvPr id="506887" name="Text Box 7"/>
          <p:cNvSpPr txBox="1">
            <a:spLocks noChangeArrowheads="1"/>
          </p:cNvSpPr>
          <p:nvPr/>
        </p:nvSpPr>
        <p:spPr bwMode="auto">
          <a:xfrm>
            <a:off x="2425700" y="3632200"/>
            <a:ext cx="13335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Update state</a:t>
            </a:r>
          </a:p>
        </p:txBody>
      </p:sp>
      <p:sp>
        <p:nvSpPr>
          <p:cNvPr id="506888" name="Text Box 8"/>
          <p:cNvSpPr txBox="1">
            <a:spLocks noChangeArrowheads="1"/>
          </p:cNvSpPr>
          <p:nvPr/>
        </p:nvSpPr>
        <p:spPr bwMode="auto">
          <a:xfrm>
            <a:off x="2438400" y="40132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Check if done</a:t>
            </a:r>
          </a:p>
        </p:txBody>
      </p:sp>
      <p:sp>
        <p:nvSpPr>
          <p:cNvPr id="506889" name="Text Box 9"/>
          <p:cNvSpPr txBox="1">
            <a:spLocks noChangeArrowheads="1"/>
          </p:cNvSpPr>
          <p:nvPr/>
        </p:nvSpPr>
        <p:spPr bwMode="auto">
          <a:xfrm>
            <a:off x="152400" y="42037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Other Request</a:t>
            </a:r>
          </a:p>
        </p:txBody>
      </p:sp>
      <p:sp>
        <p:nvSpPr>
          <p:cNvPr id="506890" name="Line 10"/>
          <p:cNvSpPr>
            <a:spLocks noChangeShapeType="1"/>
          </p:cNvSpPr>
          <p:nvPr/>
        </p:nvSpPr>
        <p:spPr bwMode="auto">
          <a:xfrm flipH="1">
            <a:off x="2273300" y="2336800"/>
            <a:ext cx="0" cy="4267200"/>
          </a:xfrm>
          <a:prstGeom prst="line">
            <a:avLst/>
          </a:prstGeom>
          <a:noFill/>
          <a:ln w="38100">
            <a:solidFill>
              <a:srgbClr val="FFCC00"/>
            </a:solidFill>
            <a:round/>
            <a:headEnd/>
            <a:tailEnd/>
          </a:ln>
          <a:effectLst>
            <a:outerShdw dist="35921" dir="2700000" algn="ctr" rotWithShape="0">
              <a:schemeClr val="bg2"/>
            </a:outerShdw>
          </a:effectLst>
        </p:spPr>
        <p:txBody>
          <a:bodyPr wrap="none" anchor="ctr"/>
          <a:lstStyle/>
          <a:p>
            <a:endParaRPr lang="en-GB"/>
          </a:p>
        </p:txBody>
      </p:sp>
      <p:sp>
        <p:nvSpPr>
          <p:cNvPr id="506891" name="Text Box 11"/>
          <p:cNvSpPr txBox="1">
            <a:spLocks noChangeArrowheads="1"/>
          </p:cNvSpPr>
          <p:nvPr/>
        </p:nvSpPr>
        <p:spPr bwMode="auto">
          <a:xfrm>
            <a:off x="1041400" y="1892300"/>
            <a:ext cx="2489200" cy="406400"/>
          </a:xfrm>
          <a:prstGeom prst="rect">
            <a:avLst/>
          </a:prstGeom>
          <a:solidFill>
            <a:srgbClr val="74C35F"/>
          </a:solidFill>
          <a:ln w="9525" algn="ctr">
            <a:solidFill>
              <a:schemeClr val="bg2"/>
            </a:solidFill>
            <a:miter lim="800000"/>
            <a:headEnd/>
            <a:tailEnd/>
          </a:ln>
          <a:effectLst/>
        </p:spPr>
        <p:txBody>
          <a:bodyPr>
            <a:spAutoFit/>
          </a:bodyPr>
          <a:lstStyle/>
          <a:p>
            <a:pPr algn="ctr">
              <a:spcBef>
                <a:spcPct val="50000"/>
              </a:spcBef>
            </a:pPr>
            <a:r>
              <a:rPr lang="en-US" sz="2000" dirty="0" smtClean="0">
                <a:solidFill>
                  <a:srgbClr val="000000"/>
                </a:solidFill>
                <a:effectLst/>
                <a:latin typeface="Arial" charset="0"/>
                <a:cs typeface="Arial" charset="0"/>
              </a:rPr>
              <a:t>Process</a:t>
            </a:r>
            <a:endParaRPr lang="en-US" sz="2000" dirty="0">
              <a:effectLst/>
              <a:latin typeface="Arial" charset="0"/>
              <a:cs typeface="Arial" charset="0"/>
            </a:endParaRPr>
          </a:p>
        </p:txBody>
      </p:sp>
      <p:sp>
        <p:nvSpPr>
          <p:cNvPr id="506892" name="Line 12"/>
          <p:cNvSpPr>
            <a:spLocks noChangeShapeType="1"/>
          </p:cNvSpPr>
          <p:nvPr/>
        </p:nvSpPr>
        <p:spPr bwMode="auto">
          <a:xfrm flipV="1">
            <a:off x="177800" y="26670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6893" name="Rectangle 13"/>
          <p:cNvSpPr>
            <a:spLocks noChangeArrowheads="1"/>
          </p:cNvSpPr>
          <p:nvPr/>
        </p:nvSpPr>
        <p:spPr bwMode="auto">
          <a:xfrm>
            <a:off x="2209800" y="2590800"/>
            <a:ext cx="127000" cy="8636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06894" name="Line 14"/>
          <p:cNvSpPr>
            <a:spLocks noChangeShapeType="1"/>
          </p:cNvSpPr>
          <p:nvPr/>
        </p:nvSpPr>
        <p:spPr bwMode="auto">
          <a:xfrm flipV="1">
            <a:off x="2387600" y="27432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6895" name="Line 15"/>
          <p:cNvSpPr>
            <a:spLocks noChangeShapeType="1"/>
          </p:cNvSpPr>
          <p:nvPr/>
        </p:nvSpPr>
        <p:spPr bwMode="auto">
          <a:xfrm flipV="1">
            <a:off x="2400300" y="28448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6896" name="Line 16"/>
          <p:cNvSpPr>
            <a:spLocks noChangeShapeType="1"/>
          </p:cNvSpPr>
          <p:nvPr/>
        </p:nvSpPr>
        <p:spPr bwMode="auto">
          <a:xfrm flipV="1">
            <a:off x="2400300" y="29464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6897" name="AutoShape 17"/>
          <p:cNvSpPr>
            <a:spLocks noChangeArrowheads="1"/>
          </p:cNvSpPr>
          <p:nvPr/>
        </p:nvSpPr>
        <p:spPr bwMode="auto">
          <a:xfrm>
            <a:off x="5334000" y="3568700"/>
            <a:ext cx="1193800" cy="558800"/>
          </a:xfrm>
          <a:prstGeom prst="flowChartMagneticDisk">
            <a:avLst/>
          </a:prstGeom>
          <a:solidFill>
            <a:srgbClr val="74C35F"/>
          </a:solidFill>
          <a:ln w="9525">
            <a:solidFill>
              <a:schemeClr val="bg2"/>
            </a:solidFill>
            <a:round/>
            <a:headEnd/>
            <a:tailEnd/>
          </a:ln>
          <a:effectLst/>
        </p:spPr>
        <p:txBody>
          <a:bodyPr wrap="none" anchor="ctr"/>
          <a:lstStyle/>
          <a:p>
            <a:endParaRPr lang="en-GB"/>
          </a:p>
        </p:txBody>
      </p:sp>
      <p:sp>
        <p:nvSpPr>
          <p:cNvPr id="506898" name="Text Box 18"/>
          <p:cNvSpPr txBox="1">
            <a:spLocks noChangeArrowheads="1"/>
          </p:cNvSpPr>
          <p:nvPr/>
        </p:nvSpPr>
        <p:spPr bwMode="auto">
          <a:xfrm>
            <a:off x="5334000" y="3708400"/>
            <a:ext cx="1181100" cy="396875"/>
          </a:xfrm>
          <a:prstGeom prst="rect">
            <a:avLst/>
          </a:prstGeom>
          <a:noFill/>
          <a:ln w="9525" algn="ctr">
            <a:noFill/>
            <a:miter lim="800000"/>
            <a:headEnd/>
            <a:tailEnd/>
          </a:ln>
          <a:effectLst/>
        </p:spPr>
        <p:txBody>
          <a:bodyPr>
            <a:spAutoFit/>
          </a:bodyPr>
          <a:lstStyle/>
          <a:p>
            <a:pPr algn="ctr">
              <a:spcBef>
                <a:spcPct val="50000"/>
              </a:spcBef>
            </a:pPr>
            <a:r>
              <a:rPr lang="en-US" sz="2000">
                <a:solidFill>
                  <a:srgbClr val="000000"/>
                </a:solidFill>
                <a:effectLst/>
                <a:latin typeface="Arial" charset="0"/>
                <a:cs typeface="Arial" charset="0"/>
              </a:rPr>
              <a:t>Store</a:t>
            </a:r>
            <a:endParaRPr lang="en-US" sz="2000">
              <a:effectLst/>
              <a:latin typeface="Arial" charset="0"/>
              <a:cs typeface="Arial" charset="0"/>
            </a:endParaRPr>
          </a:p>
        </p:txBody>
      </p:sp>
      <p:sp>
        <p:nvSpPr>
          <p:cNvPr id="506899" name="Line 19"/>
          <p:cNvSpPr>
            <a:spLocks noChangeShapeType="1"/>
          </p:cNvSpPr>
          <p:nvPr/>
        </p:nvSpPr>
        <p:spPr bwMode="auto">
          <a:xfrm>
            <a:off x="2413000" y="3327400"/>
            <a:ext cx="2806700" cy="4826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6900" name="Line 20"/>
          <p:cNvSpPr>
            <a:spLocks noChangeShapeType="1"/>
          </p:cNvSpPr>
          <p:nvPr/>
        </p:nvSpPr>
        <p:spPr bwMode="auto">
          <a:xfrm flipV="1">
            <a:off x="152400" y="39497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6901" name="Rectangle 21"/>
          <p:cNvSpPr>
            <a:spLocks noChangeArrowheads="1"/>
          </p:cNvSpPr>
          <p:nvPr/>
        </p:nvSpPr>
        <p:spPr bwMode="auto">
          <a:xfrm>
            <a:off x="2197100" y="3898900"/>
            <a:ext cx="127000" cy="4064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06902" name="Line 22"/>
          <p:cNvSpPr>
            <a:spLocks noChangeShapeType="1"/>
          </p:cNvSpPr>
          <p:nvPr/>
        </p:nvSpPr>
        <p:spPr bwMode="auto">
          <a:xfrm>
            <a:off x="2400300" y="3962400"/>
            <a:ext cx="2781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6903" name="Line 23"/>
          <p:cNvSpPr>
            <a:spLocks noChangeShapeType="1"/>
          </p:cNvSpPr>
          <p:nvPr/>
        </p:nvSpPr>
        <p:spPr bwMode="auto">
          <a:xfrm flipV="1">
            <a:off x="152400" y="4470400"/>
            <a:ext cx="2019300" cy="0"/>
          </a:xfrm>
          <a:prstGeom prst="line">
            <a:avLst/>
          </a:prstGeom>
          <a:noFill/>
          <a:ln w="38100">
            <a:solidFill>
              <a:srgbClr val="FF9900"/>
            </a:solidFill>
            <a:round/>
            <a:headEnd/>
            <a:tailEnd type="stealth" w="lg" len="lg"/>
          </a:ln>
          <a:effectLst>
            <a:outerShdw dist="35921" dir="2700000" algn="ctr" rotWithShape="0">
              <a:schemeClr val="bg2"/>
            </a:outerShdw>
          </a:effectLst>
        </p:spPr>
        <p:txBody>
          <a:bodyPr wrap="none" anchor="ctr"/>
          <a:lstStyle/>
          <a:p>
            <a:endParaRPr lang="en-GB"/>
          </a:p>
        </p:txBody>
      </p:sp>
    </p:spTree>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a:xfrm>
            <a:off x="127000" y="127000"/>
            <a:ext cx="8870950" cy="641350"/>
          </a:xfrm>
        </p:spPr>
        <p:txBody>
          <a:bodyPr/>
          <a:lstStyle/>
          <a:p>
            <a:r>
              <a:rPr lang="en-US" sz="4000" dirty="0"/>
              <a:t>Long running </a:t>
            </a:r>
            <a:r>
              <a:rPr lang="en-US" sz="4000" dirty="0" smtClean="0"/>
              <a:t>process example</a:t>
            </a:r>
            <a:endParaRPr lang="en-US" sz="4000" dirty="0"/>
          </a:p>
        </p:txBody>
      </p:sp>
      <p:sp>
        <p:nvSpPr>
          <p:cNvPr id="508931" name="Text Box 3"/>
          <p:cNvSpPr txBox="1">
            <a:spLocks noChangeArrowheads="1"/>
          </p:cNvSpPr>
          <p:nvPr/>
        </p:nvSpPr>
        <p:spPr bwMode="auto">
          <a:xfrm>
            <a:off x="177800" y="24003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Request</a:t>
            </a:r>
          </a:p>
        </p:txBody>
      </p:sp>
      <p:sp>
        <p:nvSpPr>
          <p:cNvPr id="508932" name="Text Box 4"/>
          <p:cNvSpPr txBox="1">
            <a:spLocks noChangeArrowheads="1"/>
          </p:cNvSpPr>
          <p:nvPr/>
        </p:nvSpPr>
        <p:spPr bwMode="auto">
          <a:xfrm>
            <a:off x="4140200" y="2120900"/>
            <a:ext cx="2146300" cy="517525"/>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Send requests to 3 other services</a:t>
            </a:r>
          </a:p>
        </p:txBody>
      </p:sp>
      <p:sp>
        <p:nvSpPr>
          <p:cNvPr id="508933" name="Text Box 5"/>
          <p:cNvSpPr txBox="1">
            <a:spLocks noChangeArrowheads="1"/>
          </p:cNvSpPr>
          <p:nvPr/>
        </p:nvSpPr>
        <p:spPr bwMode="auto">
          <a:xfrm>
            <a:off x="3238500" y="3213100"/>
            <a:ext cx="21463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Save requests state</a:t>
            </a:r>
          </a:p>
        </p:txBody>
      </p:sp>
      <p:sp>
        <p:nvSpPr>
          <p:cNvPr id="508934" name="Text Box 6"/>
          <p:cNvSpPr txBox="1">
            <a:spLocks noChangeArrowheads="1"/>
          </p:cNvSpPr>
          <p:nvPr/>
        </p:nvSpPr>
        <p:spPr bwMode="auto">
          <a:xfrm>
            <a:off x="152400" y="36830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Response 2</a:t>
            </a:r>
          </a:p>
        </p:txBody>
      </p:sp>
      <p:sp>
        <p:nvSpPr>
          <p:cNvPr id="508935" name="Text Box 7"/>
          <p:cNvSpPr txBox="1">
            <a:spLocks noChangeArrowheads="1"/>
          </p:cNvSpPr>
          <p:nvPr/>
        </p:nvSpPr>
        <p:spPr bwMode="auto">
          <a:xfrm>
            <a:off x="2425700" y="3632200"/>
            <a:ext cx="13335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Update state</a:t>
            </a:r>
          </a:p>
        </p:txBody>
      </p:sp>
      <p:sp>
        <p:nvSpPr>
          <p:cNvPr id="508936" name="Text Box 8"/>
          <p:cNvSpPr txBox="1">
            <a:spLocks noChangeArrowheads="1"/>
          </p:cNvSpPr>
          <p:nvPr/>
        </p:nvSpPr>
        <p:spPr bwMode="auto">
          <a:xfrm>
            <a:off x="2438400" y="40132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Check if done</a:t>
            </a:r>
          </a:p>
        </p:txBody>
      </p:sp>
      <p:sp>
        <p:nvSpPr>
          <p:cNvPr id="508937" name="Text Box 9"/>
          <p:cNvSpPr txBox="1">
            <a:spLocks noChangeArrowheads="1"/>
          </p:cNvSpPr>
          <p:nvPr/>
        </p:nvSpPr>
        <p:spPr bwMode="auto">
          <a:xfrm>
            <a:off x="165100" y="45974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Response 3</a:t>
            </a:r>
          </a:p>
        </p:txBody>
      </p:sp>
      <p:sp>
        <p:nvSpPr>
          <p:cNvPr id="508938" name="Text Box 10"/>
          <p:cNvSpPr txBox="1">
            <a:spLocks noChangeArrowheads="1"/>
          </p:cNvSpPr>
          <p:nvPr/>
        </p:nvSpPr>
        <p:spPr bwMode="auto">
          <a:xfrm>
            <a:off x="3073400" y="4597400"/>
            <a:ext cx="13335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Update state</a:t>
            </a:r>
          </a:p>
        </p:txBody>
      </p:sp>
      <p:sp>
        <p:nvSpPr>
          <p:cNvPr id="508939" name="Text Box 11"/>
          <p:cNvSpPr txBox="1">
            <a:spLocks noChangeArrowheads="1"/>
          </p:cNvSpPr>
          <p:nvPr/>
        </p:nvSpPr>
        <p:spPr bwMode="auto">
          <a:xfrm>
            <a:off x="2298700" y="4902200"/>
            <a:ext cx="1397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Check if done</a:t>
            </a:r>
          </a:p>
        </p:txBody>
      </p:sp>
      <p:sp>
        <p:nvSpPr>
          <p:cNvPr id="508940" name="Text Box 12"/>
          <p:cNvSpPr txBox="1">
            <a:spLocks noChangeArrowheads="1"/>
          </p:cNvSpPr>
          <p:nvPr/>
        </p:nvSpPr>
        <p:spPr bwMode="auto">
          <a:xfrm>
            <a:off x="152400" y="42037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Other Request</a:t>
            </a:r>
          </a:p>
        </p:txBody>
      </p:sp>
      <p:sp>
        <p:nvSpPr>
          <p:cNvPr id="508941" name="Line 13"/>
          <p:cNvSpPr>
            <a:spLocks noChangeShapeType="1"/>
          </p:cNvSpPr>
          <p:nvPr/>
        </p:nvSpPr>
        <p:spPr bwMode="auto">
          <a:xfrm flipH="1">
            <a:off x="2273300" y="2336800"/>
            <a:ext cx="0" cy="4267200"/>
          </a:xfrm>
          <a:prstGeom prst="line">
            <a:avLst/>
          </a:prstGeom>
          <a:noFill/>
          <a:ln w="38100">
            <a:solidFill>
              <a:srgbClr val="FFCC00"/>
            </a:solidFill>
            <a:round/>
            <a:headEnd/>
            <a:tailEnd/>
          </a:ln>
          <a:effectLst>
            <a:outerShdw dist="35921" dir="2700000" algn="ctr" rotWithShape="0">
              <a:schemeClr val="bg2"/>
            </a:outerShdw>
          </a:effectLst>
        </p:spPr>
        <p:txBody>
          <a:bodyPr wrap="none" anchor="ctr"/>
          <a:lstStyle/>
          <a:p>
            <a:endParaRPr lang="en-GB"/>
          </a:p>
        </p:txBody>
      </p:sp>
      <p:sp>
        <p:nvSpPr>
          <p:cNvPr id="508942" name="Text Box 14"/>
          <p:cNvSpPr txBox="1">
            <a:spLocks noChangeArrowheads="1"/>
          </p:cNvSpPr>
          <p:nvPr/>
        </p:nvSpPr>
        <p:spPr bwMode="auto">
          <a:xfrm>
            <a:off x="1041400" y="1892300"/>
            <a:ext cx="2489200" cy="406400"/>
          </a:xfrm>
          <a:prstGeom prst="rect">
            <a:avLst/>
          </a:prstGeom>
          <a:solidFill>
            <a:srgbClr val="74C35F"/>
          </a:solidFill>
          <a:ln w="9525" algn="ctr">
            <a:solidFill>
              <a:schemeClr val="bg2"/>
            </a:solidFill>
            <a:miter lim="800000"/>
            <a:headEnd/>
            <a:tailEnd/>
          </a:ln>
          <a:effectLst/>
        </p:spPr>
        <p:txBody>
          <a:bodyPr>
            <a:spAutoFit/>
          </a:bodyPr>
          <a:lstStyle/>
          <a:p>
            <a:pPr algn="ctr">
              <a:spcBef>
                <a:spcPct val="50000"/>
              </a:spcBef>
            </a:pPr>
            <a:r>
              <a:rPr lang="en-US" sz="2000" dirty="0" smtClean="0">
                <a:solidFill>
                  <a:srgbClr val="000000"/>
                </a:solidFill>
                <a:effectLst/>
                <a:latin typeface="Arial" charset="0"/>
                <a:cs typeface="Arial" charset="0"/>
              </a:rPr>
              <a:t>Process</a:t>
            </a:r>
            <a:endParaRPr lang="en-US" sz="2000" dirty="0">
              <a:effectLst/>
              <a:latin typeface="Arial" charset="0"/>
              <a:cs typeface="Arial" charset="0"/>
            </a:endParaRPr>
          </a:p>
        </p:txBody>
      </p:sp>
      <p:sp>
        <p:nvSpPr>
          <p:cNvPr id="508943" name="Line 15"/>
          <p:cNvSpPr>
            <a:spLocks noChangeShapeType="1"/>
          </p:cNvSpPr>
          <p:nvPr/>
        </p:nvSpPr>
        <p:spPr bwMode="auto">
          <a:xfrm flipV="1">
            <a:off x="177800" y="26670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8944" name="Rectangle 16"/>
          <p:cNvSpPr>
            <a:spLocks noChangeArrowheads="1"/>
          </p:cNvSpPr>
          <p:nvPr/>
        </p:nvSpPr>
        <p:spPr bwMode="auto">
          <a:xfrm>
            <a:off x="2209800" y="2590800"/>
            <a:ext cx="127000" cy="8636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08945" name="Line 17"/>
          <p:cNvSpPr>
            <a:spLocks noChangeShapeType="1"/>
          </p:cNvSpPr>
          <p:nvPr/>
        </p:nvSpPr>
        <p:spPr bwMode="auto">
          <a:xfrm flipV="1">
            <a:off x="2387600" y="27432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8946" name="Line 18"/>
          <p:cNvSpPr>
            <a:spLocks noChangeShapeType="1"/>
          </p:cNvSpPr>
          <p:nvPr/>
        </p:nvSpPr>
        <p:spPr bwMode="auto">
          <a:xfrm flipV="1">
            <a:off x="2400300" y="28448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8947" name="Line 19"/>
          <p:cNvSpPr>
            <a:spLocks noChangeShapeType="1"/>
          </p:cNvSpPr>
          <p:nvPr/>
        </p:nvSpPr>
        <p:spPr bwMode="auto">
          <a:xfrm flipV="1">
            <a:off x="2400300" y="29464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8948" name="AutoShape 20"/>
          <p:cNvSpPr>
            <a:spLocks noChangeArrowheads="1"/>
          </p:cNvSpPr>
          <p:nvPr/>
        </p:nvSpPr>
        <p:spPr bwMode="auto">
          <a:xfrm>
            <a:off x="5334000" y="3568700"/>
            <a:ext cx="1193800" cy="558800"/>
          </a:xfrm>
          <a:prstGeom prst="flowChartMagneticDisk">
            <a:avLst/>
          </a:prstGeom>
          <a:solidFill>
            <a:srgbClr val="74C35F"/>
          </a:solidFill>
          <a:ln w="9525">
            <a:solidFill>
              <a:schemeClr val="bg2"/>
            </a:solidFill>
            <a:round/>
            <a:headEnd/>
            <a:tailEnd/>
          </a:ln>
          <a:effectLst/>
        </p:spPr>
        <p:txBody>
          <a:bodyPr wrap="none" anchor="ctr"/>
          <a:lstStyle/>
          <a:p>
            <a:endParaRPr lang="en-GB"/>
          </a:p>
        </p:txBody>
      </p:sp>
      <p:sp>
        <p:nvSpPr>
          <p:cNvPr id="508949" name="Text Box 21"/>
          <p:cNvSpPr txBox="1">
            <a:spLocks noChangeArrowheads="1"/>
          </p:cNvSpPr>
          <p:nvPr/>
        </p:nvSpPr>
        <p:spPr bwMode="auto">
          <a:xfrm>
            <a:off x="5334000" y="3708400"/>
            <a:ext cx="1181100" cy="396875"/>
          </a:xfrm>
          <a:prstGeom prst="rect">
            <a:avLst/>
          </a:prstGeom>
          <a:noFill/>
          <a:ln w="9525" algn="ctr">
            <a:noFill/>
            <a:miter lim="800000"/>
            <a:headEnd/>
            <a:tailEnd/>
          </a:ln>
          <a:effectLst/>
        </p:spPr>
        <p:txBody>
          <a:bodyPr>
            <a:spAutoFit/>
          </a:bodyPr>
          <a:lstStyle/>
          <a:p>
            <a:pPr algn="ctr">
              <a:spcBef>
                <a:spcPct val="50000"/>
              </a:spcBef>
            </a:pPr>
            <a:r>
              <a:rPr lang="en-US" sz="2000">
                <a:solidFill>
                  <a:srgbClr val="000000"/>
                </a:solidFill>
                <a:effectLst/>
                <a:latin typeface="Arial" charset="0"/>
                <a:cs typeface="Arial" charset="0"/>
              </a:rPr>
              <a:t>Store</a:t>
            </a:r>
            <a:endParaRPr lang="en-US" sz="2000">
              <a:effectLst/>
              <a:latin typeface="Arial" charset="0"/>
              <a:cs typeface="Arial" charset="0"/>
            </a:endParaRPr>
          </a:p>
        </p:txBody>
      </p:sp>
      <p:sp>
        <p:nvSpPr>
          <p:cNvPr id="508950" name="Line 22"/>
          <p:cNvSpPr>
            <a:spLocks noChangeShapeType="1"/>
          </p:cNvSpPr>
          <p:nvPr/>
        </p:nvSpPr>
        <p:spPr bwMode="auto">
          <a:xfrm>
            <a:off x="2413000" y="3327400"/>
            <a:ext cx="2806700" cy="4826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8951" name="Line 23"/>
          <p:cNvSpPr>
            <a:spLocks noChangeShapeType="1"/>
          </p:cNvSpPr>
          <p:nvPr/>
        </p:nvSpPr>
        <p:spPr bwMode="auto">
          <a:xfrm flipV="1">
            <a:off x="152400" y="39497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8952" name="Rectangle 24"/>
          <p:cNvSpPr>
            <a:spLocks noChangeArrowheads="1"/>
          </p:cNvSpPr>
          <p:nvPr/>
        </p:nvSpPr>
        <p:spPr bwMode="auto">
          <a:xfrm>
            <a:off x="2197100" y="3898900"/>
            <a:ext cx="127000" cy="4064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08953" name="Line 25"/>
          <p:cNvSpPr>
            <a:spLocks noChangeShapeType="1"/>
          </p:cNvSpPr>
          <p:nvPr/>
        </p:nvSpPr>
        <p:spPr bwMode="auto">
          <a:xfrm>
            <a:off x="2400300" y="3962400"/>
            <a:ext cx="2781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8954" name="Line 26"/>
          <p:cNvSpPr>
            <a:spLocks noChangeShapeType="1"/>
          </p:cNvSpPr>
          <p:nvPr/>
        </p:nvSpPr>
        <p:spPr bwMode="auto">
          <a:xfrm flipV="1">
            <a:off x="165100" y="48641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8955" name="Rectangle 27"/>
          <p:cNvSpPr>
            <a:spLocks noChangeArrowheads="1"/>
          </p:cNvSpPr>
          <p:nvPr/>
        </p:nvSpPr>
        <p:spPr bwMode="auto">
          <a:xfrm>
            <a:off x="2209800" y="4813300"/>
            <a:ext cx="127000" cy="4064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08956" name="Line 28"/>
          <p:cNvSpPr>
            <a:spLocks noChangeShapeType="1"/>
          </p:cNvSpPr>
          <p:nvPr/>
        </p:nvSpPr>
        <p:spPr bwMode="auto">
          <a:xfrm flipV="1">
            <a:off x="2413000" y="4140200"/>
            <a:ext cx="2755900" cy="7366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08957" name="Line 29"/>
          <p:cNvSpPr>
            <a:spLocks noChangeShapeType="1"/>
          </p:cNvSpPr>
          <p:nvPr/>
        </p:nvSpPr>
        <p:spPr bwMode="auto">
          <a:xfrm flipV="1">
            <a:off x="152400" y="4470400"/>
            <a:ext cx="2019300" cy="0"/>
          </a:xfrm>
          <a:prstGeom prst="line">
            <a:avLst/>
          </a:prstGeom>
          <a:noFill/>
          <a:ln w="38100">
            <a:solidFill>
              <a:srgbClr val="FF9900"/>
            </a:solidFill>
            <a:round/>
            <a:headEnd/>
            <a:tailEnd type="stealth" w="lg" len="lg"/>
          </a:ln>
          <a:effectLst>
            <a:outerShdw dist="35921" dir="2700000" algn="ctr" rotWithShape="0">
              <a:schemeClr val="bg2"/>
            </a:outerShdw>
          </a:effectLst>
        </p:spPr>
        <p:txBody>
          <a:bodyPr wrap="none" anchor="ctr"/>
          <a:lstStyle/>
          <a:p>
            <a:endParaRPr lang="en-GB"/>
          </a:p>
        </p:txBody>
      </p:sp>
    </p:spTree>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27000" y="127000"/>
            <a:ext cx="8870950" cy="641350"/>
          </a:xfrm>
        </p:spPr>
        <p:txBody>
          <a:bodyPr/>
          <a:lstStyle/>
          <a:p>
            <a:r>
              <a:rPr lang="en-US" sz="4000" dirty="0"/>
              <a:t>Long running </a:t>
            </a:r>
            <a:r>
              <a:rPr lang="en-US" sz="4000" dirty="0" smtClean="0"/>
              <a:t>process example</a:t>
            </a:r>
            <a:endParaRPr lang="en-US" sz="4000" dirty="0"/>
          </a:p>
        </p:txBody>
      </p:sp>
      <p:sp>
        <p:nvSpPr>
          <p:cNvPr id="510979" name="Text Box 3"/>
          <p:cNvSpPr txBox="1">
            <a:spLocks noChangeArrowheads="1"/>
          </p:cNvSpPr>
          <p:nvPr/>
        </p:nvSpPr>
        <p:spPr bwMode="auto">
          <a:xfrm>
            <a:off x="177800" y="24003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Request</a:t>
            </a:r>
          </a:p>
        </p:txBody>
      </p:sp>
      <p:sp>
        <p:nvSpPr>
          <p:cNvPr id="510980" name="Text Box 4"/>
          <p:cNvSpPr txBox="1">
            <a:spLocks noChangeArrowheads="1"/>
          </p:cNvSpPr>
          <p:nvPr/>
        </p:nvSpPr>
        <p:spPr bwMode="auto">
          <a:xfrm>
            <a:off x="4140200" y="2120900"/>
            <a:ext cx="2146300" cy="517525"/>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Send requests to 3 other services</a:t>
            </a:r>
          </a:p>
        </p:txBody>
      </p:sp>
      <p:sp>
        <p:nvSpPr>
          <p:cNvPr id="510981" name="Text Box 5"/>
          <p:cNvSpPr txBox="1">
            <a:spLocks noChangeArrowheads="1"/>
          </p:cNvSpPr>
          <p:nvPr/>
        </p:nvSpPr>
        <p:spPr bwMode="auto">
          <a:xfrm>
            <a:off x="3238500" y="3213100"/>
            <a:ext cx="21463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Save requests state</a:t>
            </a:r>
          </a:p>
        </p:txBody>
      </p:sp>
      <p:sp>
        <p:nvSpPr>
          <p:cNvPr id="510982" name="Text Box 6"/>
          <p:cNvSpPr txBox="1">
            <a:spLocks noChangeArrowheads="1"/>
          </p:cNvSpPr>
          <p:nvPr/>
        </p:nvSpPr>
        <p:spPr bwMode="auto">
          <a:xfrm>
            <a:off x="152400" y="36830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Response 2</a:t>
            </a:r>
          </a:p>
        </p:txBody>
      </p:sp>
      <p:sp>
        <p:nvSpPr>
          <p:cNvPr id="510983" name="Text Box 7"/>
          <p:cNvSpPr txBox="1">
            <a:spLocks noChangeArrowheads="1"/>
          </p:cNvSpPr>
          <p:nvPr/>
        </p:nvSpPr>
        <p:spPr bwMode="auto">
          <a:xfrm>
            <a:off x="2425700" y="3632200"/>
            <a:ext cx="13335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Update state</a:t>
            </a:r>
          </a:p>
        </p:txBody>
      </p:sp>
      <p:sp>
        <p:nvSpPr>
          <p:cNvPr id="510984" name="Text Box 8"/>
          <p:cNvSpPr txBox="1">
            <a:spLocks noChangeArrowheads="1"/>
          </p:cNvSpPr>
          <p:nvPr/>
        </p:nvSpPr>
        <p:spPr bwMode="auto">
          <a:xfrm>
            <a:off x="2438400" y="40132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Check if done</a:t>
            </a:r>
          </a:p>
        </p:txBody>
      </p:sp>
      <p:sp>
        <p:nvSpPr>
          <p:cNvPr id="510985" name="Text Box 9"/>
          <p:cNvSpPr txBox="1">
            <a:spLocks noChangeArrowheads="1"/>
          </p:cNvSpPr>
          <p:nvPr/>
        </p:nvSpPr>
        <p:spPr bwMode="auto">
          <a:xfrm>
            <a:off x="165100" y="45974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Response 3</a:t>
            </a:r>
          </a:p>
        </p:txBody>
      </p:sp>
      <p:sp>
        <p:nvSpPr>
          <p:cNvPr id="510986" name="Text Box 10"/>
          <p:cNvSpPr txBox="1">
            <a:spLocks noChangeArrowheads="1"/>
          </p:cNvSpPr>
          <p:nvPr/>
        </p:nvSpPr>
        <p:spPr bwMode="auto">
          <a:xfrm>
            <a:off x="3073400" y="4597400"/>
            <a:ext cx="13335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Update state</a:t>
            </a:r>
          </a:p>
        </p:txBody>
      </p:sp>
      <p:sp>
        <p:nvSpPr>
          <p:cNvPr id="510987" name="Text Box 11"/>
          <p:cNvSpPr txBox="1">
            <a:spLocks noChangeArrowheads="1"/>
          </p:cNvSpPr>
          <p:nvPr/>
        </p:nvSpPr>
        <p:spPr bwMode="auto">
          <a:xfrm>
            <a:off x="2298700" y="4902200"/>
            <a:ext cx="1397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Check if done</a:t>
            </a:r>
          </a:p>
        </p:txBody>
      </p:sp>
      <p:sp>
        <p:nvSpPr>
          <p:cNvPr id="510988" name="Text Box 12"/>
          <p:cNvSpPr txBox="1">
            <a:spLocks noChangeArrowheads="1"/>
          </p:cNvSpPr>
          <p:nvPr/>
        </p:nvSpPr>
        <p:spPr bwMode="auto">
          <a:xfrm>
            <a:off x="152400" y="42037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Other Request</a:t>
            </a:r>
          </a:p>
        </p:txBody>
      </p:sp>
      <p:sp>
        <p:nvSpPr>
          <p:cNvPr id="510989" name="Text Box 13"/>
          <p:cNvSpPr txBox="1">
            <a:spLocks noChangeArrowheads="1"/>
          </p:cNvSpPr>
          <p:nvPr/>
        </p:nvSpPr>
        <p:spPr bwMode="auto">
          <a:xfrm>
            <a:off x="177800" y="51562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Other Request</a:t>
            </a:r>
          </a:p>
        </p:txBody>
      </p:sp>
      <p:sp>
        <p:nvSpPr>
          <p:cNvPr id="510990" name="Line 14"/>
          <p:cNvSpPr>
            <a:spLocks noChangeShapeType="1"/>
          </p:cNvSpPr>
          <p:nvPr/>
        </p:nvSpPr>
        <p:spPr bwMode="auto">
          <a:xfrm flipH="1">
            <a:off x="2273300" y="2336800"/>
            <a:ext cx="0" cy="4267200"/>
          </a:xfrm>
          <a:prstGeom prst="line">
            <a:avLst/>
          </a:prstGeom>
          <a:noFill/>
          <a:ln w="38100">
            <a:solidFill>
              <a:srgbClr val="FFCC00"/>
            </a:solidFill>
            <a:round/>
            <a:headEnd/>
            <a:tailEnd/>
          </a:ln>
          <a:effectLst>
            <a:outerShdw dist="35921" dir="2700000" algn="ctr" rotWithShape="0">
              <a:schemeClr val="bg2"/>
            </a:outerShdw>
          </a:effectLst>
        </p:spPr>
        <p:txBody>
          <a:bodyPr wrap="none" anchor="ctr"/>
          <a:lstStyle/>
          <a:p>
            <a:endParaRPr lang="en-GB"/>
          </a:p>
        </p:txBody>
      </p:sp>
      <p:sp>
        <p:nvSpPr>
          <p:cNvPr id="510991" name="Text Box 15"/>
          <p:cNvSpPr txBox="1">
            <a:spLocks noChangeArrowheads="1"/>
          </p:cNvSpPr>
          <p:nvPr/>
        </p:nvSpPr>
        <p:spPr bwMode="auto">
          <a:xfrm>
            <a:off x="1041400" y="1892300"/>
            <a:ext cx="2489200" cy="406400"/>
          </a:xfrm>
          <a:prstGeom prst="rect">
            <a:avLst/>
          </a:prstGeom>
          <a:solidFill>
            <a:srgbClr val="74C35F"/>
          </a:solidFill>
          <a:ln w="9525" algn="ctr">
            <a:solidFill>
              <a:schemeClr val="bg2"/>
            </a:solidFill>
            <a:miter lim="800000"/>
            <a:headEnd/>
            <a:tailEnd/>
          </a:ln>
          <a:effectLst/>
        </p:spPr>
        <p:txBody>
          <a:bodyPr>
            <a:spAutoFit/>
          </a:bodyPr>
          <a:lstStyle/>
          <a:p>
            <a:pPr algn="ctr">
              <a:spcBef>
                <a:spcPct val="50000"/>
              </a:spcBef>
            </a:pPr>
            <a:r>
              <a:rPr lang="en-US" sz="2000" dirty="0" smtClean="0">
                <a:solidFill>
                  <a:srgbClr val="000000"/>
                </a:solidFill>
                <a:effectLst/>
                <a:latin typeface="Arial" charset="0"/>
                <a:cs typeface="Arial" charset="0"/>
              </a:rPr>
              <a:t>Process</a:t>
            </a:r>
            <a:endParaRPr lang="en-US" sz="2000" dirty="0">
              <a:effectLst/>
              <a:latin typeface="Arial" charset="0"/>
              <a:cs typeface="Arial" charset="0"/>
            </a:endParaRPr>
          </a:p>
        </p:txBody>
      </p:sp>
      <p:sp>
        <p:nvSpPr>
          <p:cNvPr id="510992" name="Line 16"/>
          <p:cNvSpPr>
            <a:spLocks noChangeShapeType="1"/>
          </p:cNvSpPr>
          <p:nvPr/>
        </p:nvSpPr>
        <p:spPr bwMode="auto">
          <a:xfrm flipV="1">
            <a:off x="177800" y="26670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0993" name="Rectangle 17"/>
          <p:cNvSpPr>
            <a:spLocks noChangeArrowheads="1"/>
          </p:cNvSpPr>
          <p:nvPr/>
        </p:nvSpPr>
        <p:spPr bwMode="auto">
          <a:xfrm>
            <a:off x="2209800" y="2590800"/>
            <a:ext cx="127000" cy="8636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10994" name="Line 18"/>
          <p:cNvSpPr>
            <a:spLocks noChangeShapeType="1"/>
          </p:cNvSpPr>
          <p:nvPr/>
        </p:nvSpPr>
        <p:spPr bwMode="auto">
          <a:xfrm flipV="1">
            <a:off x="2387600" y="27432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0995" name="Line 19"/>
          <p:cNvSpPr>
            <a:spLocks noChangeShapeType="1"/>
          </p:cNvSpPr>
          <p:nvPr/>
        </p:nvSpPr>
        <p:spPr bwMode="auto">
          <a:xfrm flipV="1">
            <a:off x="2400300" y="28448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0996" name="Line 20"/>
          <p:cNvSpPr>
            <a:spLocks noChangeShapeType="1"/>
          </p:cNvSpPr>
          <p:nvPr/>
        </p:nvSpPr>
        <p:spPr bwMode="auto">
          <a:xfrm flipV="1">
            <a:off x="2400300" y="29464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0997" name="AutoShape 21"/>
          <p:cNvSpPr>
            <a:spLocks noChangeArrowheads="1"/>
          </p:cNvSpPr>
          <p:nvPr/>
        </p:nvSpPr>
        <p:spPr bwMode="auto">
          <a:xfrm>
            <a:off x="5334000" y="3568700"/>
            <a:ext cx="1193800" cy="558800"/>
          </a:xfrm>
          <a:prstGeom prst="flowChartMagneticDisk">
            <a:avLst/>
          </a:prstGeom>
          <a:solidFill>
            <a:srgbClr val="74C35F"/>
          </a:solidFill>
          <a:ln w="9525">
            <a:solidFill>
              <a:schemeClr val="bg2"/>
            </a:solidFill>
            <a:round/>
            <a:headEnd/>
            <a:tailEnd/>
          </a:ln>
          <a:effectLst/>
        </p:spPr>
        <p:txBody>
          <a:bodyPr wrap="none" anchor="ctr"/>
          <a:lstStyle/>
          <a:p>
            <a:endParaRPr lang="en-GB"/>
          </a:p>
        </p:txBody>
      </p:sp>
      <p:sp>
        <p:nvSpPr>
          <p:cNvPr id="510998" name="Text Box 22"/>
          <p:cNvSpPr txBox="1">
            <a:spLocks noChangeArrowheads="1"/>
          </p:cNvSpPr>
          <p:nvPr/>
        </p:nvSpPr>
        <p:spPr bwMode="auto">
          <a:xfrm>
            <a:off x="5334000" y="3708400"/>
            <a:ext cx="1181100" cy="396875"/>
          </a:xfrm>
          <a:prstGeom prst="rect">
            <a:avLst/>
          </a:prstGeom>
          <a:noFill/>
          <a:ln w="9525" algn="ctr">
            <a:noFill/>
            <a:miter lim="800000"/>
            <a:headEnd/>
            <a:tailEnd/>
          </a:ln>
          <a:effectLst/>
        </p:spPr>
        <p:txBody>
          <a:bodyPr>
            <a:spAutoFit/>
          </a:bodyPr>
          <a:lstStyle/>
          <a:p>
            <a:pPr algn="ctr">
              <a:spcBef>
                <a:spcPct val="50000"/>
              </a:spcBef>
            </a:pPr>
            <a:r>
              <a:rPr lang="en-US" sz="2000">
                <a:solidFill>
                  <a:srgbClr val="000000"/>
                </a:solidFill>
                <a:effectLst/>
                <a:latin typeface="Arial" charset="0"/>
                <a:cs typeface="Arial" charset="0"/>
              </a:rPr>
              <a:t>Store</a:t>
            </a:r>
            <a:endParaRPr lang="en-US" sz="2000">
              <a:effectLst/>
              <a:latin typeface="Arial" charset="0"/>
              <a:cs typeface="Arial" charset="0"/>
            </a:endParaRPr>
          </a:p>
        </p:txBody>
      </p:sp>
      <p:sp>
        <p:nvSpPr>
          <p:cNvPr id="510999" name="Line 23"/>
          <p:cNvSpPr>
            <a:spLocks noChangeShapeType="1"/>
          </p:cNvSpPr>
          <p:nvPr/>
        </p:nvSpPr>
        <p:spPr bwMode="auto">
          <a:xfrm>
            <a:off x="2413000" y="3327400"/>
            <a:ext cx="2806700" cy="4826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1000" name="Line 24"/>
          <p:cNvSpPr>
            <a:spLocks noChangeShapeType="1"/>
          </p:cNvSpPr>
          <p:nvPr/>
        </p:nvSpPr>
        <p:spPr bwMode="auto">
          <a:xfrm flipV="1">
            <a:off x="152400" y="39497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1001" name="Rectangle 25"/>
          <p:cNvSpPr>
            <a:spLocks noChangeArrowheads="1"/>
          </p:cNvSpPr>
          <p:nvPr/>
        </p:nvSpPr>
        <p:spPr bwMode="auto">
          <a:xfrm>
            <a:off x="2197100" y="3898900"/>
            <a:ext cx="127000" cy="4064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11002" name="Line 26"/>
          <p:cNvSpPr>
            <a:spLocks noChangeShapeType="1"/>
          </p:cNvSpPr>
          <p:nvPr/>
        </p:nvSpPr>
        <p:spPr bwMode="auto">
          <a:xfrm>
            <a:off x="2400300" y="3962400"/>
            <a:ext cx="2781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1003" name="Line 27"/>
          <p:cNvSpPr>
            <a:spLocks noChangeShapeType="1"/>
          </p:cNvSpPr>
          <p:nvPr/>
        </p:nvSpPr>
        <p:spPr bwMode="auto">
          <a:xfrm flipV="1">
            <a:off x="165100" y="48641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1004" name="Rectangle 28"/>
          <p:cNvSpPr>
            <a:spLocks noChangeArrowheads="1"/>
          </p:cNvSpPr>
          <p:nvPr/>
        </p:nvSpPr>
        <p:spPr bwMode="auto">
          <a:xfrm>
            <a:off x="2209800" y="4813300"/>
            <a:ext cx="127000" cy="4064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11005" name="Line 29"/>
          <p:cNvSpPr>
            <a:spLocks noChangeShapeType="1"/>
          </p:cNvSpPr>
          <p:nvPr/>
        </p:nvSpPr>
        <p:spPr bwMode="auto">
          <a:xfrm flipV="1">
            <a:off x="2413000" y="4140200"/>
            <a:ext cx="2755900" cy="7366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1006" name="Line 30"/>
          <p:cNvSpPr>
            <a:spLocks noChangeShapeType="1"/>
          </p:cNvSpPr>
          <p:nvPr/>
        </p:nvSpPr>
        <p:spPr bwMode="auto">
          <a:xfrm flipV="1">
            <a:off x="152400" y="4470400"/>
            <a:ext cx="2019300" cy="0"/>
          </a:xfrm>
          <a:prstGeom prst="line">
            <a:avLst/>
          </a:prstGeom>
          <a:noFill/>
          <a:ln w="38100">
            <a:solidFill>
              <a:srgbClr val="FF99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1007" name="Line 31"/>
          <p:cNvSpPr>
            <a:spLocks noChangeShapeType="1"/>
          </p:cNvSpPr>
          <p:nvPr/>
        </p:nvSpPr>
        <p:spPr bwMode="auto">
          <a:xfrm flipV="1">
            <a:off x="177800" y="5422900"/>
            <a:ext cx="2019300" cy="0"/>
          </a:xfrm>
          <a:prstGeom prst="line">
            <a:avLst/>
          </a:prstGeom>
          <a:noFill/>
          <a:ln w="38100">
            <a:solidFill>
              <a:srgbClr val="FF9900"/>
            </a:solidFill>
            <a:round/>
            <a:headEnd/>
            <a:tailEnd type="stealth" w="lg" len="lg"/>
          </a:ln>
          <a:effectLst>
            <a:outerShdw dist="35921" dir="2700000" algn="ctr" rotWithShape="0">
              <a:schemeClr val="bg2"/>
            </a:outerShdw>
          </a:effectLst>
        </p:spPr>
        <p:txBody>
          <a:bodyPr wrap="none" anchor="ctr"/>
          <a:lstStyle/>
          <a:p>
            <a:endParaRPr lang="en-GB"/>
          </a:p>
        </p:txBody>
      </p:sp>
    </p:spTree>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ext Box 2"/>
          <p:cNvSpPr txBox="1">
            <a:spLocks noChangeArrowheads="1"/>
          </p:cNvSpPr>
          <p:nvPr/>
        </p:nvSpPr>
        <p:spPr bwMode="auto">
          <a:xfrm>
            <a:off x="177800" y="24003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Request</a:t>
            </a:r>
          </a:p>
        </p:txBody>
      </p:sp>
      <p:sp>
        <p:nvSpPr>
          <p:cNvPr id="513027" name="Text Box 3"/>
          <p:cNvSpPr txBox="1">
            <a:spLocks noChangeArrowheads="1"/>
          </p:cNvSpPr>
          <p:nvPr/>
        </p:nvSpPr>
        <p:spPr bwMode="auto">
          <a:xfrm>
            <a:off x="4140200" y="2120900"/>
            <a:ext cx="2146300" cy="517525"/>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Send requests to 3 other services</a:t>
            </a:r>
          </a:p>
        </p:txBody>
      </p:sp>
      <p:sp>
        <p:nvSpPr>
          <p:cNvPr id="513028" name="Text Box 4"/>
          <p:cNvSpPr txBox="1">
            <a:spLocks noChangeArrowheads="1"/>
          </p:cNvSpPr>
          <p:nvPr/>
        </p:nvSpPr>
        <p:spPr bwMode="auto">
          <a:xfrm>
            <a:off x="3238500" y="3213100"/>
            <a:ext cx="21463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Save requests state</a:t>
            </a:r>
          </a:p>
        </p:txBody>
      </p:sp>
      <p:sp>
        <p:nvSpPr>
          <p:cNvPr id="513029" name="Text Box 5"/>
          <p:cNvSpPr txBox="1">
            <a:spLocks noChangeArrowheads="1"/>
          </p:cNvSpPr>
          <p:nvPr/>
        </p:nvSpPr>
        <p:spPr bwMode="auto">
          <a:xfrm>
            <a:off x="152400" y="36830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Response 2</a:t>
            </a:r>
          </a:p>
        </p:txBody>
      </p:sp>
      <p:sp>
        <p:nvSpPr>
          <p:cNvPr id="513030" name="Text Box 6"/>
          <p:cNvSpPr txBox="1">
            <a:spLocks noChangeArrowheads="1"/>
          </p:cNvSpPr>
          <p:nvPr/>
        </p:nvSpPr>
        <p:spPr bwMode="auto">
          <a:xfrm>
            <a:off x="2425700" y="3632200"/>
            <a:ext cx="13335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Update state</a:t>
            </a:r>
          </a:p>
        </p:txBody>
      </p:sp>
      <p:sp>
        <p:nvSpPr>
          <p:cNvPr id="513031" name="Text Box 7"/>
          <p:cNvSpPr txBox="1">
            <a:spLocks noChangeArrowheads="1"/>
          </p:cNvSpPr>
          <p:nvPr/>
        </p:nvSpPr>
        <p:spPr bwMode="auto">
          <a:xfrm>
            <a:off x="2438400" y="40132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Check if done</a:t>
            </a:r>
          </a:p>
        </p:txBody>
      </p:sp>
      <p:sp>
        <p:nvSpPr>
          <p:cNvPr id="513032" name="Text Box 8"/>
          <p:cNvSpPr txBox="1">
            <a:spLocks noChangeArrowheads="1"/>
          </p:cNvSpPr>
          <p:nvPr/>
        </p:nvSpPr>
        <p:spPr bwMode="auto">
          <a:xfrm>
            <a:off x="165100" y="45974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Response 3</a:t>
            </a:r>
          </a:p>
        </p:txBody>
      </p:sp>
      <p:sp>
        <p:nvSpPr>
          <p:cNvPr id="513033" name="Text Box 9"/>
          <p:cNvSpPr txBox="1">
            <a:spLocks noChangeArrowheads="1"/>
          </p:cNvSpPr>
          <p:nvPr/>
        </p:nvSpPr>
        <p:spPr bwMode="auto">
          <a:xfrm>
            <a:off x="3073400" y="4597400"/>
            <a:ext cx="13335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Update state</a:t>
            </a:r>
          </a:p>
        </p:txBody>
      </p:sp>
      <p:sp>
        <p:nvSpPr>
          <p:cNvPr id="513034" name="Text Box 10"/>
          <p:cNvSpPr txBox="1">
            <a:spLocks noChangeArrowheads="1"/>
          </p:cNvSpPr>
          <p:nvPr/>
        </p:nvSpPr>
        <p:spPr bwMode="auto">
          <a:xfrm>
            <a:off x="2298700" y="4902200"/>
            <a:ext cx="1397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Check if done</a:t>
            </a:r>
          </a:p>
        </p:txBody>
      </p:sp>
      <p:sp>
        <p:nvSpPr>
          <p:cNvPr id="513035" name="Text Box 11"/>
          <p:cNvSpPr txBox="1">
            <a:spLocks noChangeArrowheads="1"/>
          </p:cNvSpPr>
          <p:nvPr/>
        </p:nvSpPr>
        <p:spPr bwMode="auto">
          <a:xfrm>
            <a:off x="152400" y="55626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Response 1</a:t>
            </a:r>
          </a:p>
        </p:txBody>
      </p:sp>
      <p:sp>
        <p:nvSpPr>
          <p:cNvPr id="513036" name="Text Box 12"/>
          <p:cNvSpPr txBox="1">
            <a:spLocks noChangeArrowheads="1"/>
          </p:cNvSpPr>
          <p:nvPr/>
        </p:nvSpPr>
        <p:spPr bwMode="auto">
          <a:xfrm>
            <a:off x="2717800" y="5575300"/>
            <a:ext cx="22987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Update state + resolve</a:t>
            </a:r>
          </a:p>
        </p:txBody>
      </p:sp>
      <p:sp>
        <p:nvSpPr>
          <p:cNvPr id="513037" name="Text Box 13"/>
          <p:cNvSpPr txBox="1">
            <a:spLocks noChangeArrowheads="1"/>
          </p:cNvSpPr>
          <p:nvPr/>
        </p:nvSpPr>
        <p:spPr bwMode="auto">
          <a:xfrm>
            <a:off x="2235200" y="5981700"/>
            <a:ext cx="22098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Done! Build Response</a:t>
            </a:r>
          </a:p>
        </p:txBody>
      </p:sp>
      <p:sp>
        <p:nvSpPr>
          <p:cNvPr id="513038" name="Text Box 14"/>
          <p:cNvSpPr txBox="1">
            <a:spLocks noChangeArrowheads="1"/>
          </p:cNvSpPr>
          <p:nvPr/>
        </p:nvSpPr>
        <p:spPr bwMode="auto">
          <a:xfrm>
            <a:off x="5232400" y="6083300"/>
            <a:ext cx="22225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Enqueue Response</a:t>
            </a:r>
          </a:p>
        </p:txBody>
      </p:sp>
      <p:sp>
        <p:nvSpPr>
          <p:cNvPr id="513039" name="Text Box 15"/>
          <p:cNvSpPr txBox="1">
            <a:spLocks noChangeArrowheads="1"/>
          </p:cNvSpPr>
          <p:nvPr/>
        </p:nvSpPr>
        <p:spPr bwMode="auto">
          <a:xfrm>
            <a:off x="152400" y="42037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Other Request</a:t>
            </a:r>
          </a:p>
        </p:txBody>
      </p:sp>
      <p:sp>
        <p:nvSpPr>
          <p:cNvPr id="513040" name="Text Box 16"/>
          <p:cNvSpPr txBox="1">
            <a:spLocks noChangeArrowheads="1"/>
          </p:cNvSpPr>
          <p:nvPr/>
        </p:nvSpPr>
        <p:spPr bwMode="auto">
          <a:xfrm>
            <a:off x="177800" y="5156200"/>
            <a:ext cx="1524000" cy="304800"/>
          </a:xfrm>
          <a:prstGeom prst="rect">
            <a:avLst/>
          </a:prstGeom>
          <a:noFill/>
          <a:ln w="9525" algn="ctr">
            <a:noFill/>
            <a:miter lim="800000"/>
            <a:headEnd/>
            <a:tailEnd/>
          </a:ln>
          <a:effectLst/>
        </p:spPr>
        <p:txBody>
          <a:bodyPr>
            <a:spAutoFit/>
          </a:bodyPr>
          <a:lstStyle/>
          <a:p>
            <a:pPr algn="ctr">
              <a:spcBef>
                <a:spcPct val="50000"/>
              </a:spcBef>
            </a:pPr>
            <a:r>
              <a:rPr lang="en-US" sz="1400">
                <a:effectLst>
                  <a:outerShdw blurRad="38100" dist="38100" dir="2700000" algn="tl">
                    <a:srgbClr val="000000"/>
                  </a:outerShdw>
                </a:effectLst>
                <a:latin typeface="Arial" charset="0"/>
                <a:cs typeface="Arial" charset="0"/>
              </a:rPr>
              <a:t>Other Request</a:t>
            </a:r>
          </a:p>
        </p:txBody>
      </p:sp>
      <p:sp>
        <p:nvSpPr>
          <p:cNvPr id="513041" name="Rectangle 17"/>
          <p:cNvSpPr>
            <a:spLocks noGrp="1" noChangeArrowheads="1"/>
          </p:cNvSpPr>
          <p:nvPr>
            <p:ph type="title"/>
          </p:nvPr>
        </p:nvSpPr>
        <p:spPr>
          <a:xfrm>
            <a:off x="127000" y="127000"/>
            <a:ext cx="8870950" cy="641350"/>
          </a:xfrm>
        </p:spPr>
        <p:txBody>
          <a:bodyPr/>
          <a:lstStyle/>
          <a:p>
            <a:r>
              <a:rPr lang="en-US" sz="4000" dirty="0"/>
              <a:t>Long running </a:t>
            </a:r>
            <a:r>
              <a:rPr lang="en-US" sz="4000" dirty="0" smtClean="0"/>
              <a:t>process example</a:t>
            </a:r>
            <a:endParaRPr lang="en-US" sz="4000" dirty="0"/>
          </a:p>
        </p:txBody>
      </p:sp>
      <p:sp>
        <p:nvSpPr>
          <p:cNvPr id="513042" name="Line 18"/>
          <p:cNvSpPr>
            <a:spLocks noChangeShapeType="1"/>
          </p:cNvSpPr>
          <p:nvPr/>
        </p:nvSpPr>
        <p:spPr bwMode="auto">
          <a:xfrm flipH="1">
            <a:off x="2273300" y="2336800"/>
            <a:ext cx="0" cy="4267200"/>
          </a:xfrm>
          <a:prstGeom prst="line">
            <a:avLst/>
          </a:prstGeom>
          <a:noFill/>
          <a:ln w="38100">
            <a:solidFill>
              <a:srgbClr val="FFCC00"/>
            </a:solidFill>
            <a:round/>
            <a:headEnd/>
            <a:tailEnd/>
          </a:ln>
          <a:effectLst>
            <a:outerShdw dist="35921" dir="2700000" algn="ctr" rotWithShape="0">
              <a:schemeClr val="bg2"/>
            </a:outerShdw>
          </a:effectLst>
        </p:spPr>
        <p:txBody>
          <a:bodyPr wrap="none" anchor="ctr"/>
          <a:lstStyle/>
          <a:p>
            <a:endParaRPr lang="en-GB"/>
          </a:p>
        </p:txBody>
      </p:sp>
      <p:sp>
        <p:nvSpPr>
          <p:cNvPr id="513043" name="Text Box 19"/>
          <p:cNvSpPr txBox="1">
            <a:spLocks noChangeArrowheads="1"/>
          </p:cNvSpPr>
          <p:nvPr/>
        </p:nvSpPr>
        <p:spPr bwMode="auto">
          <a:xfrm>
            <a:off x="1041400" y="1892300"/>
            <a:ext cx="2489200" cy="406400"/>
          </a:xfrm>
          <a:prstGeom prst="rect">
            <a:avLst/>
          </a:prstGeom>
          <a:solidFill>
            <a:srgbClr val="74C35F"/>
          </a:solidFill>
          <a:ln w="9525" algn="ctr">
            <a:solidFill>
              <a:schemeClr val="bg2"/>
            </a:solidFill>
            <a:miter lim="800000"/>
            <a:headEnd/>
            <a:tailEnd/>
          </a:ln>
          <a:effectLst/>
        </p:spPr>
        <p:txBody>
          <a:bodyPr>
            <a:spAutoFit/>
          </a:bodyPr>
          <a:lstStyle/>
          <a:p>
            <a:pPr algn="ctr">
              <a:spcBef>
                <a:spcPct val="50000"/>
              </a:spcBef>
            </a:pPr>
            <a:r>
              <a:rPr lang="en-US" sz="2000" dirty="0" smtClean="0">
                <a:solidFill>
                  <a:srgbClr val="000000"/>
                </a:solidFill>
                <a:effectLst/>
                <a:latin typeface="Arial" charset="0"/>
                <a:cs typeface="Arial" charset="0"/>
              </a:rPr>
              <a:t>Process</a:t>
            </a:r>
            <a:endParaRPr lang="en-US" sz="2000" dirty="0">
              <a:effectLst/>
              <a:latin typeface="Arial" charset="0"/>
              <a:cs typeface="Arial" charset="0"/>
            </a:endParaRPr>
          </a:p>
        </p:txBody>
      </p:sp>
      <p:sp>
        <p:nvSpPr>
          <p:cNvPr id="513044" name="Line 20"/>
          <p:cNvSpPr>
            <a:spLocks noChangeShapeType="1"/>
          </p:cNvSpPr>
          <p:nvPr/>
        </p:nvSpPr>
        <p:spPr bwMode="auto">
          <a:xfrm flipV="1">
            <a:off x="177800" y="26670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45" name="Rectangle 21"/>
          <p:cNvSpPr>
            <a:spLocks noChangeArrowheads="1"/>
          </p:cNvSpPr>
          <p:nvPr/>
        </p:nvSpPr>
        <p:spPr bwMode="auto">
          <a:xfrm>
            <a:off x="2209800" y="2590800"/>
            <a:ext cx="127000" cy="8636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13046" name="Line 22"/>
          <p:cNvSpPr>
            <a:spLocks noChangeShapeType="1"/>
          </p:cNvSpPr>
          <p:nvPr/>
        </p:nvSpPr>
        <p:spPr bwMode="auto">
          <a:xfrm flipV="1">
            <a:off x="2387600" y="27432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47" name="Line 23"/>
          <p:cNvSpPr>
            <a:spLocks noChangeShapeType="1"/>
          </p:cNvSpPr>
          <p:nvPr/>
        </p:nvSpPr>
        <p:spPr bwMode="auto">
          <a:xfrm flipV="1">
            <a:off x="2400300" y="28448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48" name="Line 24"/>
          <p:cNvSpPr>
            <a:spLocks noChangeShapeType="1"/>
          </p:cNvSpPr>
          <p:nvPr/>
        </p:nvSpPr>
        <p:spPr bwMode="auto">
          <a:xfrm flipV="1">
            <a:off x="2400300" y="29464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49" name="AutoShape 25"/>
          <p:cNvSpPr>
            <a:spLocks noChangeArrowheads="1"/>
          </p:cNvSpPr>
          <p:nvPr/>
        </p:nvSpPr>
        <p:spPr bwMode="auto">
          <a:xfrm>
            <a:off x="5334000" y="3568700"/>
            <a:ext cx="1193800" cy="558800"/>
          </a:xfrm>
          <a:prstGeom prst="flowChartMagneticDisk">
            <a:avLst/>
          </a:prstGeom>
          <a:solidFill>
            <a:srgbClr val="74C35F"/>
          </a:solidFill>
          <a:ln w="9525">
            <a:solidFill>
              <a:schemeClr val="bg2"/>
            </a:solidFill>
            <a:round/>
            <a:headEnd/>
            <a:tailEnd/>
          </a:ln>
          <a:effectLst/>
        </p:spPr>
        <p:txBody>
          <a:bodyPr wrap="none" anchor="ctr"/>
          <a:lstStyle/>
          <a:p>
            <a:endParaRPr lang="en-GB"/>
          </a:p>
        </p:txBody>
      </p:sp>
      <p:sp>
        <p:nvSpPr>
          <p:cNvPr id="513050" name="Text Box 26"/>
          <p:cNvSpPr txBox="1">
            <a:spLocks noChangeArrowheads="1"/>
          </p:cNvSpPr>
          <p:nvPr/>
        </p:nvSpPr>
        <p:spPr bwMode="auto">
          <a:xfrm>
            <a:off x="5334000" y="3708400"/>
            <a:ext cx="1181100" cy="396875"/>
          </a:xfrm>
          <a:prstGeom prst="rect">
            <a:avLst/>
          </a:prstGeom>
          <a:noFill/>
          <a:ln w="9525" algn="ctr">
            <a:noFill/>
            <a:miter lim="800000"/>
            <a:headEnd/>
            <a:tailEnd/>
          </a:ln>
          <a:effectLst/>
        </p:spPr>
        <p:txBody>
          <a:bodyPr>
            <a:spAutoFit/>
          </a:bodyPr>
          <a:lstStyle/>
          <a:p>
            <a:pPr algn="ctr">
              <a:spcBef>
                <a:spcPct val="50000"/>
              </a:spcBef>
            </a:pPr>
            <a:r>
              <a:rPr lang="en-US" sz="2000">
                <a:solidFill>
                  <a:srgbClr val="000000"/>
                </a:solidFill>
                <a:effectLst/>
                <a:latin typeface="Arial" charset="0"/>
                <a:cs typeface="Arial" charset="0"/>
              </a:rPr>
              <a:t>Store</a:t>
            </a:r>
            <a:endParaRPr lang="en-US" sz="2000">
              <a:effectLst/>
              <a:latin typeface="Arial" charset="0"/>
              <a:cs typeface="Arial" charset="0"/>
            </a:endParaRPr>
          </a:p>
        </p:txBody>
      </p:sp>
      <p:sp>
        <p:nvSpPr>
          <p:cNvPr id="513051" name="Line 27"/>
          <p:cNvSpPr>
            <a:spLocks noChangeShapeType="1"/>
          </p:cNvSpPr>
          <p:nvPr/>
        </p:nvSpPr>
        <p:spPr bwMode="auto">
          <a:xfrm>
            <a:off x="2413000" y="3327400"/>
            <a:ext cx="2806700" cy="4826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52" name="Line 28"/>
          <p:cNvSpPr>
            <a:spLocks noChangeShapeType="1"/>
          </p:cNvSpPr>
          <p:nvPr/>
        </p:nvSpPr>
        <p:spPr bwMode="auto">
          <a:xfrm flipV="1">
            <a:off x="152400" y="39497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53" name="Rectangle 29"/>
          <p:cNvSpPr>
            <a:spLocks noChangeArrowheads="1"/>
          </p:cNvSpPr>
          <p:nvPr/>
        </p:nvSpPr>
        <p:spPr bwMode="auto">
          <a:xfrm>
            <a:off x="2197100" y="3898900"/>
            <a:ext cx="127000" cy="4064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13054" name="Line 30"/>
          <p:cNvSpPr>
            <a:spLocks noChangeShapeType="1"/>
          </p:cNvSpPr>
          <p:nvPr/>
        </p:nvSpPr>
        <p:spPr bwMode="auto">
          <a:xfrm>
            <a:off x="2400300" y="3962400"/>
            <a:ext cx="2781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55" name="Line 31"/>
          <p:cNvSpPr>
            <a:spLocks noChangeShapeType="1"/>
          </p:cNvSpPr>
          <p:nvPr/>
        </p:nvSpPr>
        <p:spPr bwMode="auto">
          <a:xfrm flipV="1">
            <a:off x="165100" y="48641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56" name="Rectangle 32"/>
          <p:cNvSpPr>
            <a:spLocks noChangeArrowheads="1"/>
          </p:cNvSpPr>
          <p:nvPr/>
        </p:nvSpPr>
        <p:spPr bwMode="auto">
          <a:xfrm>
            <a:off x="2209800" y="4813300"/>
            <a:ext cx="127000" cy="4064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13057" name="Line 33"/>
          <p:cNvSpPr>
            <a:spLocks noChangeShapeType="1"/>
          </p:cNvSpPr>
          <p:nvPr/>
        </p:nvSpPr>
        <p:spPr bwMode="auto">
          <a:xfrm flipV="1">
            <a:off x="2413000" y="4140200"/>
            <a:ext cx="2755900" cy="7366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58" name="Line 34"/>
          <p:cNvSpPr>
            <a:spLocks noChangeShapeType="1"/>
          </p:cNvSpPr>
          <p:nvPr/>
        </p:nvSpPr>
        <p:spPr bwMode="auto">
          <a:xfrm flipV="1">
            <a:off x="152400" y="5829300"/>
            <a:ext cx="20193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59" name="Rectangle 35"/>
          <p:cNvSpPr>
            <a:spLocks noChangeArrowheads="1"/>
          </p:cNvSpPr>
          <p:nvPr/>
        </p:nvSpPr>
        <p:spPr bwMode="auto">
          <a:xfrm>
            <a:off x="2197100" y="5778500"/>
            <a:ext cx="127000" cy="736600"/>
          </a:xfrm>
          <a:prstGeom prst="rect">
            <a:avLst/>
          </a:prstGeom>
          <a:solidFill>
            <a:schemeClr val="folHlink"/>
          </a:solidFill>
          <a:ln w="9525" algn="ctr">
            <a:solidFill>
              <a:schemeClr val="bg2"/>
            </a:solidFill>
            <a:miter lim="800000"/>
            <a:headEnd/>
            <a:tailEnd/>
          </a:ln>
          <a:effectLst/>
        </p:spPr>
        <p:txBody>
          <a:bodyPr wrap="none" anchor="ctr"/>
          <a:lstStyle/>
          <a:p>
            <a:endParaRPr lang="en-GB"/>
          </a:p>
        </p:txBody>
      </p:sp>
      <p:sp>
        <p:nvSpPr>
          <p:cNvPr id="513060" name="Line 36"/>
          <p:cNvSpPr>
            <a:spLocks noChangeShapeType="1"/>
          </p:cNvSpPr>
          <p:nvPr/>
        </p:nvSpPr>
        <p:spPr bwMode="auto">
          <a:xfrm flipV="1">
            <a:off x="2400300" y="4279900"/>
            <a:ext cx="3517900" cy="156210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61" name="Line 37"/>
          <p:cNvSpPr>
            <a:spLocks noChangeShapeType="1"/>
          </p:cNvSpPr>
          <p:nvPr/>
        </p:nvSpPr>
        <p:spPr bwMode="auto">
          <a:xfrm flipH="1">
            <a:off x="8242300" y="2286000"/>
            <a:ext cx="12700" cy="4254500"/>
          </a:xfrm>
          <a:prstGeom prst="line">
            <a:avLst/>
          </a:prstGeom>
          <a:noFill/>
          <a:ln w="38100">
            <a:solidFill>
              <a:srgbClr val="FFCC00"/>
            </a:solidFill>
            <a:round/>
            <a:headEnd/>
            <a:tailEnd/>
          </a:ln>
          <a:effectLst>
            <a:outerShdw dist="35921" dir="2700000" algn="ctr" rotWithShape="0">
              <a:schemeClr val="bg2"/>
            </a:outerShdw>
          </a:effectLst>
        </p:spPr>
        <p:txBody>
          <a:bodyPr wrap="none" anchor="ctr"/>
          <a:lstStyle/>
          <a:p>
            <a:endParaRPr lang="en-GB"/>
          </a:p>
        </p:txBody>
      </p:sp>
      <p:sp>
        <p:nvSpPr>
          <p:cNvPr id="513062" name="Text Box 38"/>
          <p:cNvSpPr txBox="1">
            <a:spLocks noChangeArrowheads="1"/>
          </p:cNvSpPr>
          <p:nvPr/>
        </p:nvSpPr>
        <p:spPr bwMode="auto">
          <a:xfrm>
            <a:off x="7607300" y="1841500"/>
            <a:ext cx="1333500" cy="406400"/>
          </a:xfrm>
          <a:prstGeom prst="rect">
            <a:avLst/>
          </a:prstGeom>
          <a:solidFill>
            <a:srgbClr val="74C35F"/>
          </a:solidFill>
          <a:ln w="9525" algn="ctr">
            <a:solidFill>
              <a:schemeClr val="bg2"/>
            </a:solidFill>
            <a:miter lim="800000"/>
            <a:headEnd/>
            <a:tailEnd/>
          </a:ln>
          <a:effectLst/>
        </p:spPr>
        <p:txBody>
          <a:bodyPr>
            <a:spAutoFit/>
          </a:bodyPr>
          <a:lstStyle/>
          <a:p>
            <a:pPr algn="ctr">
              <a:spcBef>
                <a:spcPct val="50000"/>
              </a:spcBef>
            </a:pPr>
            <a:r>
              <a:rPr lang="en-US" sz="2000">
                <a:solidFill>
                  <a:srgbClr val="000000"/>
                </a:solidFill>
                <a:effectLst/>
                <a:latin typeface="Arial" charset="0"/>
                <a:cs typeface="Arial" charset="0"/>
              </a:rPr>
              <a:t>Queue</a:t>
            </a:r>
            <a:endParaRPr lang="en-US" sz="2000">
              <a:effectLst/>
              <a:latin typeface="Arial" charset="0"/>
              <a:cs typeface="Arial" charset="0"/>
            </a:endParaRPr>
          </a:p>
        </p:txBody>
      </p:sp>
      <p:sp>
        <p:nvSpPr>
          <p:cNvPr id="513063" name="Line 39"/>
          <p:cNvSpPr>
            <a:spLocks noChangeShapeType="1"/>
          </p:cNvSpPr>
          <p:nvPr/>
        </p:nvSpPr>
        <p:spPr bwMode="auto">
          <a:xfrm flipV="1">
            <a:off x="2387600" y="6477000"/>
            <a:ext cx="5740400" cy="0"/>
          </a:xfrm>
          <a:prstGeom prst="line">
            <a:avLst/>
          </a:prstGeom>
          <a:noFill/>
          <a:ln w="38100">
            <a:solidFill>
              <a:srgbClr val="FFCC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64" name="Line 40"/>
          <p:cNvSpPr>
            <a:spLocks noChangeShapeType="1"/>
          </p:cNvSpPr>
          <p:nvPr/>
        </p:nvSpPr>
        <p:spPr bwMode="auto">
          <a:xfrm flipV="1">
            <a:off x="152400" y="4470400"/>
            <a:ext cx="2019300" cy="0"/>
          </a:xfrm>
          <a:prstGeom prst="line">
            <a:avLst/>
          </a:prstGeom>
          <a:noFill/>
          <a:ln w="38100">
            <a:solidFill>
              <a:srgbClr val="FF9900"/>
            </a:solidFill>
            <a:round/>
            <a:headEnd/>
            <a:tailEnd type="stealth" w="lg" len="lg"/>
          </a:ln>
          <a:effectLst>
            <a:outerShdw dist="35921" dir="2700000" algn="ctr" rotWithShape="0">
              <a:schemeClr val="bg2"/>
            </a:outerShdw>
          </a:effectLst>
        </p:spPr>
        <p:txBody>
          <a:bodyPr wrap="none" anchor="ctr"/>
          <a:lstStyle/>
          <a:p>
            <a:endParaRPr lang="en-GB"/>
          </a:p>
        </p:txBody>
      </p:sp>
      <p:sp>
        <p:nvSpPr>
          <p:cNvPr id="513065" name="Line 41"/>
          <p:cNvSpPr>
            <a:spLocks noChangeShapeType="1"/>
          </p:cNvSpPr>
          <p:nvPr/>
        </p:nvSpPr>
        <p:spPr bwMode="auto">
          <a:xfrm flipV="1">
            <a:off x="177800" y="5422900"/>
            <a:ext cx="2019300" cy="0"/>
          </a:xfrm>
          <a:prstGeom prst="line">
            <a:avLst/>
          </a:prstGeom>
          <a:noFill/>
          <a:ln w="38100">
            <a:solidFill>
              <a:srgbClr val="FF9900"/>
            </a:solidFill>
            <a:round/>
            <a:headEnd/>
            <a:tailEnd type="stealth" w="lg" len="lg"/>
          </a:ln>
          <a:effectLst>
            <a:outerShdw dist="35921" dir="2700000" algn="ctr" rotWithShape="0">
              <a:schemeClr val="bg2"/>
            </a:outerShdw>
          </a:effectLst>
        </p:spPr>
        <p:txBody>
          <a:bodyPr wrap="none" anchor="ctr"/>
          <a:lstStyle/>
          <a:p>
            <a:endParaRPr lang="en-GB"/>
          </a:p>
        </p:txBody>
      </p:sp>
    </p:spTree>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127000" y="127000"/>
            <a:ext cx="8870950" cy="646331"/>
          </a:xfrm>
          <a:noFill/>
          <a:ln/>
        </p:spPr>
        <p:txBody>
          <a:bodyPr/>
          <a:lstStyle/>
          <a:p>
            <a:r>
              <a:rPr lang="en-US" sz="4000" dirty="0" smtClean="0"/>
              <a:t>Sagas</a:t>
            </a:r>
            <a:endParaRPr lang="en-US" sz="4000" dirty="0"/>
          </a:p>
        </p:txBody>
      </p:sp>
      <p:sp>
        <p:nvSpPr>
          <p:cNvPr id="518147" name="Rectangle 3"/>
          <p:cNvSpPr>
            <a:spLocks noGrp="1" noChangeArrowheads="1"/>
          </p:cNvSpPr>
          <p:nvPr>
            <p:ph idx="1"/>
          </p:nvPr>
        </p:nvSpPr>
        <p:spPr>
          <a:xfrm>
            <a:off x="107950" y="1584325"/>
            <a:ext cx="9036050" cy="3933384"/>
          </a:xfrm>
          <a:noFill/>
          <a:ln/>
        </p:spPr>
        <p:txBody>
          <a:bodyPr/>
          <a:lstStyle/>
          <a:p>
            <a:pPr marL="342900" indent="-342900"/>
            <a:r>
              <a:rPr lang="en-US" dirty="0" smtClean="0"/>
              <a:t>Triggers are </a:t>
            </a:r>
            <a:r>
              <a:rPr lang="en-US" dirty="0"/>
              <a:t>messages</a:t>
            </a:r>
          </a:p>
          <a:p>
            <a:pPr marL="342900" indent="-342900"/>
            <a:endParaRPr lang="en-US" dirty="0"/>
          </a:p>
          <a:p>
            <a:pPr marL="342900" indent="-342900"/>
            <a:r>
              <a:rPr lang="en-US" dirty="0" smtClean="0"/>
              <a:t>Similar </a:t>
            </a:r>
            <a:r>
              <a:rPr lang="en-US" dirty="0"/>
              <a:t>to message </a:t>
            </a:r>
            <a:r>
              <a:rPr lang="en-US" dirty="0" smtClean="0"/>
              <a:t>handlers</a:t>
            </a:r>
            <a:endParaRPr lang="en-US" dirty="0"/>
          </a:p>
          <a:p>
            <a:pPr marL="742950" lvl="1" indent="-285750"/>
            <a:r>
              <a:rPr lang="en-US" dirty="0" smtClean="0"/>
              <a:t>Can handle </a:t>
            </a:r>
            <a:r>
              <a:rPr lang="en-US" dirty="0"/>
              <a:t>a number of different message types</a:t>
            </a:r>
          </a:p>
          <a:p>
            <a:pPr marL="342900" indent="-342900"/>
            <a:endParaRPr lang="en-US" dirty="0"/>
          </a:p>
          <a:p>
            <a:pPr marL="342900" indent="-342900"/>
            <a:r>
              <a:rPr lang="en-US" dirty="0" smtClean="0"/>
              <a:t>Different </a:t>
            </a:r>
            <a:r>
              <a:rPr lang="en-US" dirty="0"/>
              <a:t>from message handlers</a:t>
            </a:r>
          </a:p>
          <a:p>
            <a:pPr marL="742950" lvl="1" indent="-285750"/>
            <a:r>
              <a:rPr lang="en-US" dirty="0"/>
              <a:t>Have state, message handlers don’t</a:t>
            </a:r>
          </a:p>
        </p:txBody>
      </p:sp>
    </p:spTree>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p:cNvSpPr/>
          <p:nvPr/>
        </p:nvSpPr>
        <p:spPr>
          <a:xfrm>
            <a:off x="2143108" y="5643578"/>
            <a:ext cx="1500198" cy="10001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DB</a:t>
            </a:r>
            <a:endParaRPr lang="en-GB" b="1" dirty="0"/>
          </a:p>
        </p:txBody>
      </p:sp>
      <p:sp>
        <p:nvSpPr>
          <p:cNvPr id="5" name="Right Arrow 4"/>
          <p:cNvSpPr/>
          <p:nvPr/>
        </p:nvSpPr>
        <p:spPr>
          <a:xfrm>
            <a:off x="214282" y="428604"/>
            <a:ext cx="1857388" cy="128588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Start Saga Message</a:t>
            </a:r>
            <a:endParaRPr lang="en-GB" sz="2000" dirty="0"/>
          </a:p>
        </p:txBody>
      </p:sp>
      <p:sp>
        <p:nvSpPr>
          <p:cNvPr id="6" name="Rounded Rectangle 5"/>
          <p:cNvSpPr/>
          <p:nvPr/>
        </p:nvSpPr>
        <p:spPr>
          <a:xfrm>
            <a:off x="2143108" y="357166"/>
            <a:ext cx="1500198" cy="478634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000" b="1" dirty="0" smtClean="0"/>
              <a:t>Bus</a:t>
            </a:r>
            <a:endParaRPr lang="en-GB" b="1" dirty="0"/>
          </a:p>
        </p:txBody>
      </p:sp>
      <p:sp>
        <p:nvSpPr>
          <p:cNvPr id="7" name="Right Arrow 6"/>
          <p:cNvSpPr/>
          <p:nvPr/>
        </p:nvSpPr>
        <p:spPr>
          <a:xfrm>
            <a:off x="3714744" y="285728"/>
            <a:ext cx="2928958" cy="11338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Create Saga For Message</a:t>
            </a:r>
            <a:endParaRPr lang="en-GB" sz="2000" dirty="0"/>
          </a:p>
        </p:txBody>
      </p:sp>
      <p:sp>
        <p:nvSpPr>
          <p:cNvPr id="8" name="Flowchart: Document 7"/>
          <p:cNvSpPr/>
          <p:nvPr/>
        </p:nvSpPr>
        <p:spPr>
          <a:xfrm>
            <a:off x="6681040" y="571480"/>
            <a:ext cx="1643074" cy="3000396"/>
          </a:xfrm>
          <a:prstGeom prst="flowChart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b="1" dirty="0" smtClean="0"/>
              <a:t>Saga</a:t>
            </a:r>
            <a:endParaRPr lang="en-GB" sz="4000" b="1" dirty="0"/>
          </a:p>
        </p:txBody>
      </p:sp>
      <p:sp>
        <p:nvSpPr>
          <p:cNvPr id="9" name="Right Arrow 8"/>
          <p:cNvSpPr/>
          <p:nvPr/>
        </p:nvSpPr>
        <p:spPr>
          <a:xfrm>
            <a:off x="3699996" y="1428736"/>
            <a:ext cx="2928958" cy="107157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Dispatch Message</a:t>
            </a:r>
            <a:endParaRPr lang="en-GB" sz="2000" dirty="0"/>
          </a:p>
        </p:txBody>
      </p:sp>
      <p:sp>
        <p:nvSpPr>
          <p:cNvPr id="10" name="Rounded Rectangle 9"/>
          <p:cNvSpPr/>
          <p:nvPr/>
        </p:nvSpPr>
        <p:spPr>
          <a:xfrm>
            <a:off x="6357950" y="4000504"/>
            <a:ext cx="2286016" cy="264320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000" b="1" dirty="0" smtClean="0"/>
              <a:t>Saga </a:t>
            </a:r>
            <a:r>
              <a:rPr lang="en-US" sz="4000" b="1" dirty="0" err="1" smtClean="0"/>
              <a:t>Persister</a:t>
            </a:r>
            <a:endParaRPr lang="en-GB" b="1" dirty="0"/>
          </a:p>
        </p:txBody>
      </p:sp>
      <p:sp>
        <p:nvSpPr>
          <p:cNvPr id="11" name="Right Arrow 10"/>
          <p:cNvSpPr/>
          <p:nvPr/>
        </p:nvSpPr>
        <p:spPr>
          <a:xfrm flipH="1">
            <a:off x="3685248" y="2643182"/>
            <a:ext cx="2928958" cy="107157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Send Saga Messages</a:t>
            </a:r>
            <a:endParaRPr lang="en-GB" sz="2000" dirty="0"/>
          </a:p>
        </p:txBody>
      </p:sp>
      <p:sp>
        <p:nvSpPr>
          <p:cNvPr id="12" name="Right Arrow 11"/>
          <p:cNvSpPr/>
          <p:nvPr/>
        </p:nvSpPr>
        <p:spPr>
          <a:xfrm>
            <a:off x="3714744" y="4214818"/>
            <a:ext cx="2571768" cy="107157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Save Saga</a:t>
            </a:r>
            <a:endParaRPr lang="en-GB" sz="2000" dirty="0"/>
          </a:p>
        </p:txBody>
      </p:sp>
      <p:sp>
        <p:nvSpPr>
          <p:cNvPr id="13" name="Right Arrow 12"/>
          <p:cNvSpPr/>
          <p:nvPr/>
        </p:nvSpPr>
        <p:spPr>
          <a:xfrm flipH="1">
            <a:off x="3714744" y="5572140"/>
            <a:ext cx="2500330" cy="107157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Persist</a:t>
            </a:r>
            <a:endParaRPr lang="en-GB" sz="2000" dirty="0"/>
          </a:p>
        </p:txBody>
      </p:sp>
      <p:sp>
        <p:nvSpPr>
          <p:cNvPr id="14" name="Curved Left Arrow 13"/>
          <p:cNvSpPr/>
          <p:nvPr/>
        </p:nvSpPr>
        <p:spPr>
          <a:xfrm>
            <a:off x="7599590" y="2357430"/>
            <a:ext cx="357190" cy="57150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Curved Right Arrow 14"/>
          <p:cNvSpPr/>
          <p:nvPr/>
        </p:nvSpPr>
        <p:spPr>
          <a:xfrm flipV="1">
            <a:off x="7059884" y="2330236"/>
            <a:ext cx="428628" cy="5715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childTnLst>
                          </p:cTn>
                        </p:par>
                        <p:par>
                          <p:cTn id="29" fill="hold">
                            <p:stCondLst>
                              <p:cond delay="1000"/>
                            </p:stCondLst>
                            <p:childTnLst>
                              <p:par>
                                <p:cTn id="30" presetID="2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right)">
                                      <p:cBhvr>
                                        <p:cTn id="49" dur="500"/>
                                        <p:tgtEl>
                                          <p:spTgt spid="13"/>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p:cNvSpPr/>
          <p:nvPr/>
        </p:nvSpPr>
        <p:spPr>
          <a:xfrm>
            <a:off x="7143768" y="5857892"/>
            <a:ext cx="1500198" cy="8572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DB</a:t>
            </a:r>
            <a:endParaRPr lang="en-GB" b="1" dirty="0"/>
          </a:p>
        </p:txBody>
      </p:sp>
      <p:sp>
        <p:nvSpPr>
          <p:cNvPr id="5" name="Right Arrow 4"/>
          <p:cNvSpPr/>
          <p:nvPr/>
        </p:nvSpPr>
        <p:spPr>
          <a:xfrm>
            <a:off x="73740" y="71414"/>
            <a:ext cx="1714512" cy="9286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Saga Message</a:t>
            </a:r>
            <a:endParaRPr lang="en-GB" sz="2000" dirty="0"/>
          </a:p>
        </p:txBody>
      </p:sp>
      <p:sp>
        <p:nvSpPr>
          <p:cNvPr id="6" name="Rounded Rectangle 5"/>
          <p:cNvSpPr/>
          <p:nvPr/>
        </p:nvSpPr>
        <p:spPr>
          <a:xfrm>
            <a:off x="1857356" y="285728"/>
            <a:ext cx="1071570" cy="442915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600" b="1" dirty="0" smtClean="0"/>
              <a:t>Bus</a:t>
            </a:r>
            <a:endParaRPr lang="en-GB" b="1" dirty="0"/>
          </a:p>
        </p:txBody>
      </p:sp>
      <p:sp>
        <p:nvSpPr>
          <p:cNvPr id="7" name="Right Arrow 6"/>
          <p:cNvSpPr/>
          <p:nvPr/>
        </p:nvSpPr>
        <p:spPr>
          <a:xfrm>
            <a:off x="3000364" y="285728"/>
            <a:ext cx="3714776" cy="92869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Get Saga by </a:t>
            </a:r>
            <a:r>
              <a:rPr lang="en-US" sz="2000" dirty="0" err="1"/>
              <a:t>Message.SagaId</a:t>
            </a:r>
            <a:endParaRPr lang="en-GB" sz="2000" dirty="0"/>
          </a:p>
        </p:txBody>
      </p:sp>
      <p:sp>
        <p:nvSpPr>
          <p:cNvPr id="8" name="Flowchart: Document 7"/>
          <p:cNvSpPr/>
          <p:nvPr/>
        </p:nvSpPr>
        <p:spPr>
          <a:xfrm>
            <a:off x="4929190" y="1428736"/>
            <a:ext cx="1143008" cy="2571768"/>
          </a:xfrm>
          <a:prstGeom prst="flowChart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smtClean="0"/>
              <a:t>Saga</a:t>
            </a:r>
            <a:endParaRPr lang="en-GB" sz="4000" b="1" dirty="0"/>
          </a:p>
        </p:txBody>
      </p:sp>
      <p:sp>
        <p:nvSpPr>
          <p:cNvPr id="10" name="Rounded Rectangle 9"/>
          <p:cNvSpPr/>
          <p:nvPr/>
        </p:nvSpPr>
        <p:spPr>
          <a:xfrm>
            <a:off x="6786578" y="214290"/>
            <a:ext cx="2143140" cy="450059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600" b="1" dirty="0" smtClean="0"/>
              <a:t>Saga </a:t>
            </a:r>
            <a:r>
              <a:rPr lang="en-US" sz="3600" b="1" dirty="0" err="1" smtClean="0"/>
              <a:t>Persister</a:t>
            </a:r>
            <a:endParaRPr lang="en-GB" sz="1600" b="1" dirty="0"/>
          </a:p>
        </p:txBody>
      </p:sp>
      <p:grpSp>
        <p:nvGrpSpPr>
          <p:cNvPr id="2" name="Group 16"/>
          <p:cNvGrpSpPr/>
          <p:nvPr/>
        </p:nvGrpSpPr>
        <p:grpSpPr>
          <a:xfrm>
            <a:off x="6858016" y="4786322"/>
            <a:ext cx="715174" cy="1000926"/>
            <a:chOff x="7143768" y="3858422"/>
            <a:chExt cx="715174" cy="1643074"/>
          </a:xfrm>
        </p:grpSpPr>
        <p:cxnSp>
          <p:nvCxnSpPr>
            <p:cNvPr id="15" name="Straight Arrow Connector 14"/>
            <p:cNvCxnSpPr/>
            <p:nvPr/>
          </p:nvCxnSpPr>
          <p:spPr>
            <a:xfrm rot="5400000">
              <a:off x="7036611" y="4679165"/>
              <a:ext cx="1643074" cy="1588"/>
            </a:xfrm>
            <a:prstGeom prst="straightConnector1">
              <a:avLst/>
            </a:prstGeom>
            <a:ln w="50800">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143768" y="4643446"/>
              <a:ext cx="662617" cy="555755"/>
            </a:xfrm>
            <a:prstGeom prst="rect">
              <a:avLst/>
            </a:prstGeom>
            <a:noFill/>
          </p:spPr>
          <p:txBody>
            <a:bodyPr wrap="none" rtlCol="0">
              <a:spAutoFit/>
            </a:bodyPr>
            <a:lstStyle/>
            <a:p>
              <a:r>
                <a:rPr lang="en-US" sz="1600" dirty="0" smtClean="0"/>
                <a:t>1.Get</a:t>
              </a:r>
              <a:endParaRPr lang="en-GB" sz="1600" dirty="0"/>
            </a:p>
          </p:txBody>
        </p:sp>
      </p:grpSp>
      <p:grpSp>
        <p:nvGrpSpPr>
          <p:cNvPr id="3" name="Group 22"/>
          <p:cNvGrpSpPr/>
          <p:nvPr/>
        </p:nvGrpSpPr>
        <p:grpSpPr>
          <a:xfrm>
            <a:off x="6085444" y="1372046"/>
            <a:ext cx="735907" cy="415468"/>
            <a:chOff x="6085444" y="1372046"/>
            <a:chExt cx="735907" cy="415468"/>
          </a:xfrm>
        </p:grpSpPr>
        <p:cxnSp>
          <p:nvCxnSpPr>
            <p:cNvPr id="19" name="Straight Arrow Connector 18"/>
            <p:cNvCxnSpPr/>
            <p:nvPr/>
          </p:nvCxnSpPr>
          <p:spPr>
            <a:xfrm rot="10800000">
              <a:off x="6143636" y="1785926"/>
              <a:ext cx="571504" cy="1588"/>
            </a:xfrm>
            <a:prstGeom prst="straightConnector1">
              <a:avLst/>
            </a:prstGeom>
            <a:ln w="50800">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85444" y="1372046"/>
              <a:ext cx="735907" cy="338554"/>
            </a:xfrm>
            <a:prstGeom prst="rect">
              <a:avLst/>
            </a:prstGeom>
            <a:noFill/>
          </p:spPr>
          <p:txBody>
            <a:bodyPr wrap="none" rtlCol="0">
              <a:spAutoFit/>
            </a:bodyPr>
            <a:lstStyle/>
            <a:p>
              <a:r>
                <a:rPr lang="en-US" sz="1600" dirty="0" smtClean="0"/>
                <a:t>2.New</a:t>
              </a:r>
              <a:endParaRPr lang="en-GB" sz="1600" dirty="0"/>
            </a:p>
          </p:txBody>
        </p:sp>
      </p:grpSp>
      <p:grpSp>
        <p:nvGrpSpPr>
          <p:cNvPr id="9" name="Group 23"/>
          <p:cNvGrpSpPr/>
          <p:nvPr/>
        </p:nvGrpSpPr>
        <p:grpSpPr>
          <a:xfrm>
            <a:off x="6131311" y="1956710"/>
            <a:ext cx="607859" cy="400720"/>
            <a:chOff x="6116234" y="1386794"/>
            <a:chExt cx="607859" cy="400720"/>
          </a:xfrm>
        </p:grpSpPr>
        <p:cxnSp>
          <p:nvCxnSpPr>
            <p:cNvPr id="25" name="Straight Arrow Connector 24"/>
            <p:cNvCxnSpPr/>
            <p:nvPr/>
          </p:nvCxnSpPr>
          <p:spPr>
            <a:xfrm rot="10800000">
              <a:off x="6143636" y="1785926"/>
              <a:ext cx="571504" cy="1588"/>
            </a:xfrm>
            <a:prstGeom prst="straightConnector1">
              <a:avLst/>
            </a:prstGeom>
            <a:ln w="50800">
              <a:tailEnd type="stealth"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16234" y="1386794"/>
              <a:ext cx="607859" cy="338554"/>
            </a:xfrm>
            <a:prstGeom prst="rect">
              <a:avLst/>
            </a:prstGeom>
            <a:noFill/>
          </p:spPr>
          <p:txBody>
            <a:bodyPr wrap="none" rtlCol="0">
              <a:spAutoFit/>
            </a:bodyPr>
            <a:lstStyle/>
            <a:p>
              <a:r>
                <a:rPr lang="en-US" sz="1600" dirty="0" smtClean="0"/>
                <a:t>3.Fill</a:t>
              </a:r>
              <a:endParaRPr lang="en-GB" sz="1600" dirty="0"/>
            </a:p>
          </p:txBody>
        </p:sp>
      </p:grpSp>
      <p:grpSp>
        <p:nvGrpSpPr>
          <p:cNvPr id="11" name="Group 26"/>
          <p:cNvGrpSpPr/>
          <p:nvPr/>
        </p:nvGrpSpPr>
        <p:grpSpPr>
          <a:xfrm>
            <a:off x="2928926" y="1017158"/>
            <a:ext cx="3786214" cy="341728"/>
            <a:chOff x="6143636" y="1445786"/>
            <a:chExt cx="571504" cy="341728"/>
          </a:xfrm>
        </p:grpSpPr>
        <p:cxnSp>
          <p:nvCxnSpPr>
            <p:cNvPr id="28" name="Straight Arrow Connector 27"/>
            <p:cNvCxnSpPr/>
            <p:nvPr/>
          </p:nvCxnSpPr>
          <p:spPr>
            <a:xfrm rot="10800000">
              <a:off x="6143636" y="1785926"/>
              <a:ext cx="571504" cy="1588"/>
            </a:xfrm>
            <a:prstGeom prst="straightConnector1">
              <a:avLst/>
            </a:prstGeom>
            <a:ln w="50800">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15074" y="1445786"/>
              <a:ext cx="217495" cy="338554"/>
            </a:xfrm>
            <a:prstGeom prst="rect">
              <a:avLst/>
            </a:prstGeom>
            <a:noFill/>
          </p:spPr>
          <p:txBody>
            <a:bodyPr wrap="none" rtlCol="0">
              <a:spAutoFit/>
            </a:bodyPr>
            <a:lstStyle/>
            <a:p>
              <a:r>
                <a:rPr lang="en-US" sz="1600" dirty="0" smtClean="0"/>
                <a:t>4.Return Saga</a:t>
              </a:r>
              <a:endParaRPr lang="en-GB" sz="1600" dirty="0"/>
            </a:p>
          </p:txBody>
        </p:sp>
      </p:grpSp>
      <p:sp>
        <p:nvSpPr>
          <p:cNvPr id="30" name="Right Arrow 29"/>
          <p:cNvSpPr/>
          <p:nvPr/>
        </p:nvSpPr>
        <p:spPr>
          <a:xfrm>
            <a:off x="3000364" y="1428736"/>
            <a:ext cx="1928826" cy="107157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Dispatch Message</a:t>
            </a:r>
            <a:endParaRPr lang="en-GB" sz="2000" dirty="0"/>
          </a:p>
        </p:txBody>
      </p:sp>
      <p:sp>
        <p:nvSpPr>
          <p:cNvPr id="31" name="Curved Left Arrow 30"/>
          <p:cNvSpPr/>
          <p:nvPr/>
        </p:nvSpPr>
        <p:spPr>
          <a:xfrm>
            <a:off x="5643570" y="2786058"/>
            <a:ext cx="357190" cy="48762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Curved Right Arrow 31"/>
          <p:cNvSpPr/>
          <p:nvPr/>
        </p:nvSpPr>
        <p:spPr>
          <a:xfrm flipV="1">
            <a:off x="5103864" y="2714620"/>
            <a:ext cx="428628" cy="5318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extBox 32"/>
          <p:cNvSpPr txBox="1"/>
          <p:nvPr/>
        </p:nvSpPr>
        <p:spPr>
          <a:xfrm>
            <a:off x="5072066" y="3214686"/>
            <a:ext cx="923266" cy="307777"/>
          </a:xfrm>
          <a:prstGeom prst="rect">
            <a:avLst/>
          </a:prstGeom>
          <a:noFill/>
        </p:spPr>
        <p:txBody>
          <a:bodyPr wrap="none" rtlCol="0">
            <a:spAutoFit/>
          </a:bodyPr>
          <a:lstStyle/>
          <a:p>
            <a:r>
              <a:rPr lang="en-US" sz="1400" dirty="0" smtClean="0"/>
              <a:t>Complete</a:t>
            </a:r>
            <a:endParaRPr lang="en-GB" sz="1400" dirty="0"/>
          </a:p>
        </p:txBody>
      </p:sp>
      <p:sp>
        <p:nvSpPr>
          <p:cNvPr id="34" name="Right Arrow 33"/>
          <p:cNvSpPr/>
          <p:nvPr/>
        </p:nvSpPr>
        <p:spPr>
          <a:xfrm>
            <a:off x="3000364" y="3929066"/>
            <a:ext cx="3714776" cy="78581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Saga Complete</a:t>
            </a:r>
            <a:endParaRPr lang="en-GB" sz="2000" dirty="0"/>
          </a:p>
        </p:txBody>
      </p:sp>
      <p:grpSp>
        <p:nvGrpSpPr>
          <p:cNvPr id="12" name="Group 34"/>
          <p:cNvGrpSpPr/>
          <p:nvPr/>
        </p:nvGrpSpPr>
        <p:grpSpPr>
          <a:xfrm>
            <a:off x="8143900" y="4786322"/>
            <a:ext cx="824273" cy="1000926"/>
            <a:chOff x="7643834" y="3810002"/>
            <a:chExt cx="824273" cy="1643074"/>
          </a:xfrm>
        </p:grpSpPr>
        <p:cxnSp>
          <p:nvCxnSpPr>
            <p:cNvPr id="36" name="Straight Arrow Connector 35"/>
            <p:cNvCxnSpPr/>
            <p:nvPr/>
          </p:nvCxnSpPr>
          <p:spPr>
            <a:xfrm rot="5400000">
              <a:off x="6823091" y="4630745"/>
              <a:ext cx="1643074" cy="1588"/>
            </a:xfrm>
            <a:prstGeom prst="straightConnector1">
              <a:avLst/>
            </a:prstGeom>
            <a:ln w="50800">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715272" y="4630887"/>
              <a:ext cx="752835" cy="555755"/>
            </a:xfrm>
            <a:prstGeom prst="rect">
              <a:avLst/>
            </a:prstGeom>
            <a:noFill/>
          </p:spPr>
          <p:txBody>
            <a:bodyPr wrap="none" rtlCol="0">
              <a:spAutoFit/>
            </a:bodyPr>
            <a:lstStyle/>
            <a:p>
              <a:r>
                <a:rPr lang="en-US" sz="1600" dirty="0" smtClean="0"/>
                <a:t>Delete</a:t>
              </a:r>
              <a:endParaRPr lang="en-GB" dirty="0"/>
            </a:p>
          </p:txBody>
        </p:sp>
      </p:grpSp>
      <p:sp>
        <p:nvSpPr>
          <p:cNvPr id="38" name="Rounded Rectangle 37"/>
          <p:cNvSpPr/>
          <p:nvPr/>
        </p:nvSpPr>
        <p:spPr>
          <a:xfrm>
            <a:off x="285720" y="5500702"/>
            <a:ext cx="3357586" cy="107157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smtClean="0"/>
              <a:t>Can occur on multiple machines concurrently</a:t>
            </a:r>
            <a:endParaRPr lang="en-GB" sz="2400" b="1" dirty="0"/>
          </a:p>
        </p:txBody>
      </p:sp>
      <p:sp>
        <p:nvSpPr>
          <p:cNvPr id="39" name="Rounded Rectangle 38"/>
          <p:cNvSpPr/>
          <p:nvPr/>
        </p:nvSpPr>
        <p:spPr>
          <a:xfrm>
            <a:off x="3857620" y="4929198"/>
            <a:ext cx="2500330" cy="107157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t>Timeouts are regular messages</a:t>
            </a:r>
            <a:endParaRPr lang="en-GB"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right)">
                                      <p:cBhvr>
                                        <p:cTn id="31" dur="500"/>
                                        <p:tgtEl>
                                          <p:spTgt spid="3"/>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righ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right)">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1000"/>
                            </p:stCondLst>
                            <p:childTnLst>
                              <p:par>
                                <p:cTn id="55" presetID="22" presetClass="entr" presetSubtype="4"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down)">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up)">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30" grpId="0" animBg="1"/>
      <p:bldP spid="31" grpId="0" animBg="1"/>
      <p:bldP spid="32" grpId="0" animBg="1"/>
      <p:bldP spid="33" grpId="0"/>
      <p:bldP spid="34" grpId="0" animBg="1"/>
      <p:bldP spid="38" grpId="0" animBg="1"/>
      <p:bldP spid="39"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a:noFill/>
          <a:ln/>
        </p:spPr>
        <p:txBody>
          <a:bodyPr/>
          <a:lstStyle/>
          <a:p>
            <a:r>
              <a:rPr lang="en-US"/>
              <a:t>The hard part</a:t>
            </a:r>
          </a:p>
        </p:txBody>
      </p:sp>
      <p:sp>
        <p:nvSpPr>
          <p:cNvPr id="528387" name="Rectangle 3"/>
          <p:cNvSpPr>
            <a:spLocks noGrp="1" noChangeArrowheads="1"/>
          </p:cNvSpPr>
          <p:nvPr>
            <p:ph idx="1"/>
          </p:nvPr>
        </p:nvSpPr>
        <p:spPr>
          <a:xfrm>
            <a:off x="107950" y="1584325"/>
            <a:ext cx="9036050" cy="4745915"/>
          </a:xfrm>
          <a:noFill/>
          <a:ln/>
        </p:spPr>
        <p:txBody>
          <a:bodyPr/>
          <a:lstStyle/>
          <a:p>
            <a:pPr marL="342900" indent="-342900"/>
            <a:r>
              <a:rPr lang="en-US" dirty="0"/>
              <a:t>The easy part is using the building blocks</a:t>
            </a:r>
          </a:p>
          <a:p>
            <a:pPr marL="342900" indent="-342900"/>
            <a:endParaRPr lang="en-US" dirty="0"/>
          </a:p>
          <a:p>
            <a:pPr marL="342900" indent="-342900"/>
            <a:r>
              <a:rPr lang="en-US" dirty="0"/>
              <a:t>The hard part is analyzing the </a:t>
            </a:r>
            <a:r>
              <a:rPr lang="en-US" dirty="0" smtClean="0"/>
              <a:t>business processes to </a:t>
            </a:r>
            <a:r>
              <a:rPr lang="en-US" dirty="0"/>
              <a:t>identify what the </a:t>
            </a:r>
            <a:r>
              <a:rPr lang="en-US" dirty="0" smtClean="0"/>
              <a:t>steps should be.</a:t>
            </a:r>
            <a:endParaRPr lang="en-US" dirty="0"/>
          </a:p>
          <a:p>
            <a:pPr marL="342900" indent="-342900"/>
            <a:endParaRPr lang="en-US" dirty="0"/>
          </a:p>
          <a:p>
            <a:pPr marL="342900" indent="-342900"/>
            <a:r>
              <a:rPr lang="en-US" dirty="0"/>
              <a:t>When interacting with legacy systems, each response becomes a message which triggers an activity.</a:t>
            </a:r>
          </a:p>
          <a:p>
            <a:pPr marL="742950" lvl="1" indent="-285750"/>
            <a:r>
              <a:rPr lang="en-US" dirty="0"/>
              <a:t>Legacy systems are usually internal to a service</a:t>
            </a:r>
          </a:p>
        </p:txBody>
      </p:sp>
    </p:spTree>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a:noFill/>
          <a:ln/>
        </p:spPr>
        <p:txBody>
          <a:bodyPr/>
          <a:lstStyle/>
          <a:p>
            <a:r>
              <a:rPr lang="en-US"/>
              <a:t>Workflow &amp; Orchestration</a:t>
            </a:r>
          </a:p>
        </p:txBody>
      </p:sp>
      <p:sp>
        <p:nvSpPr>
          <p:cNvPr id="530435" name="Rectangle 3"/>
          <p:cNvSpPr>
            <a:spLocks noGrp="1" noChangeArrowheads="1"/>
          </p:cNvSpPr>
          <p:nvPr>
            <p:ph idx="1"/>
          </p:nvPr>
        </p:nvSpPr>
        <p:spPr>
          <a:xfrm>
            <a:off x="107950" y="1584325"/>
            <a:ext cx="9036050" cy="4228850"/>
          </a:xfrm>
          <a:noFill/>
          <a:ln/>
        </p:spPr>
        <p:txBody>
          <a:bodyPr/>
          <a:lstStyle/>
          <a:p>
            <a:pPr marL="342900" indent="-342900"/>
            <a:r>
              <a:rPr lang="en-US" dirty="0"/>
              <a:t>Orchestrating legacy systems within a service is one of the primary uses of </a:t>
            </a:r>
            <a:r>
              <a:rPr lang="en-US" dirty="0" smtClean="0"/>
              <a:t>sagas</a:t>
            </a:r>
            <a:endParaRPr lang="en-US" dirty="0"/>
          </a:p>
          <a:p>
            <a:pPr marL="342900" indent="-342900"/>
            <a:endParaRPr lang="en-US" dirty="0"/>
          </a:p>
          <a:p>
            <a:pPr marL="342900" indent="-342900"/>
            <a:r>
              <a:rPr lang="en-US" dirty="0"/>
              <a:t>Using </a:t>
            </a:r>
            <a:r>
              <a:rPr lang="en-US" dirty="0" smtClean="0"/>
              <a:t>sagas within </a:t>
            </a:r>
            <a:r>
              <a:rPr lang="en-US" dirty="0"/>
              <a:t>a new service to orchestrate existing services is usually the result of new business processes</a:t>
            </a:r>
          </a:p>
          <a:p>
            <a:pPr marL="342900" indent="-342900"/>
            <a:endParaRPr lang="en-US" dirty="0"/>
          </a:p>
          <a:p>
            <a:pPr marL="342900" indent="-342900"/>
            <a:r>
              <a:rPr lang="en-US" b="1" dirty="0"/>
              <a:t>Orchestration is not a service by itself.</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127000" y="127000"/>
            <a:ext cx="9017000" cy="695325"/>
          </a:xfrm>
          <a:noFill/>
          <a:ln/>
        </p:spPr>
        <p:txBody>
          <a:bodyPr/>
          <a:lstStyle/>
          <a:p>
            <a:r>
              <a:rPr lang="en-US" dirty="0"/>
              <a:t>#5. The Topology won’t change </a:t>
            </a:r>
          </a:p>
        </p:txBody>
      </p:sp>
      <p:sp>
        <p:nvSpPr>
          <p:cNvPr id="318467" name="Rectangle 3"/>
          <p:cNvSpPr>
            <a:spLocks noGrp="1" noChangeArrowheads="1"/>
          </p:cNvSpPr>
          <p:nvPr>
            <p:ph idx="1"/>
          </p:nvPr>
        </p:nvSpPr>
        <p:spPr>
          <a:xfrm>
            <a:off x="0" y="1254125"/>
            <a:ext cx="9144000" cy="4154984"/>
          </a:xfrm>
          <a:noFill/>
          <a:ln/>
        </p:spPr>
        <p:txBody>
          <a:bodyPr/>
          <a:lstStyle/>
          <a:p>
            <a:pPr marL="342900" indent="-342900"/>
            <a:r>
              <a:rPr lang="en-US" dirty="0"/>
              <a:t>Solution:</a:t>
            </a:r>
          </a:p>
          <a:p>
            <a:pPr marL="742950" lvl="1" indent="-285750"/>
            <a:endParaRPr lang="en-US" dirty="0" smtClean="0"/>
          </a:p>
          <a:p>
            <a:pPr marL="742950" lvl="1" indent="-285750"/>
            <a:r>
              <a:rPr lang="en-US" dirty="0" smtClean="0"/>
              <a:t>Don’t </a:t>
            </a:r>
            <a:r>
              <a:rPr lang="en-US" dirty="0"/>
              <a:t>hard-code IP address</a:t>
            </a:r>
          </a:p>
          <a:p>
            <a:pPr marL="742950" lvl="1" indent="-285750"/>
            <a:r>
              <a:rPr lang="en-US" dirty="0"/>
              <a:t>Use resilient protocols (multicast)</a:t>
            </a:r>
          </a:p>
          <a:p>
            <a:pPr marL="742950" lvl="1" indent="-285750"/>
            <a:r>
              <a:rPr lang="en-US" dirty="0"/>
              <a:t>Use discovery</a:t>
            </a:r>
          </a:p>
          <a:p>
            <a:pPr marL="742950" lvl="1" indent="-285750"/>
            <a:endParaRPr lang="en-US" dirty="0"/>
          </a:p>
          <a:p>
            <a:pPr marL="342900" indent="-342900"/>
            <a:r>
              <a:rPr lang="en-US" dirty="0" smtClean="0"/>
              <a:t>Will </a:t>
            </a:r>
            <a:r>
              <a:rPr lang="en-US" dirty="0"/>
              <a:t>your system be able to maintain response-time requirements when this happens?</a:t>
            </a:r>
          </a:p>
        </p:txBody>
      </p:sp>
    </p:spTree>
  </p:cSld>
  <p:clrMapOvr>
    <a:masterClrMapping/>
  </p:clrMapOv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a:noFill/>
          <a:ln/>
        </p:spPr>
        <p:txBody>
          <a:bodyPr/>
          <a:lstStyle/>
          <a:p>
            <a:r>
              <a:rPr lang="en-US"/>
              <a:t>Summary</a:t>
            </a:r>
          </a:p>
        </p:txBody>
      </p:sp>
      <p:sp>
        <p:nvSpPr>
          <p:cNvPr id="516099" name="Rectangle 3"/>
          <p:cNvSpPr>
            <a:spLocks noGrp="1" noChangeArrowheads="1"/>
          </p:cNvSpPr>
          <p:nvPr>
            <p:ph idx="1"/>
          </p:nvPr>
        </p:nvSpPr>
        <p:spPr>
          <a:xfrm>
            <a:off x="107950" y="1584325"/>
            <a:ext cx="9036050" cy="2751522"/>
          </a:xfrm>
          <a:noFill/>
          <a:ln/>
        </p:spPr>
        <p:txBody>
          <a:bodyPr/>
          <a:lstStyle/>
          <a:p>
            <a:pPr marL="342900" indent="-342900"/>
            <a:r>
              <a:rPr lang="en-US" dirty="0"/>
              <a:t>Use messaging building blocks to support long running </a:t>
            </a:r>
            <a:r>
              <a:rPr lang="en-US" dirty="0" smtClean="0"/>
              <a:t>processes.</a:t>
            </a:r>
            <a:endParaRPr lang="en-US" dirty="0"/>
          </a:p>
          <a:p>
            <a:pPr marL="342900" indent="-342900">
              <a:buNone/>
            </a:pPr>
            <a:endParaRPr lang="en-US" dirty="0"/>
          </a:p>
          <a:p>
            <a:pPr marL="342900" indent="-342900"/>
            <a:r>
              <a:rPr lang="en-US" dirty="0"/>
              <a:t>Orchestration = long running </a:t>
            </a:r>
            <a:r>
              <a:rPr lang="en-US" dirty="0" smtClean="0"/>
              <a:t>processes</a:t>
            </a:r>
            <a:endParaRPr lang="en-US" dirty="0"/>
          </a:p>
          <a:p>
            <a:pPr marL="342900" indent="-342900"/>
            <a:r>
              <a:rPr lang="en-US" dirty="0"/>
              <a:t>Keep workflows/orchestrations within services</a:t>
            </a:r>
          </a:p>
        </p:txBody>
      </p:sp>
    </p:spTree>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1421928"/>
          </a:xfrm>
        </p:spPr>
        <p:txBody>
          <a:bodyPr/>
          <a:lstStyle/>
          <a:p>
            <a:r>
              <a:rPr lang="en-US" sz="4800" smtClean="0"/>
              <a:t>Service </a:t>
            </a:r>
            <a:r>
              <a:rPr lang="en-US" sz="4800" dirty="0" smtClean="0"/>
              <a:t>Layer - Domain Model 			Interactions</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446744"/>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16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16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285750"/>
            <a:ext cx="8604250" cy="1143000"/>
          </a:xfrm>
        </p:spPr>
        <p:txBody>
          <a:bodyPr/>
          <a:lstStyle/>
          <a:p>
            <a:r>
              <a:rPr lang="en-US" sz="3600" dirty="0" smtClean="0"/>
              <a:t>What most architecture looks like today</a:t>
            </a:r>
            <a:endParaRPr lang="en-GB" sz="3600" dirty="0"/>
          </a:p>
        </p:txBody>
      </p:sp>
      <p:pic>
        <p:nvPicPr>
          <p:cNvPr id="4" name="Content Placeholder 3" descr="layered_architecture.gif"/>
          <p:cNvPicPr>
            <a:picLocks noGrp="1" noChangeAspect="1"/>
          </p:cNvPicPr>
          <p:nvPr>
            <p:ph idx="1"/>
          </p:nvPr>
        </p:nvPicPr>
        <p:blipFill>
          <a:blip r:embed="rId2" cstate="print"/>
          <a:stretch>
            <a:fillRect/>
          </a:stretch>
        </p:blipFill>
        <p:spPr>
          <a:xfrm>
            <a:off x="1801505" y="1271135"/>
            <a:ext cx="5513694" cy="5168258"/>
          </a:xfrm>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285750"/>
            <a:ext cx="8604250" cy="1143000"/>
          </a:xfrm>
        </p:spPr>
        <p:txBody>
          <a:bodyPr/>
          <a:lstStyle/>
          <a:p>
            <a:r>
              <a:rPr lang="en-US" sz="3600" dirty="0" smtClean="0"/>
              <a:t>But where do business rules go?</a:t>
            </a:r>
            <a:endParaRPr lang="en-GB" sz="3600" dirty="0"/>
          </a:p>
        </p:txBody>
      </p:sp>
      <p:pic>
        <p:nvPicPr>
          <p:cNvPr id="4" name="Content Placeholder 3" descr="layered_architecture.gif"/>
          <p:cNvPicPr>
            <a:picLocks noGrp="1" noChangeAspect="1"/>
          </p:cNvPicPr>
          <p:nvPr>
            <p:ph idx="1"/>
          </p:nvPr>
        </p:nvPicPr>
        <p:blipFill>
          <a:blip r:embed="rId2" cstate="print"/>
          <a:srcRect l="30532" t="18266" r="776"/>
          <a:stretch>
            <a:fillRect/>
          </a:stretch>
        </p:blipFill>
        <p:spPr>
          <a:xfrm>
            <a:off x="2142699" y="1105469"/>
            <a:ext cx="4831307" cy="5388517"/>
          </a:xfrm>
        </p:spPr>
      </p:pic>
      <p:sp>
        <p:nvSpPr>
          <p:cNvPr id="5" name="Rounded Rectangle 4"/>
          <p:cNvSpPr/>
          <p:nvPr/>
        </p:nvSpPr>
        <p:spPr>
          <a:xfrm>
            <a:off x="1685278" y="5682173"/>
            <a:ext cx="1008000" cy="432000"/>
          </a:xfrm>
          <a:prstGeom prst="roundRect">
            <a:avLst/>
          </a:prstGeom>
          <a:solidFill>
            <a:srgbClr val="FFCC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solidFill>
              </a:rPr>
              <a:t>Here?</a:t>
            </a:r>
          </a:p>
        </p:txBody>
      </p:sp>
      <p:sp>
        <p:nvSpPr>
          <p:cNvPr id="6" name="Rounded Rectangle 5"/>
          <p:cNvSpPr/>
          <p:nvPr/>
        </p:nvSpPr>
        <p:spPr>
          <a:xfrm>
            <a:off x="1576095" y="4176427"/>
            <a:ext cx="1008000" cy="432000"/>
          </a:xfrm>
          <a:prstGeom prst="roundRect">
            <a:avLst/>
          </a:prstGeom>
          <a:solidFill>
            <a:srgbClr val="FFCC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smtClean="0">
                <a:solidFill>
                  <a:schemeClr val="tx1"/>
                </a:solidFill>
              </a:rPr>
              <a:t>Here?</a:t>
            </a:r>
          </a:p>
        </p:txBody>
      </p:sp>
      <p:sp>
        <p:nvSpPr>
          <p:cNvPr id="7" name="Rounded Rectangle 6"/>
          <p:cNvSpPr/>
          <p:nvPr/>
        </p:nvSpPr>
        <p:spPr>
          <a:xfrm>
            <a:off x="5022614" y="3235788"/>
            <a:ext cx="1008000" cy="432000"/>
          </a:xfrm>
          <a:prstGeom prst="roundRect">
            <a:avLst/>
          </a:prstGeom>
          <a:solidFill>
            <a:srgbClr val="FFCC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solidFill>
              </a:rPr>
              <a:t>Here?</a:t>
            </a:r>
          </a:p>
        </p:txBody>
      </p:sp>
      <p:sp>
        <p:nvSpPr>
          <p:cNvPr id="8" name="Rounded Rectangle 7"/>
          <p:cNvSpPr/>
          <p:nvPr/>
        </p:nvSpPr>
        <p:spPr>
          <a:xfrm>
            <a:off x="3222368" y="2799059"/>
            <a:ext cx="1008000" cy="432000"/>
          </a:xfrm>
          <a:prstGeom prst="roundRect">
            <a:avLst/>
          </a:prstGeom>
          <a:solidFill>
            <a:srgbClr val="FFCC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solidFill>
              </a:rPr>
              <a:t>Here?</a:t>
            </a:r>
          </a:p>
        </p:txBody>
      </p:sp>
      <p:sp>
        <p:nvSpPr>
          <p:cNvPr id="9" name="Rounded Rectangle 8"/>
          <p:cNvSpPr/>
          <p:nvPr/>
        </p:nvSpPr>
        <p:spPr>
          <a:xfrm>
            <a:off x="5769362" y="2335036"/>
            <a:ext cx="1008000" cy="432000"/>
          </a:xfrm>
          <a:prstGeom prst="roundRect">
            <a:avLst/>
          </a:prstGeom>
          <a:solidFill>
            <a:srgbClr val="FFCC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solidFill>
              </a:rPr>
              <a:t>Here?</a:t>
            </a:r>
          </a:p>
        </p:txBody>
      </p:sp>
      <p:sp>
        <p:nvSpPr>
          <p:cNvPr id="10" name="Rounded Rectangle 9"/>
          <p:cNvSpPr/>
          <p:nvPr/>
        </p:nvSpPr>
        <p:spPr>
          <a:xfrm>
            <a:off x="2270020" y="1546019"/>
            <a:ext cx="1008000" cy="432000"/>
          </a:xfrm>
          <a:prstGeom prst="roundRect">
            <a:avLst/>
          </a:prstGeom>
          <a:solidFill>
            <a:srgbClr val="FFCC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solidFill>
              </a:rPr>
              <a:t>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285750"/>
            <a:ext cx="8604250" cy="1143000"/>
          </a:xfrm>
        </p:spPr>
        <p:txBody>
          <a:bodyPr/>
          <a:lstStyle/>
          <a:p>
            <a:r>
              <a:rPr lang="en-US" sz="3600" dirty="0" smtClean="0"/>
              <a:t>No real reuse between tiers</a:t>
            </a:r>
            <a:endParaRPr lang="en-GB" sz="3600" dirty="0"/>
          </a:p>
        </p:txBody>
      </p:sp>
      <p:pic>
        <p:nvPicPr>
          <p:cNvPr id="4" name="Content Placeholder 3" descr="layered_architecture.gif"/>
          <p:cNvPicPr>
            <a:picLocks noGrp="1" noChangeAspect="1"/>
          </p:cNvPicPr>
          <p:nvPr>
            <p:ph idx="1"/>
          </p:nvPr>
        </p:nvPicPr>
        <p:blipFill>
          <a:blip r:embed="rId2" cstate="print"/>
          <a:srcRect l="30532" t="18266" r="776"/>
          <a:stretch>
            <a:fillRect/>
          </a:stretch>
        </p:blipFill>
        <p:spPr>
          <a:xfrm>
            <a:off x="2142699" y="1105469"/>
            <a:ext cx="4831307" cy="5388517"/>
          </a:xfrm>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eaa.jpg"/>
          <p:cNvPicPr>
            <a:picLocks noChangeAspect="1"/>
          </p:cNvPicPr>
          <p:nvPr/>
        </p:nvPicPr>
        <p:blipFill>
          <a:blip r:embed="rId2" cstate="print"/>
          <a:stretch>
            <a:fillRect/>
          </a:stretch>
        </p:blipFill>
        <p:spPr>
          <a:xfrm>
            <a:off x="3665840" y="10237"/>
            <a:ext cx="5464515" cy="6847763"/>
          </a:xfrm>
          <a:prstGeom prst="rect">
            <a:avLst/>
          </a:prstGeom>
        </p:spPr>
      </p:pic>
      <p:sp>
        <p:nvSpPr>
          <p:cNvPr id="30721" name="Title 1"/>
          <p:cNvSpPr>
            <a:spLocks noGrp="1"/>
          </p:cNvSpPr>
          <p:nvPr>
            <p:ph type="title"/>
          </p:nvPr>
        </p:nvSpPr>
        <p:spPr/>
        <p:txBody>
          <a:bodyPr/>
          <a:lstStyle/>
          <a:p>
            <a:pPr eaLnBrk="1" hangingPunct="1"/>
            <a:r>
              <a:rPr lang="en-GB" dirty="0" smtClean="0"/>
              <a:t>The book</a:t>
            </a:r>
            <a:br>
              <a:rPr lang="en-GB" dirty="0" smtClean="0"/>
            </a:br>
            <a:r>
              <a:rPr lang="en-GB" sz="2400" dirty="0" smtClean="0"/>
              <a:t>  that changed everything</a:t>
            </a:r>
            <a:endParaRPr lang="en-US" dirty="0" smtClean="0"/>
          </a:p>
        </p:txBody>
      </p:sp>
      <p:sp>
        <p:nvSpPr>
          <p:cNvPr id="5" name="TextBox 4"/>
          <p:cNvSpPr txBox="1"/>
          <p:nvPr/>
        </p:nvSpPr>
        <p:spPr>
          <a:xfrm>
            <a:off x="805219" y="6305263"/>
            <a:ext cx="6086923" cy="461665"/>
          </a:xfrm>
          <a:prstGeom prst="rect">
            <a:avLst/>
          </a:prstGeom>
          <a:noFill/>
        </p:spPr>
        <p:txBody>
          <a:bodyPr wrap="none" rtlCol="0">
            <a:spAutoFit/>
          </a:bodyPr>
          <a:lstStyle/>
          <a:p>
            <a:r>
              <a:rPr lang="en-US" sz="2400" dirty="0" smtClean="0">
                <a:solidFill>
                  <a:schemeClr val="accent1"/>
                </a:solidFill>
                <a:latin typeface="+mj-lt"/>
                <a:ea typeface="+mj-ea"/>
                <a:cs typeface="+mj-cs"/>
              </a:rPr>
              <a:t>… and the pattern that battles complexity…</a:t>
            </a:r>
            <a:endParaRPr lang="en-GB" sz="2400" dirty="0" smtClean="0">
              <a:solidFill>
                <a:schemeClr val="accent1"/>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GB" dirty="0" smtClean="0"/>
              <a:t>The Domain Model Pattern</a:t>
            </a:r>
            <a:endParaRPr lang="en-US" dirty="0" smtClean="0"/>
          </a:p>
        </p:txBody>
      </p:sp>
      <p:sp>
        <p:nvSpPr>
          <p:cNvPr id="6" name="Isosceles Triangle 5"/>
          <p:cNvSpPr/>
          <p:nvPr/>
        </p:nvSpPr>
        <p:spPr>
          <a:xfrm>
            <a:off x="1810219" y="1316355"/>
            <a:ext cx="5500726" cy="4643470"/>
          </a:xfrm>
          <a:prstGeom prst="triangle">
            <a:avLst/>
          </a:prstGeom>
          <a:solidFill>
            <a:srgbClr val="00B0F0"/>
          </a:solidFill>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881789" y="4316751"/>
            <a:ext cx="1285884" cy="1357322"/>
          </a:xfrm>
          <a:prstGeom prst="ellipse">
            <a:avLst/>
          </a:prstGeom>
          <a:solidFill>
            <a:schemeClr val="accent6">
              <a:lumMod val="40000"/>
              <a:lumOff val="60000"/>
            </a:schemeClr>
          </a:soli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8" name="Oval 7"/>
          <p:cNvSpPr/>
          <p:nvPr/>
        </p:nvSpPr>
        <p:spPr>
          <a:xfrm>
            <a:off x="3953359" y="2745115"/>
            <a:ext cx="1285884" cy="1357322"/>
          </a:xfrm>
          <a:prstGeom prst="ellipse">
            <a:avLst/>
          </a:prstGeom>
          <a:solidFill>
            <a:srgbClr val="FFCC00"/>
          </a:soli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9" name="Oval 8"/>
          <p:cNvSpPr/>
          <p:nvPr/>
        </p:nvSpPr>
        <p:spPr>
          <a:xfrm>
            <a:off x="4882053" y="4316751"/>
            <a:ext cx="1285884" cy="1357322"/>
          </a:xfrm>
          <a:prstGeom prst="ellipse">
            <a:avLst/>
          </a:prstGeom>
          <a:solidFill>
            <a:srgbClr val="FF9D5B"/>
          </a:soli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0" name="TextBox 9"/>
          <p:cNvSpPr txBox="1"/>
          <p:nvPr/>
        </p:nvSpPr>
        <p:spPr>
          <a:xfrm rot="17982441">
            <a:off x="1685376" y="2858943"/>
            <a:ext cx="1962397" cy="523220"/>
          </a:xfrm>
          <a:prstGeom prst="rect">
            <a:avLst/>
          </a:prstGeom>
          <a:noFill/>
        </p:spPr>
        <p:txBody>
          <a:bodyPr wrap="none" rtlCol="0">
            <a:spAutoFit/>
          </a:bodyPr>
          <a:lstStyle/>
          <a:p>
            <a:r>
              <a:rPr lang="en-US" sz="2800" b="1" dirty="0" smtClean="0"/>
              <a:t>Properties</a:t>
            </a:r>
            <a:endParaRPr lang="en-GB" sz="2800" b="1" dirty="0"/>
          </a:p>
        </p:txBody>
      </p:sp>
      <p:sp>
        <p:nvSpPr>
          <p:cNvPr id="11" name="TextBox 10"/>
          <p:cNvSpPr txBox="1"/>
          <p:nvPr/>
        </p:nvSpPr>
        <p:spPr>
          <a:xfrm rot="3438182">
            <a:off x="5576853" y="2793828"/>
            <a:ext cx="1664238" cy="523220"/>
          </a:xfrm>
          <a:prstGeom prst="rect">
            <a:avLst/>
          </a:prstGeom>
          <a:noFill/>
        </p:spPr>
        <p:txBody>
          <a:bodyPr wrap="none" rtlCol="0">
            <a:spAutoFit/>
          </a:bodyPr>
          <a:lstStyle/>
          <a:p>
            <a:r>
              <a:rPr lang="en-US" sz="2800" b="1" dirty="0" smtClean="0"/>
              <a:t>Methods</a:t>
            </a:r>
            <a:endParaRPr lang="en-GB" sz="2800" b="1" dirty="0"/>
          </a:p>
        </p:txBody>
      </p:sp>
      <p:sp>
        <p:nvSpPr>
          <p:cNvPr id="12" name="TextBox 11"/>
          <p:cNvSpPr txBox="1"/>
          <p:nvPr/>
        </p:nvSpPr>
        <p:spPr>
          <a:xfrm>
            <a:off x="3953359" y="6102701"/>
            <a:ext cx="1364476" cy="523220"/>
          </a:xfrm>
          <a:prstGeom prst="rect">
            <a:avLst/>
          </a:prstGeom>
          <a:noFill/>
        </p:spPr>
        <p:txBody>
          <a:bodyPr wrap="none" rtlCol="0">
            <a:spAutoFit/>
          </a:bodyPr>
          <a:lstStyle/>
          <a:p>
            <a:r>
              <a:rPr lang="en-US" sz="2800" b="1" dirty="0" smtClean="0"/>
              <a:t>Events</a:t>
            </a:r>
            <a:endParaRPr lang="en-GB" sz="2800" b="1" dirty="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it, when not to</a:t>
            </a:r>
            <a:endParaRPr lang="en-US" dirty="0"/>
          </a:p>
        </p:txBody>
      </p:sp>
      <p:sp>
        <p:nvSpPr>
          <p:cNvPr id="3" name="Content Placeholder 2"/>
          <p:cNvSpPr>
            <a:spLocks noGrp="1"/>
          </p:cNvSpPr>
          <p:nvPr>
            <p:ph idx="1"/>
          </p:nvPr>
        </p:nvSpPr>
        <p:spPr>
          <a:xfrm>
            <a:off x="107950" y="1584325"/>
            <a:ext cx="8915400" cy="4228850"/>
          </a:xfrm>
        </p:spPr>
        <p:txBody>
          <a:bodyPr/>
          <a:lstStyle/>
          <a:p>
            <a:r>
              <a:rPr lang="en-US" dirty="0" smtClean="0"/>
              <a:t>“If you have complicated and </a:t>
            </a:r>
            <a:r>
              <a:rPr lang="en-US" dirty="0" err="1" smtClean="0"/>
              <a:t>everchanging</a:t>
            </a:r>
            <a:r>
              <a:rPr lang="en-US" dirty="0" smtClean="0"/>
              <a:t> business rules…”</a:t>
            </a:r>
          </a:p>
          <a:p>
            <a:endParaRPr lang="en-US" dirty="0" smtClean="0"/>
          </a:p>
          <a:p>
            <a:r>
              <a:rPr lang="en-US" dirty="0" smtClean="0"/>
              <a:t>“If you have simple not-null checks and a couple of sums to calculate, a Transaction Script is a better bet”</a:t>
            </a:r>
          </a:p>
          <a:p>
            <a:endParaRPr lang="en-US" dirty="0" smtClean="0"/>
          </a:p>
          <a:p>
            <a:pPr>
              <a:buNone/>
            </a:pPr>
            <a:r>
              <a:rPr lang="en-US" dirty="0" smtClean="0"/>
              <a:t>	 </a:t>
            </a:r>
            <a:r>
              <a:rPr lang="en-US" sz="2800" dirty="0" smtClean="0"/>
              <a:t>p119    Patterns of Enterprise Application Architecture</a:t>
            </a:r>
          </a:p>
        </p:txBody>
      </p:sp>
    </p:spTree>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GB" dirty="0" smtClean="0"/>
              <a:t>Independent of all concerns</a:t>
            </a:r>
            <a:endParaRPr lang="en-US" dirty="0" smtClean="0"/>
          </a:p>
        </p:txBody>
      </p:sp>
      <p:sp>
        <p:nvSpPr>
          <p:cNvPr id="13" name="Isosceles Triangle 12"/>
          <p:cNvSpPr/>
          <p:nvPr/>
        </p:nvSpPr>
        <p:spPr>
          <a:xfrm>
            <a:off x="2571736" y="1528326"/>
            <a:ext cx="4000528" cy="3286148"/>
          </a:xfrm>
          <a:prstGeom prst="triangle">
            <a:avLst/>
          </a:prstGeom>
          <a:solidFill>
            <a:srgbClr val="00B0F0"/>
          </a:solidFill>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3422498" y="3600028"/>
            <a:ext cx="935188" cy="960566"/>
          </a:xfrm>
          <a:prstGeom prst="ellipse">
            <a:avLst/>
          </a:prstGeom>
          <a:solidFill>
            <a:schemeClr val="accent6">
              <a:lumMod val="40000"/>
              <a:lumOff val="60000"/>
            </a:schemeClr>
          </a:soli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5" name="Oval 14"/>
          <p:cNvSpPr/>
          <p:nvPr/>
        </p:nvSpPr>
        <p:spPr>
          <a:xfrm>
            <a:off x="4136878" y="2425148"/>
            <a:ext cx="935188" cy="960566"/>
          </a:xfrm>
          <a:prstGeom prst="ellipse">
            <a:avLst/>
          </a:prstGeom>
          <a:solidFill>
            <a:srgbClr val="FFCC00"/>
          </a:soli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6" name="Oval 15"/>
          <p:cNvSpPr/>
          <p:nvPr/>
        </p:nvSpPr>
        <p:spPr>
          <a:xfrm>
            <a:off x="4786314" y="3600028"/>
            <a:ext cx="935188" cy="960566"/>
          </a:xfrm>
          <a:prstGeom prst="ellipse">
            <a:avLst/>
          </a:prstGeom>
          <a:solidFill>
            <a:srgbClr val="FF9D5B"/>
          </a:soli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7" name="Rounded Rectangle 16"/>
          <p:cNvSpPr/>
          <p:nvPr/>
        </p:nvSpPr>
        <p:spPr>
          <a:xfrm>
            <a:off x="857224" y="1951634"/>
            <a:ext cx="1785950" cy="86257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solidFill>
                  <a:schemeClr val="bg1"/>
                </a:solidFill>
              </a:rPr>
              <a:t>UI</a:t>
            </a:r>
            <a:endParaRPr lang="en-GB" b="1" dirty="0">
              <a:solidFill>
                <a:schemeClr val="bg1"/>
              </a:solidFill>
            </a:endParaRPr>
          </a:p>
        </p:txBody>
      </p:sp>
      <p:sp>
        <p:nvSpPr>
          <p:cNvPr id="18" name="Rounded Rectangle 17"/>
          <p:cNvSpPr/>
          <p:nvPr/>
        </p:nvSpPr>
        <p:spPr>
          <a:xfrm>
            <a:off x="6501176" y="1940964"/>
            <a:ext cx="1785600" cy="864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solidFill>
                  <a:schemeClr val="bg1"/>
                </a:solidFill>
              </a:rPr>
              <a:t>DB</a:t>
            </a:r>
            <a:endParaRPr lang="en-GB" sz="3200" b="1" dirty="0">
              <a:solidFill>
                <a:schemeClr val="bg1"/>
              </a:solidFill>
            </a:endParaRPr>
          </a:p>
        </p:txBody>
      </p:sp>
      <p:sp>
        <p:nvSpPr>
          <p:cNvPr id="19" name="Rounded Rectangle 18"/>
          <p:cNvSpPr/>
          <p:nvPr/>
        </p:nvSpPr>
        <p:spPr>
          <a:xfrm>
            <a:off x="2714612" y="5743168"/>
            <a:ext cx="3714776" cy="864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b="1" dirty="0" smtClean="0">
                <a:solidFill>
                  <a:schemeClr val="bg1"/>
                </a:solidFill>
              </a:rPr>
              <a:t>Communications</a:t>
            </a:r>
            <a:endParaRPr lang="en-GB" sz="3200" b="1" dirty="0">
              <a:solidFill>
                <a:schemeClr val="bg1"/>
              </a:solidFill>
            </a:endParaRPr>
          </a:p>
        </p:txBody>
      </p:sp>
      <p:cxnSp>
        <p:nvCxnSpPr>
          <p:cNvPr id="20" name="Straight Arrow Connector 19"/>
          <p:cNvCxnSpPr/>
          <p:nvPr/>
        </p:nvCxnSpPr>
        <p:spPr>
          <a:xfrm flipV="1">
            <a:off x="6072198" y="2814210"/>
            <a:ext cx="1357322" cy="1071570"/>
          </a:xfrm>
          <a:prstGeom prst="straightConnector1">
            <a:avLst/>
          </a:prstGeom>
          <a:ln>
            <a:prstDash val="dash"/>
            <a:tailEnd type="arrow"/>
          </a:ln>
        </p:spPr>
        <p:style>
          <a:lnRef idx="3">
            <a:schemeClr val="accent4"/>
          </a:lnRef>
          <a:fillRef idx="0">
            <a:schemeClr val="accent4"/>
          </a:fillRef>
          <a:effectRef idx="2">
            <a:schemeClr val="accent4"/>
          </a:effectRef>
          <a:fontRef idx="minor">
            <a:schemeClr val="tx1"/>
          </a:fontRef>
        </p:style>
      </p:cxnSp>
      <p:cxnSp>
        <p:nvCxnSpPr>
          <p:cNvPr id="21" name="Straight Arrow Connector 20"/>
          <p:cNvCxnSpPr/>
          <p:nvPr/>
        </p:nvCxnSpPr>
        <p:spPr>
          <a:xfrm rot="10800000">
            <a:off x="1714480" y="2814210"/>
            <a:ext cx="1357322" cy="1000132"/>
          </a:xfrm>
          <a:prstGeom prst="straightConnector1">
            <a:avLst/>
          </a:prstGeom>
          <a:ln>
            <a:prstDash val="dash"/>
            <a:tailEnd type="arrow"/>
          </a:ln>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a:stCxn id="13" idx="3"/>
            <a:endCxn id="19" idx="0"/>
          </p:cNvCxnSpPr>
          <p:nvPr/>
        </p:nvCxnSpPr>
        <p:spPr>
          <a:xfrm rot="5400000">
            <a:off x="4107653" y="5278821"/>
            <a:ext cx="928694" cy="1588"/>
          </a:xfrm>
          <a:prstGeom prst="straightConnector1">
            <a:avLst/>
          </a:prstGeom>
          <a:ln>
            <a:prstDash val="dash"/>
            <a:tailEnd type="arrow"/>
          </a:ln>
        </p:spPr>
        <p:style>
          <a:lnRef idx="3">
            <a:schemeClr val="accent4"/>
          </a:lnRef>
          <a:fillRef idx="0">
            <a:schemeClr val="accent4"/>
          </a:fillRef>
          <a:effectRef idx="2">
            <a:schemeClr val="accent4"/>
          </a:effectRef>
          <a:fontRef idx="minor">
            <a:schemeClr val="tx1"/>
          </a:fontRef>
        </p:style>
      </p:cxnSp>
      <p:sp>
        <p:nvSpPr>
          <p:cNvPr id="23" name="Multiply 22"/>
          <p:cNvSpPr/>
          <p:nvPr/>
        </p:nvSpPr>
        <p:spPr>
          <a:xfrm>
            <a:off x="6429388" y="3028524"/>
            <a:ext cx="642942" cy="71438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y 23"/>
          <p:cNvSpPr/>
          <p:nvPr/>
        </p:nvSpPr>
        <p:spPr>
          <a:xfrm>
            <a:off x="2143108" y="3028524"/>
            <a:ext cx="642942" cy="71438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y 24"/>
          <p:cNvSpPr/>
          <p:nvPr/>
        </p:nvSpPr>
        <p:spPr>
          <a:xfrm>
            <a:off x="4260530" y="4834476"/>
            <a:ext cx="642942" cy="71438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3" grpId="0" animBg="1"/>
      <p:bldP spid="24" grpId="0" animBg="1"/>
      <p:bldP spid="25"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Domain Models are made of</a:t>
            </a:r>
            <a:br>
              <a:rPr lang="en-US" sz="3600" dirty="0" smtClean="0"/>
            </a:br>
            <a:r>
              <a:rPr lang="en-US" sz="3600" dirty="0" smtClean="0"/>
              <a:t>“Plain old .NET objects”</a:t>
            </a:r>
            <a:endParaRPr lang="en-GB" sz="3600" dirty="0"/>
          </a:p>
        </p:txBody>
      </p:sp>
      <p:sp>
        <p:nvSpPr>
          <p:cNvPr id="4" name="TextBox 3"/>
          <p:cNvSpPr txBox="1"/>
          <p:nvPr/>
        </p:nvSpPr>
        <p:spPr>
          <a:xfrm>
            <a:off x="282255" y="1745679"/>
            <a:ext cx="3818681" cy="1938992"/>
          </a:xfrm>
          <a:prstGeom prst="rect">
            <a:avLst/>
          </a:prstGeom>
          <a:solidFill>
            <a:schemeClr val="accent1">
              <a:lumMod val="20000"/>
              <a:lumOff val="8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pPr fontAlgn="auto">
              <a:spcBef>
                <a:spcPts val="0"/>
              </a:spcBef>
              <a:spcAft>
                <a:spcPts val="0"/>
              </a:spcAft>
              <a:defRPr/>
            </a:pPr>
            <a:r>
              <a:rPr lang="en-US" sz="2400" kern="0" dirty="0" smtClean="0">
                <a:solidFill>
                  <a:sysClr val="windowText" lastClr="000000"/>
                </a:solidFill>
                <a:effectLst/>
                <a:latin typeface="Consolas" pitchFamily="49" charset="0"/>
                <a:cs typeface="Courier New" pitchFamily="49" charset="0"/>
              </a:rPr>
              <a:t>public class Customer</a:t>
            </a:r>
          </a:p>
          <a:p>
            <a:pPr fontAlgn="auto">
              <a:spcBef>
                <a:spcPts val="0"/>
              </a:spcBef>
              <a:spcAft>
                <a:spcPts val="0"/>
              </a:spcAft>
              <a:defRPr/>
            </a:pPr>
            <a:r>
              <a:rPr lang="en-US" sz="2400" kern="0" dirty="0" smtClean="0">
                <a:solidFill>
                  <a:sysClr val="windowText" lastClr="000000"/>
                </a:solidFill>
                <a:effectLst/>
                <a:latin typeface="Consolas" pitchFamily="49" charset="0"/>
                <a:cs typeface="Courier New" pitchFamily="49" charset="0"/>
              </a:rPr>
              <a:t>{</a:t>
            </a:r>
          </a:p>
          <a:p>
            <a:pPr fontAlgn="auto">
              <a:spcBef>
                <a:spcPts val="0"/>
              </a:spcBef>
              <a:spcAft>
                <a:spcPts val="0"/>
              </a:spcAft>
              <a:defRPr/>
            </a:pPr>
            <a:r>
              <a:rPr lang="en-US" sz="2400" kern="0" dirty="0" smtClean="0">
                <a:solidFill>
                  <a:sysClr val="windowText" lastClr="000000"/>
                </a:solidFill>
                <a:effectLst/>
                <a:latin typeface="Consolas" pitchFamily="49" charset="0"/>
                <a:cs typeface="Courier New" pitchFamily="49" charset="0"/>
              </a:rPr>
              <a:t>  // properties</a:t>
            </a:r>
          </a:p>
          <a:p>
            <a:pPr fontAlgn="auto">
              <a:spcBef>
                <a:spcPts val="0"/>
              </a:spcBef>
              <a:spcAft>
                <a:spcPts val="0"/>
              </a:spcAft>
              <a:defRPr/>
            </a:pPr>
            <a:r>
              <a:rPr lang="en-US" sz="2400" kern="0" dirty="0" smtClean="0">
                <a:solidFill>
                  <a:sysClr val="windowText" lastClr="000000"/>
                </a:solidFill>
                <a:effectLst/>
                <a:latin typeface="Consolas" pitchFamily="49" charset="0"/>
                <a:cs typeface="Courier New" pitchFamily="49" charset="0"/>
              </a:rPr>
              <a:t>  // methods</a:t>
            </a:r>
          </a:p>
          <a:p>
            <a:pPr fontAlgn="auto">
              <a:spcBef>
                <a:spcPts val="0"/>
              </a:spcBef>
              <a:spcAft>
                <a:spcPts val="0"/>
              </a:spcAft>
              <a:defRPr/>
            </a:pPr>
            <a:r>
              <a:rPr lang="en-US" sz="2400" kern="0" dirty="0" smtClean="0">
                <a:solidFill>
                  <a:sysClr val="windowText" lastClr="000000"/>
                </a:solidFill>
                <a:effectLst/>
                <a:latin typeface="Consolas" pitchFamily="49" charset="0"/>
                <a:cs typeface="Courier New" pitchFamily="49" charset="0"/>
              </a:rPr>
              <a:t>}</a:t>
            </a:r>
            <a:endParaRPr lang="en-GB" sz="2400" kern="0" dirty="0">
              <a:solidFill>
                <a:sysClr val="windowText" lastClr="000000"/>
              </a:solidFill>
              <a:effectLst/>
              <a:latin typeface="Consolas" pitchFamily="49" charset="0"/>
              <a:cs typeface="Courier New" pitchFamily="49" charset="0"/>
            </a:endParaRPr>
          </a:p>
        </p:txBody>
      </p:sp>
      <p:sp>
        <p:nvSpPr>
          <p:cNvPr id="5" name="TextBox 4"/>
          <p:cNvSpPr txBox="1"/>
          <p:nvPr/>
        </p:nvSpPr>
        <p:spPr>
          <a:xfrm>
            <a:off x="5708063" y="4488878"/>
            <a:ext cx="3255818" cy="1938992"/>
          </a:xfrm>
          <a:prstGeom prst="rect">
            <a:avLst/>
          </a:prstGeom>
          <a:solidFill>
            <a:schemeClr val="accent1">
              <a:lumMod val="20000"/>
              <a:lumOff val="8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public class Order</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  // properties</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  // methods</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a:t>
            </a:r>
            <a:endParaRPr lang="en-GB" sz="2400" kern="0" dirty="0" smtClean="0">
              <a:solidFill>
                <a:sysClr val="windowText" lastClr="000000"/>
              </a:solidFill>
              <a:effectLst/>
              <a:latin typeface="Consolas" pitchFamily="49" charset="0"/>
              <a:cs typeface="Courier New" pitchFamily="49" charset="0"/>
            </a:endParaRPr>
          </a:p>
        </p:txBody>
      </p:sp>
      <p:sp>
        <p:nvSpPr>
          <p:cNvPr id="6" name="TextBox 5"/>
          <p:cNvSpPr txBox="1"/>
          <p:nvPr/>
        </p:nvSpPr>
        <p:spPr>
          <a:xfrm>
            <a:off x="379227" y="4558149"/>
            <a:ext cx="4109627" cy="1938992"/>
          </a:xfrm>
          <a:prstGeom prst="rect">
            <a:avLst/>
          </a:prstGeom>
          <a:solidFill>
            <a:schemeClr val="accent1">
              <a:lumMod val="20000"/>
              <a:lumOff val="8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public class </a:t>
            </a:r>
            <a:r>
              <a:rPr lang="en-US" sz="2400" kern="0" dirty="0" err="1" smtClean="0">
                <a:solidFill>
                  <a:sysClr val="windowText" lastClr="000000"/>
                </a:solidFill>
                <a:effectLst/>
                <a:latin typeface="Consolas" pitchFamily="49" charset="0"/>
                <a:cs typeface="Courier New" pitchFamily="49" charset="0"/>
              </a:rPr>
              <a:t>OrderLine</a:t>
            </a:r>
            <a:endParaRPr lang="en-US" sz="2400" kern="0" dirty="0" smtClean="0">
              <a:solidFill>
                <a:sysClr val="windowText" lastClr="000000"/>
              </a:solidFill>
              <a:effectLst/>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  // properties</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  // methods</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a:t>
            </a:r>
            <a:endParaRPr lang="en-GB" sz="2400" kern="0" dirty="0" smtClean="0">
              <a:solidFill>
                <a:sysClr val="windowText" lastClr="000000"/>
              </a:solidFill>
              <a:effectLst/>
              <a:latin typeface="Consolas" pitchFamily="49" charset="0"/>
              <a:cs typeface="Courier New" pitchFamily="49" charset="0"/>
            </a:endParaRPr>
          </a:p>
        </p:txBody>
      </p:sp>
      <p:sp>
        <p:nvSpPr>
          <p:cNvPr id="9" name="TextBox 8"/>
          <p:cNvSpPr txBox="1"/>
          <p:nvPr/>
        </p:nvSpPr>
        <p:spPr>
          <a:xfrm>
            <a:off x="5306282" y="1496297"/>
            <a:ext cx="3616036" cy="1938992"/>
          </a:xfrm>
          <a:prstGeom prst="rect">
            <a:avLst/>
          </a:prstGeom>
          <a:solidFill>
            <a:schemeClr val="accent1">
              <a:lumMod val="20000"/>
              <a:lumOff val="8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public class Product</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  // properties</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  // methods</a:t>
            </a:r>
          </a:p>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Text" lastClr="000000"/>
                </a:solidFill>
                <a:effectLst/>
                <a:latin typeface="Consolas" pitchFamily="49" charset="0"/>
                <a:cs typeface="Courier New" pitchFamily="49" charset="0"/>
              </a:rPr>
              <a:t>}</a:t>
            </a:r>
            <a:endParaRPr lang="en-GB" sz="2400" kern="0" dirty="0" smtClean="0">
              <a:solidFill>
                <a:sysClr val="windowText" lastClr="000000"/>
              </a:solidFill>
              <a:effectLst/>
              <a:latin typeface="Consolas" pitchFamily="49" charset="0"/>
              <a:cs typeface="Courier New" pitchFamily="49" charset="0"/>
            </a:endParaRPr>
          </a:p>
        </p:txBody>
      </p:sp>
      <p:grpSp>
        <p:nvGrpSpPr>
          <p:cNvPr id="3" name="Group 13"/>
          <p:cNvGrpSpPr/>
          <p:nvPr/>
        </p:nvGrpSpPr>
        <p:grpSpPr>
          <a:xfrm>
            <a:off x="4105312" y="3201444"/>
            <a:ext cx="2212361" cy="1232011"/>
            <a:chOff x="4105312" y="3201444"/>
            <a:chExt cx="2212361" cy="1232011"/>
          </a:xfrm>
        </p:grpSpPr>
        <p:cxnSp>
          <p:nvCxnSpPr>
            <p:cNvPr id="10" name="Straight Arrow Connector 9"/>
            <p:cNvCxnSpPr/>
            <p:nvPr/>
          </p:nvCxnSpPr>
          <p:spPr>
            <a:xfrm>
              <a:off x="4350327" y="3338945"/>
              <a:ext cx="1967346" cy="109451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Diamond 12"/>
            <p:cNvSpPr/>
            <p:nvPr/>
          </p:nvSpPr>
          <p:spPr>
            <a:xfrm rot="-3720000">
              <a:off x="4172866" y="3133890"/>
              <a:ext cx="172165" cy="307273"/>
            </a:xfrm>
            <a:prstGeom prst="diamon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14"/>
          <p:cNvGrpSpPr/>
          <p:nvPr/>
        </p:nvGrpSpPr>
        <p:grpSpPr>
          <a:xfrm rot="9034656">
            <a:off x="4553272" y="5064846"/>
            <a:ext cx="1055279" cy="598727"/>
            <a:chOff x="4105312" y="3201444"/>
            <a:chExt cx="2212361" cy="1232011"/>
          </a:xfrm>
        </p:grpSpPr>
        <p:cxnSp>
          <p:nvCxnSpPr>
            <p:cNvPr id="16" name="Straight Arrow Connector 15"/>
            <p:cNvCxnSpPr/>
            <p:nvPr/>
          </p:nvCxnSpPr>
          <p:spPr>
            <a:xfrm>
              <a:off x="4350327" y="3338945"/>
              <a:ext cx="1967346" cy="109451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Diamond 16"/>
            <p:cNvSpPr/>
            <p:nvPr/>
          </p:nvSpPr>
          <p:spPr>
            <a:xfrm rot="-3720000">
              <a:off x="4172866" y="3133890"/>
              <a:ext cx="172165" cy="307273"/>
            </a:xfrm>
            <a:prstGeom prst="diamond">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1" name="Straight Arrow Connector 20"/>
          <p:cNvCxnSpPr/>
          <p:nvPr/>
        </p:nvCxnSpPr>
        <p:spPr>
          <a:xfrm rot="5400000" flipH="1" flipV="1">
            <a:off x="4371108" y="3595256"/>
            <a:ext cx="1537854" cy="1302327"/>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127000" y="127000"/>
            <a:ext cx="9017000" cy="695325"/>
          </a:xfrm>
          <a:noFill/>
          <a:ln/>
        </p:spPr>
        <p:txBody>
          <a:bodyPr/>
          <a:lstStyle/>
          <a:p>
            <a:r>
              <a:rPr lang="en-US" dirty="0"/>
              <a:t>#6. The admin will know what to do</a:t>
            </a:r>
          </a:p>
        </p:txBody>
      </p:sp>
      <p:sp>
        <p:nvSpPr>
          <p:cNvPr id="320515" name="Rectangle 3"/>
          <p:cNvSpPr>
            <a:spLocks noGrp="1" noChangeArrowheads="1"/>
          </p:cNvSpPr>
          <p:nvPr>
            <p:ph idx="1"/>
          </p:nvPr>
        </p:nvSpPr>
        <p:spPr>
          <a:xfrm>
            <a:off x="0" y="1254125"/>
            <a:ext cx="9144000" cy="4297363"/>
          </a:xfrm>
          <a:noFill/>
          <a:ln/>
        </p:spPr>
        <p:txBody>
          <a:bodyPr/>
          <a:lstStyle/>
          <a:p>
            <a:pPr marL="342900" indent="-342900"/>
            <a:r>
              <a:rPr lang="en-US" dirty="0"/>
              <a:t>Possible in small networks</a:t>
            </a:r>
          </a:p>
          <a:p>
            <a:pPr marL="742950" lvl="1" indent="-285750"/>
            <a:r>
              <a:rPr lang="en-US" dirty="0"/>
              <a:t>Unless he gets run over by a truck. His replacement probably won’t know what to do.</a:t>
            </a:r>
          </a:p>
          <a:p>
            <a:pPr marL="742950" lvl="1" indent="-285750"/>
            <a:endParaRPr lang="en-US" dirty="0"/>
          </a:p>
          <a:p>
            <a:pPr marL="342900" indent="-342900"/>
            <a:r>
              <a:rPr lang="en-US" dirty="0"/>
              <a:t>If there are multiple </a:t>
            </a:r>
            <a:r>
              <a:rPr lang="en-US" dirty="0" err="1"/>
              <a:t>admins</a:t>
            </a:r>
            <a:r>
              <a:rPr lang="en-US" dirty="0"/>
              <a:t>, rolling out various upgrades and patches, will everything grind to a halt?</a:t>
            </a:r>
          </a:p>
          <a:p>
            <a:pPr marL="742950" lvl="1" indent="-285750"/>
            <a:r>
              <a:rPr lang="en-US" dirty="0"/>
              <a:t>Will client software be able to work with a new version of the server?</a:t>
            </a:r>
          </a:p>
        </p:txBody>
      </p:sp>
    </p:spTree>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218361" y="1105469"/>
            <a:ext cx="3998794" cy="414891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dirty="0"/>
          </a:p>
        </p:txBody>
      </p:sp>
      <p:sp>
        <p:nvSpPr>
          <p:cNvPr id="30721" name="Title 1"/>
          <p:cNvSpPr>
            <a:spLocks noGrp="1"/>
          </p:cNvSpPr>
          <p:nvPr>
            <p:ph type="title"/>
          </p:nvPr>
        </p:nvSpPr>
        <p:spPr/>
        <p:txBody>
          <a:bodyPr/>
          <a:lstStyle/>
          <a:p>
            <a:pPr eaLnBrk="1" hangingPunct="1"/>
            <a:r>
              <a:rPr lang="en-US" dirty="0" smtClean="0"/>
              <a:t>Highly testable</a:t>
            </a:r>
          </a:p>
        </p:txBody>
      </p:sp>
      <p:sp>
        <p:nvSpPr>
          <p:cNvPr id="13" name="Isosceles Triangle 12"/>
          <p:cNvSpPr/>
          <p:nvPr/>
        </p:nvSpPr>
        <p:spPr>
          <a:xfrm>
            <a:off x="4728085" y="2906773"/>
            <a:ext cx="4000528" cy="3286148"/>
          </a:xfrm>
          <a:prstGeom prst="triangle">
            <a:avLst/>
          </a:prstGeom>
          <a:solidFill>
            <a:srgbClr val="00B0F0"/>
          </a:solidFill>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5578847" y="4978475"/>
            <a:ext cx="935188" cy="960566"/>
          </a:xfrm>
          <a:prstGeom prst="ellipse">
            <a:avLst/>
          </a:prstGeom>
          <a:solidFill>
            <a:schemeClr val="accent6">
              <a:lumMod val="40000"/>
              <a:lumOff val="60000"/>
            </a:schemeClr>
          </a:soli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5" name="Oval 14"/>
          <p:cNvSpPr/>
          <p:nvPr/>
        </p:nvSpPr>
        <p:spPr>
          <a:xfrm>
            <a:off x="6293227" y="3803595"/>
            <a:ext cx="935188" cy="960566"/>
          </a:xfrm>
          <a:prstGeom prst="ellipse">
            <a:avLst/>
          </a:prstGeom>
          <a:solidFill>
            <a:srgbClr val="FFCC00"/>
          </a:soli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6" name="Oval 15"/>
          <p:cNvSpPr/>
          <p:nvPr/>
        </p:nvSpPr>
        <p:spPr>
          <a:xfrm>
            <a:off x="6942663" y="4978475"/>
            <a:ext cx="935188" cy="960566"/>
          </a:xfrm>
          <a:prstGeom prst="ellipse">
            <a:avLst/>
          </a:prstGeom>
          <a:solidFill>
            <a:srgbClr val="FF9D5B"/>
          </a:soli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7" name="Rounded Rectangle 16"/>
          <p:cNvSpPr/>
          <p:nvPr/>
        </p:nvSpPr>
        <p:spPr>
          <a:xfrm>
            <a:off x="2194702" y="1419371"/>
            <a:ext cx="1785950" cy="86257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smtClean="0">
                <a:solidFill>
                  <a:schemeClr val="tx1"/>
                </a:solidFill>
                <a:effectLst/>
              </a:rPr>
              <a:t>Register for events</a:t>
            </a:r>
            <a:endParaRPr lang="en-GB" sz="1400" b="1" dirty="0">
              <a:solidFill>
                <a:schemeClr val="tx1"/>
              </a:solidFill>
              <a:effectLst/>
            </a:endParaRPr>
          </a:p>
        </p:txBody>
      </p:sp>
      <p:sp>
        <p:nvSpPr>
          <p:cNvPr id="28" name="Rounded Rectangle 27"/>
          <p:cNvSpPr/>
          <p:nvPr/>
        </p:nvSpPr>
        <p:spPr>
          <a:xfrm>
            <a:off x="1541885" y="2445228"/>
            <a:ext cx="1785950" cy="86257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smtClean="0">
                <a:solidFill>
                  <a:schemeClr val="tx1"/>
                </a:solidFill>
                <a:effectLst/>
              </a:rPr>
              <a:t>Call a method</a:t>
            </a:r>
            <a:endParaRPr lang="en-GB" sz="1400" b="1" dirty="0">
              <a:solidFill>
                <a:schemeClr val="tx1"/>
              </a:solidFill>
              <a:effectLst/>
            </a:endParaRPr>
          </a:p>
        </p:txBody>
      </p:sp>
      <p:sp>
        <p:nvSpPr>
          <p:cNvPr id="30" name="Rounded Rectangle 29"/>
          <p:cNvSpPr/>
          <p:nvPr/>
        </p:nvSpPr>
        <p:spPr>
          <a:xfrm>
            <a:off x="559555" y="3537050"/>
            <a:ext cx="2156346" cy="126696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smtClean="0">
                <a:solidFill>
                  <a:schemeClr val="tx1"/>
                </a:solidFill>
                <a:effectLst/>
              </a:rPr>
              <a:t>Check properties &amp; event </a:t>
            </a:r>
            <a:r>
              <a:rPr lang="en-US" sz="2400" b="1" dirty="0" err="1" smtClean="0">
                <a:solidFill>
                  <a:schemeClr val="tx1"/>
                </a:solidFill>
                <a:effectLst/>
              </a:rPr>
              <a:t>args</a:t>
            </a:r>
            <a:endParaRPr lang="en-GB" sz="1400" b="1" dirty="0">
              <a:solidFill>
                <a:schemeClr val="tx1"/>
              </a:solidFill>
              <a:effectLst/>
            </a:endParaRPr>
          </a:p>
        </p:txBody>
      </p:sp>
      <p:cxnSp>
        <p:nvCxnSpPr>
          <p:cNvPr id="35" name="Straight Arrow Connector 34"/>
          <p:cNvCxnSpPr>
            <a:stCxn id="17" idx="3"/>
          </p:cNvCxnSpPr>
          <p:nvPr/>
        </p:nvCxnSpPr>
        <p:spPr>
          <a:xfrm>
            <a:off x="3980652" y="1850659"/>
            <a:ext cx="2502035" cy="13838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a:off x="4203510" y="1583140"/>
            <a:ext cx="3439238" cy="2852384"/>
          </a:xfrm>
          <a:prstGeom prst="bentConnector3">
            <a:avLst>
              <a:gd name="adj1" fmla="val -26984"/>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314186" y="2876516"/>
            <a:ext cx="2502035" cy="13838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702312" y="4011555"/>
            <a:ext cx="2502035" cy="138386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59559" y="1514901"/>
            <a:ext cx="843757" cy="523220"/>
          </a:xfrm>
          <a:prstGeom prst="rect">
            <a:avLst/>
          </a:prstGeom>
          <a:noFill/>
        </p:spPr>
        <p:txBody>
          <a:bodyPr wrap="none" rtlCol="0">
            <a:spAutoFit/>
          </a:bodyPr>
          <a:lstStyle/>
          <a:p>
            <a:r>
              <a:rPr lang="en-US" sz="2800" dirty="0" smtClean="0">
                <a:solidFill>
                  <a:schemeClr val="tx1"/>
                </a:solidFill>
              </a:rPr>
              <a:t>Test</a:t>
            </a:r>
            <a:endParaRPr lang="en-GB"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animBg="1"/>
      <p:bldP spid="30"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 Sample</a:t>
            </a:r>
            <a:endParaRPr lang="en-GB" dirty="0"/>
          </a:p>
        </p:txBody>
      </p:sp>
      <p:sp>
        <p:nvSpPr>
          <p:cNvPr id="5" name="TextBox 4"/>
          <p:cNvSpPr txBox="1"/>
          <p:nvPr/>
        </p:nvSpPr>
        <p:spPr>
          <a:xfrm>
            <a:off x="573210" y="1349379"/>
            <a:ext cx="8284191" cy="3046988"/>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TestMethod</a:t>
            </a: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public void </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CreateOrderShouldConnectToCustomer</a:t>
            </a: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2400" b="1" kern="0" dirty="0" smtClean="0">
                <a:latin typeface="Consolas" pitchFamily="49" charset="0"/>
                <a:cs typeface="Courier New" pitchFamily="49" charset="0"/>
              </a:rPr>
              <a:t>  Customer c = new Customer();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noProof="0" dirty="0" smtClean="0">
                <a:ln>
                  <a:noFill/>
                </a:ln>
                <a:effectLst/>
                <a:uLnTx/>
                <a:uFillTx/>
                <a:latin typeface="Consolas" pitchFamily="49" charset="0"/>
                <a:cs typeface="Courier New" pitchFamily="49" charset="0"/>
              </a:rPr>
              <a:t>  Order o = </a:t>
            </a:r>
            <a:r>
              <a:rPr kumimoji="0" lang="en-US" sz="2400" i="0" u="none" strike="noStrike" kern="0" cap="none" spc="0" normalizeH="0" noProof="0" dirty="0" err="1" smtClean="0">
                <a:ln>
                  <a:noFill/>
                </a:ln>
                <a:effectLst/>
                <a:uLnTx/>
                <a:uFillTx/>
                <a:latin typeface="Consolas" pitchFamily="49" charset="0"/>
                <a:cs typeface="Courier New" pitchFamily="49" charset="0"/>
              </a:rPr>
              <a:t>c.CreateOrder</a:t>
            </a:r>
            <a:r>
              <a:rPr kumimoji="0" lang="en-US" sz="2400" i="0" u="none" strike="noStrike" kern="0" cap="none" spc="0" normalizeH="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2400" b="1" kern="0" baseline="0" dirty="0" smtClean="0">
              <a:effectLst/>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noProof="0" dirty="0" smtClean="0">
                <a:ln>
                  <a:noFill/>
                </a:ln>
                <a:effectLst/>
                <a:uLnTx/>
                <a:uFillTx/>
                <a:latin typeface="Consolas" pitchFamily="49" charset="0"/>
                <a:cs typeface="Courier New" pitchFamily="49" charset="0"/>
              </a:rPr>
              <a:t>  </a:t>
            </a:r>
            <a:r>
              <a:rPr kumimoji="0" lang="en-US" sz="2400" i="0" u="none" strike="noStrike" kern="0" cap="none" spc="0" normalizeH="0" noProof="0" dirty="0" err="1" smtClean="0">
                <a:ln>
                  <a:noFill/>
                </a:ln>
                <a:effectLst/>
                <a:uLnTx/>
                <a:uFillTx/>
                <a:latin typeface="Consolas" pitchFamily="49" charset="0"/>
                <a:cs typeface="Courier New" pitchFamily="49" charset="0"/>
              </a:rPr>
              <a:t>Assert.AreEqual</a:t>
            </a:r>
            <a:r>
              <a:rPr kumimoji="0" lang="en-US" sz="2400" i="0" u="none" strike="noStrike" kern="0" cap="none" spc="0" normalizeH="0" noProof="0" dirty="0" smtClean="0">
                <a:ln>
                  <a:noFill/>
                </a:ln>
                <a:effectLst/>
                <a:uLnTx/>
                <a:uFillTx/>
                <a:latin typeface="Consolas" pitchFamily="49" charset="0"/>
                <a:cs typeface="Courier New" pitchFamily="49" charset="0"/>
              </a:rPr>
              <a:t>(c, </a:t>
            </a:r>
            <a:r>
              <a:rPr kumimoji="0" lang="en-US" sz="2400" i="0" u="none" strike="noStrike" kern="0" cap="none" spc="0" normalizeH="0" noProof="0" dirty="0" err="1" smtClean="0">
                <a:ln>
                  <a:noFill/>
                </a:ln>
                <a:effectLst/>
                <a:uLnTx/>
                <a:uFillTx/>
                <a:latin typeface="Consolas" pitchFamily="49" charset="0"/>
                <a:cs typeface="Courier New" pitchFamily="49" charset="0"/>
              </a:rPr>
              <a:t>o.Customer</a:t>
            </a:r>
            <a:r>
              <a:rPr kumimoji="0" lang="en-US" sz="2400" i="0" u="none" strike="noStrike" kern="0" cap="none" spc="0" normalizeH="0" noProof="0" dirty="0" smtClean="0">
                <a:ln>
                  <a:noFill/>
                </a:ln>
                <a:effectLst/>
                <a:uLnTx/>
                <a:uFillTx/>
                <a:latin typeface="Consolas" pitchFamily="49" charset="0"/>
                <a:cs typeface="Courier New" pitchFamily="49" charset="0"/>
              </a:rPr>
              <a:t>);</a:t>
            </a:r>
            <a:endParaRPr kumimoji="0" lang="en-US" sz="2400" b="1" i="0" u="none" strike="noStrike" kern="0" cap="none" spc="0" normalizeH="0" baseline="0" noProof="0" dirty="0" smtClean="0">
              <a:ln>
                <a:noFill/>
              </a:ln>
              <a:effectLst/>
              <a:uLnTx/>
              <a:uFillTx/>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effectLst/>
                <a:uLnTx/>
                <a:uFillTx/>
                <a:latin typeface="Consolas" pitchFamily="49" charset="0"/>
                <a:cs typeface="Courier New" pitchFamily="49" charset="0"/>
              </a:rPr>
              <a:t>}</a:t>
            </a:r>
            <a:endParaRPr kumimoji="0" lang="en-GB" sz="2400" b="1" i="0" u="none" strike="noStrike" kern="0" cap="none" spc="0" normalizeH="0" baseline="0" noProof="0" dirty="0">
              <a:ln>
                <a:noFill/>
              </a:ln>
              <a:effectLst/>
              <a:uLnTx/>
              <a:uFillTx/>
              <a:latin typeface="Consolas" pitchFamily="49" charset="0"/>
              <a:cs typeface="Courier New" pitchFamily="49" charset="0"/>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Complex Logic</a:t>
            </a:r>
            <a:endParaRPr lang="en-GB" dirty="0"/>
          </a:p>
        </p:txBody>
      </p:sp>
      <p:sp>
        <p:nvSpPr>
          <p:cNvPr id="5" name="TextBox 4"/>
          <p:cNvSpPr txBox="1"/>
          <p:nvPr/>
        </p:nvSpPr>
        <p:spPr>
          <a:xfrm>
            <a:off x="573210" y="1349379"/>
            <a:ext cx="8284191" cy="5016758"/>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Consolas" pitchFamily="49" charset="0"/>
                <a:cs typeface="Courier New" pitchFamily="49" charset="0"/>
              </a:rPr>
              <a:t>[</a:t>
            </a:r>
            <a:r>
              <a:rPr kumimoji="0" lang="en-US" sz="2000" b="1" i="0" u="none" strike="noStrike" kern="0" cap="none" spc="0" normalizeH="0" baseline="0" noProof="0" dirty="0" err="1" smtClean="0">
                <a:ln>
                  <a:noFill/>
                </a:ln>
                <a:effectLst/>
                <a:uLnTx/>
                <a:uFillTx/>
                <a:latin typeface="Consolas" pitchFamily="49" charset="0"/>
                <a:cs typeface="Courier New" pitchFamily="49" charset="0"/>
              </a:rPr>
              <a:t>TestMethod</a:t>
            </a:r>
            <a:r>
              <a:rPr kumimoji="0" lang="en-US" sz="20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Consolas" pitchFamily="49" charset="0"/>
                <a:cs typeface="Courier New" pitchFamily="49" charset="0"/>
              </a:rPr>
              <a:t>public void </a:t>
            </a:r>
            <a:r>
              <a:rPr kumimoji="0" lang="en-US" sz="2000" b="1" i="0" u="none" strike="noStrike" kern="0" cap="none" spc="0" normalizeH="0" baseline="0" noProof="0" dirty="0" err="1" smtClean="0">
                <a:ln>
                  <a:noFill/>
                </a:ln>
                <a:effectLst/>
                <a:uLnTx/>
                <a:uFillTx/>
                <a:latin typeface="Consolas" pitchFamily="49" charset="0"/>
                <a:cs typeface="Courier New" pitchFamily="49" charset="0"/>
              </a:rPr>
              <a:t>DiscountingAnOrderForBadCustomerShouldFail</a:t>
            </a:r>
            <a:r>
              <a:rPr kumimoji="0" lang="en-US" sz="20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2000" b="1" kern="0" dirty="0" smtClean="0">
                <a:latin typeface="Consolas" pitchFamily="49" charset="0"/>
                <a:cs typeface="Courier New" pitchFamily="49" charset="0"/>
              </a:rPr>
              <a:t>  Customer c = new Customer();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noProof="0" dirty="0" smtClean="0">
                <a:ln>
                  <a:noFill/>
                </a:ln>
                <a:effectLst/>
                <a:uLnTx/>
                <a:uFillTx/>
                <a:latin typeface="Consolas" pitchFamily="49" charset="0"/>
                <a:cs typeface="Courier New" pitchFamily="49" charset="0"/>
              </a:rPr>
              <a:t>  Order o = </a:t>
            </a:r>
            <a:r>
              <a:rPr kumimoji="0" lang="en-US" sz="2000" i="0" u="none" strike="noStrike" kern="0" cap="none" spc="0" normalizeH="0" noProof="0" dirty="0" err="1" smtClean="0">
                <a:ln>
                  <a:noFill/>
                </a:ln>
                <a:effectLst/>
                <a:uLnTx/>
                <a:uFillTx/>
                <a:latin typeface="Consolas" pitchFamily="49" charset="0"/>
                <a:cs typeface="Courier New" pitchFamily="49" charset="0"/>
              </a:rPr>
              <a:t>c.CreateOrder</a:t>
            </a:r>
            <a:r>
              <a:rPr kumimoji="0" lang="en-US" sz="2000" i="0" u="none" strike="noStrike" kern="0" cap="none" spc="0" normalizeH="0" noProof="0" dirty="0" smtClean="0">
                <a:ln>
                  <a:noFill/>
                </a:ln>
                <a:effectLst/>
                <a:uLnTx/>
                <a:uFillTx/>
                <a:latin typeface="Consolas" pitchFamily="49" charset="0"/>
                <a:cs typeface="Courier New" pitchFamily="49" charset="0"/>
              </a:rPr>
              <a:t>(1000);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noProof="0" dirty="0" smtClean="0">
              <a:ln>
                <a:noFill/>
              </a:ln>
              <a:effectLst/>
              <a:uLnTx/>
              <a:uFillTx/>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noProof="0" dirty="0" smtClean="0">
                <a:ln>
                  <a:noFill/>
                </a:ln>
                <a:effectLst/>
                <a:uLnTx/>
                <a:uFillTx/>
                <a:latin typeface="Consolas" pitchFamily="49" charset="0"/>
                <a:cs typeface="Courier New" pitchFamily="49" charset="0"/>
              </a:rPr>
              <a:t>  </a:t>
            </a:r>
            <a:r>
              <a:rPr kumimoji="0" lang="en-US" sz="2000" i="0" u="none" strike="noStrike" kern="0" cap="none" spc="0" normalizeH="0" noProof="0" dirty="0" err="1" smtClean="0">
                <a:ln>
                  <a:noFill/>
                </a:ln>
                <a:effectLst/>
                <a:uLnTx/>
                <a:uFillTx/>
                <a:latin typeface="Consolas" pitchFamily="49" charset="0"/>
                <a:cs typeface="Courier New" pitchFamily="49" charset="0"/>
              </a:rPr>
              <a:t>c.MarkDelinquent</a:t>
            </a:r>
            <a:r>
              <a:rPr kumimoji="0" lang="en-US" sz="2000" i="0" u="none" strike="noStrike" kern="0" cap="none" spc="0" normalizeH="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2000" b="1" kern="0" baseline="0" dirty="0" smtClean="0">
              <a:effectLst/>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smtClean="0">
                <a:effectLst/>
                <a:latin typeface="Consolas" pitchFamily="49" charset="0"/>
                <a:cs typeface="Courier New" pitchFamily="49" charset="0"/>
              </a:rPr>
              <a:t>  </a:t>
            </a:r>
            <a:r>
              <a:rPr lang="en-US" sz="2000" kern="0" dirty="0" err="1" smtClean="0">
                <a:effectLst/>
                <a:latin typeface="Consolas" pitchFamily="49" charset="0"/>
                <a:cs typeface="Courier New" pitchFamily="49" charset="0"/>
              </a:rPr>
              <a:t>bool</a:t>
            </a:r>
            <a:r>
              <a:rPr lang="en-US" sz="2000" kern="0" dirty="0" smtClean="0">
                <a:effectLst/>
                <a:latin typeface="Consolas" pitchFamily="49" charset="0"/>
                <a:cs typeface="Courier New" pitchFamily="49" charset="0"/>
              </a:rPr>
              <a:t> discounted = true;</a:t>
            </a:r>
            <a:endParaRPr lang="en-US" sz="2000" b="1" kern="0" baseline="0" dirty="0" smtClean="0">
              <a:effectLst/>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noProof="0" dirty="0" smtClean="0">
                <a:ln>
                  <a:noFill/>
                </a:ln>
                <a:effectLst/>
                <a:uLnTx/>
                <a:uFillTx/>
                <a:latin typeface="Consolas" pitchFamily="49" charset="0"/>
                <a:cs typeface="Courier New" pitchFamily="49" charset="0"/>
              </a:rPr>
              <a:t>  </a:t>
            </a:r>
            <a:r>
              <a:rPr kumimoji="0" lang="en-US" sz="2000" i="0" u="none" strike="noStrike" kern="0" cap="none" spc="0" normalizeH="0" noProof="0" dirty="0" err="1" smtClean="0">
                <a:ln>
                  <a:noFill/>
                </a:ln>
                <a:effectLst/>
                <a:uLnTx/>
                <a:uFillTx/>
                <a:latin typeface="Consolas" pitchFamily="49" charset="0"/>
                <a:cs typeface="Courier New" pitchFamily="49" charset="0"/>
              </a:rPr>
              <a:t>o.CouldNotDiscount</a:t>
            </a:r>
            <a:r>
              <a:rPr kumimoji="0" lang="en-US" sz="2000" i="0" u="none" strike="noStrike" kern="0" cap="none" spc="0" normalizeH="0" noProof="0" dirty="0" smtClean="0">
                <a:ln>
                  <a:noFill/>
                </a:ln>
                <a:effectLst/>
                <a:uLnTx/>
                <a:uFillTx/>
                <a:latin typeface="Consolas" pitchFamily="49" charset="0"/>
                <a:cs typeface="Courier New" pitchFamily="49" charset="0"/>
              </a:rPr>
              <a:t> += delegate { discounted = false;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effectLst/>
              <a:uLnTx/>
              <a:uFillTx/>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smtClean="0">
                <a:effectLst/>
                <a:latin typeface="Consolas" pitchFamily="49" charset="0"/>
                <a:cs typeface="Courier New" pitchFamily="49" charset="0"/>
              </a:rPr>
              <a:t>  </a:t>
            </a:r>
            <a:r>
              <a:rPr lang="en-US" sz="2000" kern="0" dirty="0" err="1" smtClean="0">
                <a:effectLst/>
                <a:latin typeface="Consolas" pitchFamily="49" charset="0"/>
                <a:cs typeface="Courier New" pitchFamily="49" charset="0"/>
              </a:rPr>
              <a:t>o.DiscountBy</a:t>
            </a:r>
            <a:r>
              <a:rPr lang="en-US" sz="2000" kern="0" dirty="0" smtClean="0">
                <a:effectLst/>
                <a:latin typeface="Consolas" pitchFamily="49" charset="0"/>
                <a:cs typeface="Courier New" pitchFamily="49" charset="0"/>
              </a:rPr>
              <a:t>(0.05);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effectLst/>
              <a:uLnTx/>
              <a:uFillTx/>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smtClean="0">
                <a:effectLst/>
                <a:latin typeface="Consolas" pitchFamily="49" charset="0"/>
                <a:cs typeface="Courier New" pitchFamily="49" charset="0"/>
              </a:rPr>
              <a:t>  </a:t>
            </a:r>
            <a:r>
              <a:rPr lang="en-US" sz="2000" kern="0" dirty="0" err="1" smtClean="0">
                <a:effectLst/>
                <a:latin typeface="Consolas" pitchFamily="49" charset="0"/>
                <a:cs typeface="Courier New" pitchFamily="49" charset="0"/>
              </a:rPr>
              <a:t>Assert.IsFalse</a:t>
            </a:r>
            <a:r>
              <a:rPr lang="en-US" sz="2000" kern="0" dirty="0" smtClean="0">
                <a:effectLst/>
                <a:latin typeface="Consolas" pitchFamily="49" charset="0"/>
                <a:cs typeface="Courier New" pitchFamily="49" charset="0"/>
              </a:rPr>
              <a:t>(discounted);</a:t>
            </a: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smtClean="0">
                <a:effectLst/>
                <a:latin typeface="Consolas" pitchFamily="49" charset="0"/>
                <a:cs typeface="Courier New" pitchFamily="49" charset="0"/>
              </a:rPr>
              <a:t>  </a:t>
            </a:r>
            <a:r>
              <a:rPr lang="en-US" sz="2000" kern="0" dirty="0" err="1" smtClean="0">
                <a:effectLst/>
                <a:latin typeface="Consolas" pitchFamily="49" charset="0"/>
                <a:cs typeface="Courier New" pitchFamily="49" charset="0"/>
              </a:rPr>
              <a:t>Assert.AreEquant</a:t>
            </a:r>
            <a:r>
              <a:rPr lang="en-US" sz="2000" kern="0" dirty="0" smtClean="0">
                <a:effectLst/>
                <a:latin typeface="Consolas" pitchFamily="49" charset="0"/>
                <a:cs typeface="Courier New" pitchFamily="49" charset="0"/>
              </a:rPr>
              <a:t>(1000, </a:t>
            </a:r>
            <a:r>
              <a:rPr lang="en-US" sz="2000" kern="0" dirty="0" err="1" smtClean="0">
                <a:effectLst/>
                <a:latin typeface="Consolas" pitchFamily="49" charset="0"/>
                <a:cs typeface="Courier New" pitchFamily="49" charset="0"/>
              </a:rPr>
              <a:t>o.Total</a:t>
            </a:r>
            <a:r>
              <a:rPr lang="en-US" sz="2000" kern="0" dirty="0" smtClean="0">
                <a:effectLst/>
                <a:latin typeface="Consolas" pitchFamily="49" charset="0"/>
                <a:cs typeface="Courier New" pitchFamily="49" charset="0"/>
              </a:rPr>
              <a:t>);</a:t>
            </a:r>
            <a:endParaRPr kumimoji="0" lang="en-US" sz="2000" b="1" i="0" u="none" strike="noStrike" kern="0" cap="none" spc="0" normalizeH="0" baseline="0" noProof="0" dirty="0" smtClean="0">
              <a:ln>
                <a:noFill/>
              </a:ln>
              <a:effectLst/>
              <a:uLnTx/>
              <a:uFillTx/>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Consolas" pitchFamily="49" charset="0"/>
                <a:cs typeface="Courier New" pitchFamily="49" charset="0"/>
              </a:rPr>
              <a:t>}</a:t>
            </a:r>
            <a:endParaRPr kumimoji="0" lang="en-GB" sz="2000" b="1" i="0" u="none" strike="noStrike" kern="0" cap="none" spc="0" normalizeH="0" baseline="0" noProof="0" dirty="0">
              <a:ln>
                <a:noFill/>
              </a:ln>
              <a:effectLst/>
              <a:uLnTx/>
              <a:uFillTx/>
              <a:latin typeface="Consolas" pitchFamily="49" charset="0"/>
              <a:cs typeface="Courier New" pitchFamily="49" charset="0"/>
            </a:endParaRP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034129"/>
          </a:xfrm>
        </p:spPr>
        <p:txBody>
          <a:bodyPr/>
          <a:lstStyle/>
          <a:p>
            <a:r>
              <a:rPr lang="en-US" dirty="0" smtClean="0"/>
              <a:t>Can be deployed Multi-Tier</a:t>
            </a:r>
            <a:br>
              <a:rPr lang="en-US" dirty="0" smtClean="0"/>
            </a:br>
            <a:r>
              <a:rPr lang="en-GB" sz="2400" dirty="0" smtClean="0">
                <a:solidFill>
                  <a:srgbClr val="F37720"/>
                </a:solidFill>
              </a:rPr>
              <a:t> </a:t>
            </a:r>
            <a:r>
              <a:rPr lang="en-GB" sz="2400" dirty="0" smtClean="0">
                <a:solidFill>
                  <a:schemeClr val="tx1"/>
                </a:solidFill>
              </a:rPr>
              <a:t>it’s just a bunch of DLLs – or even just one</a:t>
            </a:r>
            <a:endParaRPr lang="en-GB" dirty="0">
              <a:solidFill>
                <a:schemeClr val="tx1"/>
              </a:solidFill>
            </a:endParaRPr>
          </a:p>
        </p:txBody>
      </p:sp>
      <p:pic>
        <p:nvPicPr>
          <p:cNvPr id="67586" name="Picture 2" descr="C:\Documents and Settings\Udi Dahan\My Documents\My Pictures\work\smart_client.png"/>
          <p:cNvPicPr>
            <a:picLocks noChangeAspect="1" noChangeArrowheads="1"/>
          </p:cNvPicPr>
          <p:nvPr/>
        </p:nvPicPr>
        <p:blipFill>
          <a:blip r:embed="rId2" cstate="print"/>
          <a:srcRect/>
          <a:stretch>
            <a:fillRect/>
          </a:stretch>
        </p:blipFill>
        <p:spPr bwMode="auto">
          <a:xfrm>
            <a:off x="583798" y="2972810"/>
            <a:ext cx="2103789" cy="1217068"/>
          </a:xfrm>
          <a:prstGeom prst="rect">
            <a:avLst/>
          </a:prstGeom>
          <a:noFill/>
        </p:spPr>
      </p:pic>
      <p:pic>
        <p:nvPicPr>
          <p:cNvPr id="67587" name="Picture 3" descr="C:\Documents and Settings\Udi Dahan\My Documents\My Pictures\work\web_server.png"/>
          <p:cNvPicPr>
            <a:picLocks noChangeAspect="1" noChangeArrowheads="1"/>
          </p:cNvPicPr>
          <p:nvPr/>
        </p:nvPicPr>
        <p:blipFill>
          <a:blip r:embed="rId3" cstate="print"/>
          <a:srcRect/>
          <a:stretch>
            <a:fillRect/>
          </a:stretch>
        </p:blipFill>
        <p:spPr bwMode="auto">
          <a:xfrm>
            <a:off x="3708071" y="2264690"/>
            <a:ext cx="1809750" cy="2628900"/>
          </a:xfrm>
          <a:prstGeom prst="rect">
            <a:avLst/>
          </a:prstGeom>
          <a:noFill/>
        </p:spPr>
      </p:pic>
      <p:pic>
        <p:nvPicPr>
          <p:cNvPr id="67588" name="Picture 4" descr="C:\Documents and Settings\Udi Dahan\My Documents\My Pictures\work\web_services.png"/>
          <p:cNvPicPr>
            <a:picLocks noChangeAspect="1" noChangeArrowheads="1"/>
          </p:cNvPicPr>
          <p:nvPr/>
        </p:nvPicPr>
        <p:blipFill>
          <a:blip r:embed="rId4" cstate="print"/>
          <a:srcRect/>
          <a:stretch>
            <a:fillRect/>
          </a:stretch>
        </p:blipFill>
        <p:spPr bwMode="auto">
          <a:xfrm>
            <a:off x="6553624" y="2605067"/>
            <a:ext cx="1826098" cy="1923231"/>
          </a:xfrm>
          <a:prstGeom prst="rect">
            <a:avLst/>
          </a:prstGeom>
          <a:noFill/>
        </p:spPr>
      </p:pic>
      <p:cxnSp>
        <p:nvCxnSpPr>
          <p:cNvPr id="7" name="Straight Arrow Connector 6"/>
          <p:cNvCxnSpPr>
            <a:stCxn id="67586" idx="3"/>
            <a:endCxn id="67587" idx="1"/>
          </p:cNvCxnSpPr>
          <p:nvPr/>
        </p:nvCxnSpPr>
        <p:spPr>
          <a:xfrm flipV="1">
            <a:off x="2687587" y="3579140"/>
            <a:ext cx="1020484" cy="220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514948" y="3581415"/>
            <a:ext cx="1020484" cy="220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67589" name="Picture 5" descr="C:\Documents and Settings\Udi Dahan\My Documents\My Pictures\work\ie.jpg"/>
          <p:cNvPicPr>
            <a:picLocks noChangeAspect="1" noChangeArrowheads="1"/>
          </p:cNvPicPr>
          <p:nvPr/>
        </p:nvPicPr>
        <p:blipFill>
          <a:blip r:embed="rId5" cstate="print"/>
          <a:srcRect/>
          <a:stretch>
            <a:fillRect/>
          </a:stretch>
        </p:blipFill>
        <p:spPr bwMode="auto">
          <a:xfrm>
            <a:off x="1154515" y="4889181"/>
            <a:ext cx="857250" cy="819150"/>
          </a:xfrm>
          <a:prstGeom prst="rect">
            <a:avLst/>
          </a:prstGeom>
          <a:noFill/>
        </p:spPr>
      </p:pic>
      <p:cxnSp>
        <p:nvCxnSpPr>
          <p:cNvPr id="12" name="Straight Arrow Connector 11"/>
          <p:cNvCxnSpPr/>
          <p:nvPr/>
        </p:nvCxnSpPr>
        <p:spPr>
          <a:xfrm flipV="1">
            <a:off x="1993826" y="3916921"/>
            <a:ext cx="1732013" cy="138631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67591" name="Picture 7" descr="C:\Documents and Settings\Udi Dahan\My Documents\My Pictures\work\domain_model.gif"/>
          <p:cNvPicPr>
            <a:picLocks noChangeAspect="1" noChangeArrowheads="1"/>
          </p:cNvPicPr>
          <p:nvPr/>
        </p:nvPicPr>
        <p:blipFill>
          <a:blip r:embed="rId6" cstate="print"/>
          <a:srcRect/>
          <a:stretch>
            <a:fillRect/>
          </a:stretch>
        </p:blipFill>
        <p:spPr bwMode="auto">
          <a:xfrm>
            <a:off x="1965277" y="2399370"/>
            <a:ext cx="1043911" cy="882290"/>
          </a:xfrm>
          <a:prstGeom prst="rect">
            <a:avLst/>
          </a:prstGeom>
          <a:noFill/>
        </p:spPr>
      </p:pic>
      <p:pic>
        <p:nvPicPr>
          <p:cNvPr id="16" name="Picture 7" descr="C:\Documents and Settings\Udi Dahan\My Documents\My Pictures\work\domain_model.gif"/>
          <p:cNvPicPr>
            <a:picLocks noChangeAspect="1" noChangeArrowheads="1"/>
          </p:cNvPicPr>
          <p:nvPr/>
        </p:nvPicPr>
        <p:blipFill>
          <a:blip r:embed="rId6" cstate="print"/>
          <a:srcRect/>
          <a:stretch>
            <a:fillRect/>
          </a:stretch>
        </p:blipFill>
        <p:spPr bwMode="auto">
          <a:xfrm>
            <a:off x="4314966" y="4380570"/>
            <a:ext cx="1043911" cy="882290"/>
          </a:xfrm>
          <a:prstGeom prst="rect">
            <a:avLst/>
          </a:prstGeom>
          <a:noFill/>
        </p:spPr>
      </p:pic>
      <p:pic>
        <p:nvPicPr>
          <p:cNvPr id="17" name="Picture 7" descr="C:\Documents and Settings\Udi Dahan\My Documents\My Pictures\work\domain_model.gif"/>
          <p:cNvPicPr>
            <a:picLocks noChangeAspect="1" noChangeArrowheads="1"/>
          </p:cNvPicPr>
          <p:nvPr/>
        </p:nvPicPr>
        <p:blipFill>
          <a:blip r:embed="rId6" cstate="print"/>
          <a:srcRect/>
          <a:stretch>
            <a:fillRect/>
          </a:stretch>
        </p:blipFill>
        <p:spPr bwMode="auto">
          <a:xfrm>
            <a:off x="7836089" y="2183280"/>
            <a:ext cx="1043911" cy="882290"/>
          </a:xfrm>
          <a:prstGeom prst="rect">
            <a:avLst/>
          </a:prstGeom>
          <a:noFill/>
        </p:spPr>
      </p:pic>
      <p:sp>
        <p:nvSpPr>
          <p:cNvPr id="13" name="Flowchart: Magnetic Disk 12"/>
          <p:cNvSpPr/>
          <p:nvPr/>
        </p:nvSpPr>
        <p:spPr>
          <a:xfrm>
            <a:off x="6687403" y="5181600"/>
            <a:ext cx="2115403" cy="1468582"/>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DB</a:t>
            </a:r>
            <a:endParaRPr lang="en-GB" sz="1600" dirty="0"/>
          </a:p>
        </p:txBody>
      </p:sp>
      <p:cxnSp>
        <p:nvCxnSpPr>
          <p:cNvPr id="14" name="Straight Arrow Connector 13"/>
          <p:cNvCxnSpPr/>
          <p:nvPr/>
        </p:nvCxnSpPr>
        <p:spPr>
          <a:xfrm rot="16200000" flipH="1">
            <a:off x="5389421" y="3962404"/>
            <a:ext cx="1607124" cy="138545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7" descr="C:\Documents and Settings\Udi Dahan\My Documents\My Pictures\work\domain_model.gif"/>
          <p:cNvPicPr>
            <a:picLocks noChangeAspect="1" noChangeArrowheads="1"/>
          </p:cNvPicPr>
          <p:nvPr/>
        </p:nvPicPr>
        <p:blipFill>
          <a:blip r:embed="rId6" cstate="print"/>
          <a:srcRect/>
          <a:stretch>
            <a:fillRect/>
          </a:stretch>
        </p:blipFill>
        <p:spPr bwMode="auto">
          <a:xfrm>
            <a:off x="8100089" y="5186001"/>
            <a:ext cx="1043911" cy="882290"/>
          </a:xfrm>
          <a:prstGeom prst="rect">
            <a:avLst/>
          </a:prstGeom>
          <a:noFill/>
        </p:spPr>
      </p:pic>
      <p:sp>
        <p:nvSpPr>
          <p:cNvPr id="20" name="TextBox 19"/>
          <p:cNvSpPr txBox="1"/>
          <p:nvPr/>
        </p:nvSpPr>
        <p:spPr>
          <a:xfrm>
            <a:off x="7162799" y="6192982"/>
            <a:ext cx="1319592" cy="461665"/>
          </a:xfrm>
          <a:prstGeom prst="rect">
            <a:avLst/>
          </a:prstGeom>
          <a:noFill/>
        </p:spPr>
        <p:txBody>
          <a:bodyPr wrap="none" rtlCol="0">
            <a:spAutoFit/>
          </a:bodyPr>
          <a:lstStyle/>
          <a:p>
            <a:r>
              <a:rPr lang="en-US" sz="2400" dirty="0" smtClean="0">
                <a:solidFill>
                  <a:schemeClr val="bg2"/>
                </a:solidFill>
              </a:rPr>
              <a:t>SQL CLR</a:t>
            </a:r>
            <a:endParaRPr lang="en-GB" dirty="0">
              <a:solidFill>
                <a:schemeClr val="bg2"/>
              </a:solidFill>
            </a:endParaRPr>
          </a:p>
        </p:txBody>
      </p:sp>
      <p:pic>
        <p:nvPicPr>
          <p:cNvPr id="1026" name="Picture 2"/>
          <p:cNvPicPr>
            <a:picLocks noChangeAspect="1" noChangeArrowheads="1"/>
          </p:cNvPicPr>
          <p:nvPr/>
        </p:nvPicPr>
        <p:blipFill>
          <a:blip r:embed="rId7" cstate="print"/>
          <a:srcRect/>
          <a:stretch>
            <a:fillRect/>
          </a:stretch>
        </p:blipFill>
        <p:spPr bwMode="auto">
          <a:xfrm>
            <a:off x="1009935" y="4954137"/>
            <a:ext cx="898844" cy="1003110"/>
          </a:xfrm>
          <a:prstGeom prst="rect">
            <a:avLst/>
          </a:prstGeom>
          <a:noFill/>
          <a:ln w="9525">
            <a:noFill/>
            <a:miter lim="800000"/>
            <a:headEnd/>
            <a:tailEnd/>
          </a:ln>
          <a:effectLst/>
        </p:spPr>
      </p:pic>
      <p:pic>
        <p:nvPicPr>
          <p:cNvPr id="18" name="Picture 7" descr="C:\Documents and Settings\Udi Dahan\My Documents\My Pictures\work\domain_model.gif"/>
          <p:cNvPicPr>
            <a:picLocks noChangeAspect="1" noChangeArrowheads="1"/>
          </p:cNvPicPr>
          <p:nvPr/>
        </p:nvPicPr>
        <p:blipFill>
          <a:blip r:embed="rId6" cstate="print"/>
          <a:srcRect/>
          <a:stretch>
            <a:fillRect/>
          </a:stretch>
        </p:blipFill>
        <p:spPr bwMode="auto">
          <a:xfrm>
            <a:off x="1571767" y="5008367"/>
            <a:ext cx="1043911" cy="8822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p:cNvSpPr/>
          <p:nvPr/>
        </p:nvSpPr>
        <p:spPr>
          <a:xfrm>
            <a:off x="6687403" y="5281684"/>
            <a:ext cx="2115403" cy="1323833"/>
          </a:xfrm>
          <a:prstGeom prst="flowChartMagneticDisk">
            <a:avLst/>
          </a:prstGeom>
          <a:ln>
            <a:solidFill>
              <a:schemeClr val="bg2"/>
            </a:solidFill>
          </a:ln>
        </p:spPr>
        <p:style>
          <a:lnRef idx="2">
            <a:schemeClr val="accent2">
              <a:shade val="50000"/>
            </a:schemeClr>
          </a:lnRef>
          <a:fillRef idx="1003">
            <a:schemeClr val="lt2"/>
          </a:fillRef>
          <a:effectRef idx="0">
            <a:schemeClr val="accent2"/>
          </a:effectRef>
          <a:fontRef idx="minor">
            <a:schemeClr val="lt1"/>
          </a:fontRef>
        </p:style>
        <p:txBody>
          <a:bodyPr rtlCol="0" anchor="ctr"/>
          <a:lstStyle/>
          <a:p>
            <a:pPr algn="ctr"/>
            <a:r>
              <a:rPr lang="en-US" dirty="0" smtClean="0">
                <a:solidFill>
                  <a:schemeClr val="bg2"/>
                </a:solidFill>
              </a:rPr>
              <a:t>DB</a:t>
            </a:r>
            <a:endParaRPr lang="en-GB" dirty="0">
              <a:solidFill>
                <a:schemeClr val="bg2"/>
              </a:solidFill>
            </a:endParaRPr>
          </a:p>
        </p:txBody>
      </p:sp>
      <p:pic>
        <p:nvPicPr>
          <p:cNvPr id="5" name="Picture 7" descr="C:\Documents and Settings\Udi Dahan\My Documents\My Pictures\work\domain_model.gif"/>
          <p:cNvPicPr>
            <a:picLocks noChangeAspect="1" noChangeArrowheads="1"/>
          </p:cNvPicPr>
          <p:nvPr/>
        </p:nvPicPr>
        <p:blipFill>
          <a:blip r:embed="rId2" cstate="print"/>
          <a:srcRect/>
          <a:stretch>
            <a:fillRect/>
          </a:stretch>
        </p:blipFill>
        <p:spPr bwMode="auto">
          <a:xfrm>
            <a:off x="327547" y="1307549"/>
            <a:ext cx="2489881" cy="2104391"/>
          </a:xfrm>
          <a:prstGeom prst="rect">
            <a:avLst/>
          </a:prstGeom>
          <a:noFill/>
        </p:spPr>
      </p:pic>
      <p:sp>
        <p:nvSpPr>
          <p:cNvPr id="7" name="Striped Right Arrow 6"/>
          <p:cNvSpPr/>
          <p:nvPr/>
        </p:nvSpPr>
        <p:spPr>
          <a:xfrm rot="2133272">
            <a:off x="2279175" y="3944204"/>
            <a:ext cx="1269242" cy="27295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triped Right Arrow 7"/>
          <p:cNvSpPr/>
          <p:nvPr/>
        </p:nvSpPr>
        <p:spPr>
          <a:xfrm rot="12933272">
            <a:off x="2649939" y="2909248"/>
            <a:ext cx="1269242" cy="27295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triped Right Arrow 8"/>
          <p:cNvSpPr/>
          <p:nvPr/>
        </p:nvSpPr>
        <p:spPr>
          <a:xfrm rot="2133272">
            <a:off x="5338548" y="5529618"/>
            <a:ext cx="1269242" cy="27295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triped Right Arrow 9"/>
          <p:cNvSpPr/>
          <p:nvPr/>
        </p:nvSpPr>
        <p:spPr>
          <a:xfrm rot="12933272">
            <a:off x="5709312" y="4494662"/>
            <a:ext cx="1269242" cy="27295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7104659" y="342912"/>
            <a:ext cx="2039341" cy="4093428"/>
          </a:xfrm>
          <a:prstGeom prst="rect">
            <a:avLst/>
          </a:prstGeom>
          <a:noFill/>
        </p:spPr>
        <p:txBody>
          <a:bodyPr wrap="none" rtlCol="0">
            <a:spAutoFit/>
          </a:bodyPr>
          <a:lstStyle/>
          <a:p>
            <a:r>
              <a:rPr lang="en-US" sz="26000" dirty="0" smtClean="0">
                <a:solidFill>
                  <a:srgbClr val="FFFF00"/>
                </a:solidFill>
              </a:rPr>
              <a:t>?</a:t>
            </a:r>
            <a:endParaRPr lang="en-GB" sz="26000" dirty="0">
              <a:solidFill>
                <a:srgbClr val="FFFF00"/>
              </a:solidFill>
            </a:endParaRPr>
          </a:p>
        </p:txBody>
      </p:sp>
      <p:sp>
        <p:nvSpPr>
          <p:cNvPr id="12" name="TextBox 11"/>
          <p:cNvSpPr txBox="1"/>
          <p:nvPr/>
        </p:nvSpPr>
        <p:spPr>
          <a:xfrm>
            <a:off x="5543553" y="3228988"/>
            <a:ext cx="2417841" cy="400110"/>
          </a:xfrm>
          <a:prstGeom prst="rect">
            <a:avLst/>
          </a:prstGeom>
          <a:noFill/>
        </p:spPr>
        <p:txBody>
          <a:bodyPr wrap="none" rtlCol="0">
            <a:spAutoFit/>
          </a:bodyPr>
          <a:lstStyle/>
          <a:p>
            <a:r>
              <a:rPr lang="en-US" sz="2000" b="0" dirty="0" smtClean="0">
                <a:solidFill>
                  <a:srgbClr val="FFFF00"/>
                </a:solidFill>
                <a:effectLst/>
              </a:rPr>
              <a:t>But who’s in charge</a:t>
            </a:r>
            <a:endParaRPr lang="en-GB" sz="2000" b="0" dirty="0">
              <a:solidFill>
                <a:srgbClr val="FFFF00"/>
              </a:solidFill>
              <a:effectLst/>
            </a:endParaRPr>
          </a:p>
        </p:txBody>
      </p:sp>
      <p:sp>
        <p:nvSpPr>
          <p:cNvPr id="13" name="Plaque 12"/>
          <p:cNvSpPr/>
          <p:nvPr/>
        </p:nvSpPr>
        <p:spPr>
          <a:xfrm>
            <a:off x="3643952" y="3684896"/>
            <a:ext cx="1856095" cy="1214651"/>
          </a:xfrm>
          <a:prstGeom prst="plaqu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solidFill>
                  <a:sysClr val="windowText" lastClr="000000"/>
                </a:solidFill>
              </a:rPr>
              <a:t>Object</a:t>
            </a:r>
          </a:p>
          <a:p>
            <a:pPr algn="ctr"/>
            <a:r>
              <a:rPr lang="en-US" sz="2400" dirty="0" smtClean="0">
                <a:solidFill>
                  <a:sysClr val="windowText" lastClr="000000"/>
                </a:solidFill>
              </a:rPr>
              <a:t>Relational</a:t>
            </a:r>
          </a:p>
          <a:p>
            <a:pPr algn="ctr"/>
            <a:r>
              <a:rPr lang="en-US" sz="2400" dirty="0" smtClean="0">
                <a:solidFill>
                  <a:sysClr val="windowText" lastClr="000000"/>
                </a:solidFill>
              </a:rPr>
              <a:t>Mapping</a:t>
            </a:r>
            <a:endParaRPr lang="en-GB" sz="2400" dirty="0">
              <a:solidFill>
                <a:sysClr val="windowText" lastClr="000000"/>
              </a:solidFill>
            </a:endParaRPr>
          </a:p>
        </p:txBody>
      </p:sp>
      <p:sp>
        <p:nvSpPr>
          <p:cNvPr id="14" name="Title 13"/>
          <p:cNvSpPr>
            <a:spLocks noGrp="1"/>
          </p:cNvSpPr>
          <p:nvPr>
            <p:ph type="title"/>
          </p:nvPr>
        </p:nvSpPr>
        <p:spPr/>
        <p:txBody>
          <a:bodyPr/>
          <a:lstStyle/>
          <a:p>
            <a:r>
              <a:rPr lang="en-US" dirty="0" smtClean="0"/>
              <a:t>Persisting Domain Models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641446" y="2715916"/>
            <a:ext cx="3794076" cy="2688609"/>
          </a:xfrm>
          <a:prstGeom prst="frame">
            <a:avLst>
              <a:gd name="adj1" fmla="val 17576"/>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solidFill>
                <a:schemeClr val="tx1"/>
              </a:solidFill>
            </a:endParaRPr>
          </a:p>
        </p:txBody>
      </p:sp>
      <p:sp>
        <p:nvSpPr>
          <p:cNvPr id="5" name="TextBox 4"/>
          <p:cNvSpPr txBox="1"/>
          <p:nvPr/>
        </p:nvSpPr>
        <p:spPr>
          <a:xfrm>
            <a:off x="672365" y="2716972"/>
            <a:ext cx="2383986" cy="523220"/>
          </a:xfrm>
          <a:prstGeom prst="rect">
            <a:avLst/>
          </a:prstGeom>
          <a:noFill/>
        </p:spPr>
        <p:txBody>
          <a:bodyPr wrap="none" rtlCol="0">
            <a:spAutoFit/>
          </a:bodyPr>
          <a:lstStyle/>
          <a:p>
            <a:r>
              <a:rPr lang="en-US" sz="2800" dirty="0" smtClean="0">
                <a:solidFill>
                  <a:schemeClr val="bg1"/>
                </a:solidFill>
              </a:rPr>
              <a:t>Service Layer</a:t>
            </a:r>
            <a:endParaRPr lang="en-GB" sz="2800" dirty="0">
              <a:solidFill>
                <a:schemeClr val="bg1"/>
              </a:solidFill>
            </a:endParaRPr>
          </a:p>
        </p:txBody>
      </p:sp>
      <p:pic>
        <p:nvPicPr>
          <p:cNvPr id="6" name="Picture 7" descr="C:\Documents and Settings\Udi Dahan\My Documents\My Pictures\work\domain_model.gif"/>
          <p:cNvPicPr>
            <a:picLocks noChangeAspect="1" noChangeArrowheads="1"/>
          </p:cNvPicPr>
          <p:nvPr/>
        </p:nvPicPr>
        <p:blipFill>
          <a:blip r:embed="rId2" cstate="print"/>
          <a:srcRect/>
          <a:stretch>
            <a:fillRect/>
          </a:stretch>
        </p:blipFill>
        <p:spPr bwMode="auto">
          <a:xfrm>
            <a:off x="6639576" y="1321198"/>
            <a:ext cx="2005447" cy="1694958"/>
          </a:xfrm>
          <a:prstGeom prst="rect">
            <a:avLst/>
          </a:prstGeom>
          <a:noFill/>
        </p:spPr>
      </p:pic>
      <p:sp>
        <p:nvSpPr>
          <p:cNvPr id="8" name="Flowchart: Magnetic Disk 7"/>
          <p:cNvSpPr/>
          <p:nvPr/>
        </p:nvSpPr>
        <p:spPr>
          <a:xfrm>
            <a:off x="6687403" y="5281684"/>
            <a:ext cx="2115403" cy="1323833"/>
          </a:xfrm>
          <a:prstGeom prst="flowChartMagneticDisk">
            <a:avLst/>
          </a:prstGeom>
          <a:ln>
            <a:solidFill>
              <a:schemeClr val="bg2"/>
            </a:solidFill>
          </a:ln>
        </p:spPr>
        <p:style>
          <a:lnRef idx="2">
            <a:schemeClr val="accent2">
              <a:shade val="50000"/>
            </a:schemeClr>
          </a:lnRef>
          <a:fillRef idx="1003">
            <a:schemeClr val="lt2"/>
          </a:fillRef>
          <a:effectRef idx="0">
            <a:schemeClr val="accent2"/>
          </a:effectRef>
          <a:fontRef idx="minor">
            <a:schemeClr val="lt1"/>
          </a:fontRef>
        </p:style>
        <p:txBody>
          <a:bodyPr rtlCol="0" anchor="ctr"/>
          <a:lstStyle/>
          <a:p>
            <a:pPr algn="ctr"/>
            <a:r>
              <a:rPr lang="en-US" dirty="0" smtClean="0">
                <a:solidFill>
                  <a:schemeClr val="bg2"/>
                </a:solidFill>
              </a:rPr>
              <a:t>DB</a:t>
            </a:r>
            <a:endParaRPr lang="en-GB" dirty="0">
              <a:solidFill>
                <a:schemeClr val="bg2"/>
              </a:solidFill>
            </a:endParaRPr>
          </a:p>
        </p:txBody>
      </p:sp>
      <p:cxnSp>
        <p:nvCxnSpPr>
          <p:cNvPr id="9" name="Straight Arrow Connector 8"/>
          <p:cNvCxnSpPr>
            <a:stCxn id="4" idx="3"/>
            <a:endCxn id="6" idx="2"/>
          </p:cNvCxnSpPr>
          <p:nvPr/>
        </p:nvCxnSpPr>
        <p:spPr>
          <a:xfrm flipV="1">
            <a:off x="4435522" y="3016156"/>
            <a:ext cx="3206778" cy="1044065"/>
          </a:xfrm>
          <a:prstGeom prst="straightConnector1">
            <a:avLst/>
          </a:prstGeom>
          <a:ln w="38100">
            <a:solidFill>
              <a:schemeClr val="accent1">
                <a:lumMod val="20000"/>
                <a:lumOff val="80000"/>
              </a:schemeClr>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1"/>
          </p:cNvCxnSpPr>
          <p:nvPr/>
        </p:nvCxnSpPr>
        <p:spPr>
          <a:xfrm>
            <a:off x="4394579" y="4339988"/>
            <a:ext cx="3350526" cy="941696"/>
          </a:xfrm>
          <a:prstGeom prst="straightConnector1">
            <a:avLst/>
          </a:prstGeom>
          <a:ln w="38100">
            <a:solidFill>
              <a:schemeClr val="accent1">
                <a:lumMod val="20000"/>
                <a:lumOff val="80000"/>
              </a:schemeClr>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433216" y="4266224"/>
            <a:ext cx="2678938" cy="707886"/>
          </a:xfrm>
          <a:prstGeom prst="rect">
            <a:avLst/>
          </a:prstGeom>
          <a:noFill/>
        </p:spPr>
        <p:txBody>
          <a:bodyPr wrap="none" rtlCol="0">
            <a:spAutoFit/>
          </a:bodyPr>
          <a:lstStyle/>
          <a:p>
            <a:r>
              <a:rPr lang="en-US" sz="2000" b="0" dirty="0" smtClean="0">
                <a:effectLst/>
              </a:rPr>
              <a:t>Manages connections</a:t>
            </a:r>
          </a:p>
          <a:p>
            <a:r>
              <a:rPr lang="en-US" sz="2000" b="0" dirty="0" smtClean="0">
                <a:effectLst/>
              </a:rPr>
              <a:t>and transactions</a:t>
            </a:r>
            <a:endParaRPr lang="en-GB" sz="2000" b="0" dirty="0">
              <a:effectLst/>
            </a:endParaRPr>
          </a:p>
        </p:txBody>
      </p:sp>
      <p:sp>
        <p:nvSpPr>
          <p:cNvPr id="11" name="Plaque 10"/>
          <p:cNvSpPr/>
          <p:nvPr/>
        </p:nvSpPr>
        <p:spPr>
          <a:xfrm>
            <a:off x="1593412" y="3449361"/>
            <a:ext cx="1856095" cy="1214651"/>
          </a:xfrm>
          <a:prstGeom prst="plaqu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solidFill>
                  <a:sysClr val="windowText" lastClr="000000"/>
                </a:solidFill>
              </a:rPr>
              <a:t>Object</a:t>
            </a:r>
          </a:p>
          <a:p>
            <a:pPr algn="ctr"/>
            <a:r>
              <a:rPr lang="en-US" sz="2400" dirty="0" smtClean="0">
                <a:solidFill>
                  <a:sysClr val="windowText" lastClr="000000"/>
                </a:solidFill>
              </a:rPr>
              <a:t>Relational</a:t>
            </a:r>
          </a:p>
          <a:p>
            <a:pPr algn="ctr"/>
            <a:r>
              <a:rPr lang="en-US" sz="2400" dirty="0" smtClean="0">
                <a:solidFill>
                  <a:sysClr val="windowText" lastClr="000000"/>
                </a:solidFill>
              </a:rPr>
              <a:t>Mapping</a:t>
            </a:r>
            <a:endParaRPr lang="en-GB" sz="2400" dirty="0">
              <a:solidFill>
                <a:sysClr val="windowText" lastClr="000000"/>
              </a:solidFill>
            </a:endParaRPr>
          </a:p>
        </p:txBody>
      </p:sp>
      <p:sp>
        <p:nvSpPr>
          <p:cNvPr id="14" name="Title 1"/>
          <p:cNvSpPr>
            <a:spLocks noGrp="1"/>
          </p:cNvSpPr>
          <p:nvPr>
            <p:ph type="title"/>
          </p:nvPr>
        </p:nvSpPr>
        <p:spPr>
          <a:xfrm>
            <a:off x="127000" y="127000"/>
            <a:ext cx="8870950" cy="701731"/>
          </a:xfrm>
        </p:spPr>
        <p:txBody>
          <a:bodyPr/>
          <a:lstStyle/>
          <a:p>
            <a:r>
              <a:rPr lang="en-US" dirty="0" smtClean="0"/>
              <a:t>Service Layer manages persistence</a:t>
            </a:r>
            <a:endParaRPr lang="en-GB"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Models</a:t>
            </a:r>
            <a:endParaRPr lang="en-GB" dirty="0"/>
          </a:p>
        </p:txBody>
      </p:sp>
      <p:grpSp>
        <p:nvGrpSpPr>
          <p:cNvPr id="3" name="Group 13"/>
          <p:cNvGrpSpPr/>
          <p:nvPr/>
        </p:nvGrpSpPr>
        <p:grpSpPr>
          <a:xfrm>
            <a:off x="276224" y="1114425"/>
            <a:ext cx="4867254" cy="1602001"/>
            <a:chOff x="461962" y="1328738"/>
            <a:chExt cx="4867254" cy="1602001"/>
          </a:xfrm>
        </p:grpSpPr>
        <p:sp>
          <p:nvSpPr>
            <p:cNvPr id="6" name="Rectangle 5"/>
            <p:cNvSpPr/>
            <p:nvPr/>
          </p:nvSpPr>
          <p:spPr bwMode="auto">
            <a:xfrm>
              <a:off x="2857479" y="1328738"/>
              <a:ext cx="2471737" cy="16020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461962" y="1328739"/>
              <a:ext cx="2405934" cy="1602000"/>
            </a:xfrm>
            <a:prstGeom prst="rect">
              <a:avLst/>
            </a:prstGeom>
            <a:noFill/>
            <a:ln w="9525">
              <a:noFill/>
              <a:miter lim="800000"/>
              <a:headEnd/>
              <a:tailEnd/>
            </a:ln>
            <a:effectLst/>
          </p:spPr>
        </p:pic>
        <p:sp>
          <p:nvSpPr>
            <p:cNvPr id="5" name="TextBox 4"/>
            <p:cNvSpPr txBox="1"/>
            <p:nvPr/>
          </p:nvSpPr>
          <p:spPr>
            <a:xfrm>
              <a:off x="2618434" y="1880212"/>
              <a:ext cx="2191626" cy="646331"/>
            </a:xfrm>
            <a:prstGeom prst="rect">
              <a:avLst/>
            </a:prstGeom>
            <a:noFill/>
          </p:spPr>
          <p:txBody>
            <a:bodyPr wrap="square" rtlCol="0">
              <a:spAutoFit/>
            </a:bodyPr>
            <a:lstStyle/>
            <a:p>
              <a:r>
                <a:rPr lang="en-US" sz="3600" b="0" dirty="0" smtClean="0">
                  <a:effectLst/>
                </a:rPr>
                <a:t>Optimistic</a:t>
              </a:r>
              <a:endParaRPr lang="en-GB" sz="2000" b="0" dirty="0">
                <a:effectLst/>
              </a:endParaRPr>
            </a:p>
          </p:txBody>
        </p:sp>
      </p:grpSp>
      <p:grpSp>
        <p:nvGrpSpPr>
          <p:cNvPr id="4" name="Group 12"/>
          <p:cNvGrpSpPr/>
          <p:nvPr/>
        </p:nvGrpSpPr>
        <p:grpSpPr>
          <a:xfrm>
            <a:off x="3800476" y="4872038"/>
            <a:ext cx="4941897" cy="1602004"/>
            <a:chOff x="2486026" y="3357563"/>
            <a:chExt cx="4941897" cy="1602004"/>
          </a:xfrm>
        </p:grpSpPr>
        <p:pic>
          <p:nvPicPr>
            <p:cNvPr id="1027" name="Picture 3"/>
            <p:cNvPicPr>
              <a:picLocks noChangeAspect="1" noChangeArrowheads="1"/>
            </p:cNvPicPr>
            <p:nvPr/>
          </p:nvPicPr>
          <p:blipFill>
            <a:blip r:embed="rId3" cstate="print"/>
            <a:srcRect/>
            <a:stretch>
              <a:fillRect/>
            </a:stretch>
          </p:blipFill>
          <p:spPr bwMode="auto">
            <a:xfrm flipH="1">
              <a:off x="5966135" y="3357567"/>
              <a:ext cx="1461788" cy="1602000"/>
            </a:xfrm>
            <a:prstGeom prst="rect">
              <a:avLst/>
            </a:prstGeom>
            <a:noFill/>
            <a:ln w="9525">
              <a:noFill/>
              <a:miter lim="800000"/>
              <a:headEnd/>
              <a:tailEnd/>
            </a:ln>
            <a:effectLst/>
          </p:spPr>
        </p:pic>
        <p:sp>
          <p:nvSpPr>
            <p:cNvPr id="9" name="Rectangle 8"/>
            <p:cNvSpPr/>
            <p:nvPr/>
          </p:nvSpPr>
          <p:spPr bwMode="auto">
            <a:xfrm>
              <a:off x="2486026" y="3357563"/>
              <a:ext cx="3486150" cy="1602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0" name="TextBox 9"/>
            <p:cNvSpPr txBox="1"/>
            <p:nvPr/>
          </p:nvSpPr>
          <p:spPr>
            <a:xfrm>
              <a:off x="3013740" y="3932838"/>
              <a:ext cx="2915571" cy="646331"/>
            </a:xfrm>
            <a:prstGeom prst="rect">
              <a:avLst/>
            </a:prstGeom>
            <a:noFill/>
          </p:spPr>
          <p:txBody>
            <a:bodyPr wrap="square" rtlCol="0">
              <a:spAutoFit/>
            </a:bodyPr>
            <a:lstStyle/>
            <a:p>
              <a:r>
                <a:rPr lang="en-US" sz="3600" b="0" dirty="0" smtClean="0">
                  <a:solidFill>
                    <a:schemeClr val="bg2"/>
                  </a:solidFill>
                  <a:effectLst/>
                </a:rPr>
                <a:t>Pessimistic</a:t>
              </a:r>
              <a:endParaRPr lang="en-GB" sz="2000" b="0" dirty="0">
                <a:solidFill>
                  <a:schemeClr val="bg2"/>
                </a:solidFill>
                <a:effectLst/>
              </a:endParaRPr>
            </a:p>
          </p:txBody>
        </p:sp>
      </p:grpSp>
      <p:grpSp>
        <p:nvGrpSpPr>
          <p:cNvPr id="7" name="Group 16"/>
          <p:cNvGrpSpPr/>
          <p:nvPr/>
        </p:nvGrpSpPr>
        <p:grpSpPr>
          <a:xfrm>
            <a:off x="1943100" y="2986088"/>
            <a:ext cx="5086348" cy="1602000"/>
            <a:chOff x="1943100" y="3014664"/>
            <a:chExt cx="5086348" cy="1602000"/>
          </a:xfrm>
        </p:grpSpPr>
        <p:pic>
          <p:nvPicPr>
            <p:cNvPr id="1028" name="Picture 4"/>
            <p:cNvPicPr>
              <a:picLocks noChangeAspect="1" noChangeArrowheads="1"/>
            </p:cNvPicPr>
            <p:nvPr/>
          </p:nvPicPr>
          <p:blipFill>
            <a:blip r:embed="rId4" cstate="print"/>
            <a:srcRect/>
            <a:stretch>
              <a:fillRect/>
            </a:stretch>
          </p:blipFill>
          <p:spPr bwMode="auto">
            <a:xfrm>
              <a:off x="1943100" y="3014664"/>
              <a:ext cx="1600200" cy="1600200"/>
            </a:xfrm>
            <a:prstGeom prst="rect">
              <a:avLst/>
            </a:prstGeom>
            <a:noFill/>
            <a:ln w="9525">
              <a:noFill/>
              <a:miter lim="800000"/>
              <a:headEnd/>
              <a:tailEnd/>
            </a:ln>
            <a:effectLst/>
          </p:spPr>
        </p:pic>
        <p:sp>
          <p:nvSpPr>
            <p:cNvPr id="15" name="Rectangle 14"/>
            <p:cNvSpPr/>
            <p:nvPr/>
          </p:nvSpPr>
          <p:spPr bwMode="auto">
            <a:xfrm>
              <a:off x="3543298" y="3014664"/>
              <a:ext cx="3486150" cy="1602000"/>
            </a:xfrm>
            <a:prstGeom prst="rect">
              <a:avLst/>
            </a:prstGeom>
            <a:solidFill>
              <a:srgbClr val="0099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6" name="TextBox 15"/>
            <p:cNvSpPr txBox="1"/>
            <p:nvPr/>
          </p:nvSpPr>
          <p:spPr>
            <a:xfrm>
              <a:off x="4137701" y="3556582"/>
              <a:ext cx="2277398" cy="646331"/>
            </a:xfrm>
            <a:prstGeom prst="rect">
              <a:avLst/>
            </a:prstGeom>
            <a:noFill/>
          </p:spPr>
          <p:txBody>
            <a:bodyPr wrap="square" rtlCol="0">
              <a:spAutoFit/>
            </a:bodyPr>
            <a:lstStyle/>
            <a:p>
              <a:r>
                <a:rPr lang="en-US" sz="3600" b="0" dirty="0" smtClean="0">
                  <a:solidFill>
                    <a:schemeClr val="bg2"/>
                  </a:solidFill>
                  <a:effectLst/>
                </a:rPr>
                <a:t>Realistic</a:t>
              </a:r>
              <a:endParaRPr lang="en-GB" sz="2000" b="0" dirty="0">
                <a:solidFill>
                  <a:schemeClr val="bg2"/>
                </a:solidFill>
                <a:effectLs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Multi-table Spanning Transactions</a:t>
            </a:r>
            <a:endParaRPr lang="en-US" dirty="0"/>
          </a:p>
        </p:txBody>
      </p:sp>
      <p:graphicFrame>
        <p:nvGraphicFramePr>
          <p:cNvPr id="4" name="Table 3"/>
          <p:cNvGraphicFramePr>
            <a:graphicFrameLocks noGrp="1"/>
          </p:cNvGraphicFramePr>
          <p:nvPr/>
        </p:nvGraphicFramePr>
        <p:xfrm>
          <a:off x="907551" y="2506609"/>
          <a:ext cx="3006904" cy="1483360"/>
        </p:xfrm>
        <a:graphic>
          <a:graphicData uri="http://schemas.openxmlformats.org/drawingml/2006/table">
            <a:tbl>
              <a:tblPr firstRow="1" bandRow="1">
                <a:tableStyleId>{D7AC3CCA-C797-4891-BE02-D94E43425B78}</a:tableStyleId>
              </a:tblPr>
              <a:tblGrid>
                <a:gridCol w="751726"/>
                <a:gridCol w="751726"/>
                <a:gridCol w="751726"/>
                <a:gridCol w="751726"/>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5" name="Table 4"/>
          <p:cNvGraphicFramePr>
            <a:graphicFrameLocks noGrp="1"/>
          </p:cNvGraphicFramePr>
          <p:nvPr/>
        </p:nvGraphicFramePr>
        <p:xfrm>
          <a:off x="5220967" y="2515173"/>
          <a:ext cx="3006904" cy="1483360"/>
        </p:xfrm>
        <a:graphic>
          <a:graphicData uri="http://schemas.openxmlformats.org/drawingml/2006/table">
            <a:tbl>
              <a:tblPr firstRow="1" bandRow="1">
                <a:tableStyleId>{D7AC3CCA-C797-4891-BE02-D94E43425B78}</a:tableStyleId>
              </a:tblPr>
              <a:tblGrid>
                <a:gridCol w="751726"/>
                <a:gridCol w="751726"/>
                <a:gridCol w="751726"/>
                <a:gridCol w="751726"/>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cxnSp>
        <p:nvCxnSpPr>
          <p:cNvPr id="6" name="Straight Arrow Connector 5"/>
          <p:cNvCxnSpPr/>
          <p:nvPr/>
        </p:nvCxnSpPr>
        <p:spPr>
          <a:xfrm rot="16200000" flipH="1">
            <a:off x="200346" y="1546260"/>
            <a:ext cx="1078786" cy="719191"/>
          </a:xfrm>
          <a:prstGeom prst="straightConnector1">
            <a:avLst/>
          </a:prstGeom>
          <a:ln w="38100">
            <a:solidFill>
              <a:srgbClr val="00FF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94314" y="1501513"/>
            <a:ext cx="1194082" cy="646331"/>
          </a:xfrm>
          <a:prstGeom prst="rect">
            <a:avLst/>
          </a:prstGeom>
          <a:noFill/>
        </p:spPr>
        <p:txBody>
          <a:bodyPr wrap="square" rtlCol="0">
            <a:spAutoFit/>
          </a:bodyPr>
          <a:lstStyle/>
          <a:p>
            <a:r>
              <a:rPr lang="en-US" sz="3600" b="0" dirty="0" err="1" smtClean="0">
                <a:solidFill>
                  <a:srgbClr val="00FF00"/>
                </a:solidFill>
                <a:effectLst/>
              </a:rPr>
              <a:t>Tx</a:t>
            </a:r>
            <a:r>
              <a:rPr lang="en-US" sz="3600" b="0" dirty="0" smtClean="0">
                <a:solidFill>
                  <a:srgbClr val="00FF00"/>
                </a:solidFill>
                <a:effectLst/>
              </a:rPr>
              <a:t> 1</a:t>
            </a:r>
            <a:endParaRPr lang="en-GB" sz="2000" b="0" dirty="0">
              <a:solidFill>
                <a:srgbClr val="00FF00"/>
              </a:solidFill>
              <a:effectLst/>
            </a:endParaRPr>
          </a:p>
        </p:txBody>
      </p:sp>
      <p:sp>
        <p:nvSpPr>
          <p:cNvPr id="10" name="Oval 9"/>
          <p:cNvSpPr/>
          <p:nvPr/>
        </p:nvSpPr>
        <p:spPr bwMode="auto">
          <a:xfrm>
            <a:off x="585627" y="2928135"/>
            <a:ext cx="3637052" cy="256854"/>
          </a:xfrm>
          <a:prstGeom prst="ellipse">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cxnSp>
        <p:nvCxnSpPr>
          <p:cNvPr id="11" name="Straight Arrow Connector 10"/>
          <p:cNvCxnSpPr/>
          <p:nvPr/>
        </p:nvCxnSpPr>
        <p:spPr>
          <a:xfrm rot="5400000">
            <a:off x="7679934" y="1626740"/>
            <a:ext cx="1097622" cy="577068"/>
          </a:xfrm>
          <a:prstGeom prst="straightConnector1">
            <a:avLst/>
          </a:prstGeom>
          <a:ln w="38100">
            <a:solidFill>
              <a:srgbClr val="0099CC"/>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97500" y="1499800"/>
            <a:ext cx="1194082" cy="646331"/>
          </a:xfrm>
          <a:prstGeom prst="rect">
            <a:avLst/>
          </a:prstGeom>
          <a:noFill/>
        </p:spPr>
        <p:txBody>
          <a:bodyPr wrap="square" rtlCol="0">
            <a:spAutoFit/>
          </a:bodyPr>
          <a:lstStyle/>
          <a:p>
            <a:r>
              <a:rPr lang="en-US" sz="3600" b="0" dirty="0" err="1" smtClean="0">
                <a:solidFill>
                  <a:srgbClr val="00B0F0"/>
                </a:solidFill>
                <a:effectLst/>
              </a:rPr>
              <a:t>Tx</a:t>
            </a:r>
            <a:r>
              <a:rPr lang="en-US" sz="3600" b="0" dirty="0" smtClean="0">
                <a:solidFill>
                  <a:srgbClr val="00B0F0"/>
                </a:solidFill>
                <a:effectLst/>
              </a:rPr>
              <a:t> 2</a:t>
            </a:r>
            <a:endParaRPr lang="en-GB" sz="2000" b="0" dirty="0">
              <a:solidFill>
                <a:srgbClr val="00B0F0"/>
              </a:solidFill>
              <a:effectLst/>
            </a:endParaRPr>
          </a:p>
        </p:txBody>
      </p:sp>
      <p:cxnSp>
        <p:nvCxnSpPr>
          <p:cNvPr id="18" name="Straight Arrow Connector 17"/>
          <p:cNvCxnSpPr/>
          <p:nvPr/>
        </p:nvCxnSpPr>
        <p:spPr>
          <a:xfrm flipV="1">
            <a:off x="4345969" y="2774025"/>
            <a:ext cx="863029" cy="195206"/>
          </a:xfrm>
          <a:prstGeom prst="straightConnector1">
            <a:avLst/>
          </a:prstGeom>
          <a:ln w="38100">
            <a:solidFill>
              <a:srgbClr val="00FF0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387065" y="3092521"/>
            <a:ext cx="832207" cy="267128"/>
          </a:xfrm>
          <a:prstGeom prst="straightConnector1">
            <a:avLst/>
          </a:prstGeom>
          <a:ln w="38100">
            <a:solidFill>
              <a:srgbClr val="00FF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0" y="4831732"/>
            <a:ext cx="9143999" cy="523220"/>
          </a:xfrm>
          <a:prstGeom prst="rect">
            <a:avLst/>
          </a:prstGeom>
          <a:noFill/>
        </p:spPr>
        <p:txBody>
          <a:bodyPr wrap="square" rtlCol="0">
            <a:spAutoFit/>
          </a:bodyPr>
          <a:lstStyle/>
          <a:p>
            <a:pPr algn="ctr"/>
            <a:r>
              <a:rPr lang="en-US" sz="2800" b="0" dirty="0" smtClean="0">
                <a:solidFill>
                  <a:srgbClr val="FFFF00"/>
                </a:solidFill>
                <a:effectLst/>
              </a:rPr>
              <a:t>Transactions can get an inconsistent picture! </a:t>
            </a:r>
            <a:endParaRPr lang="en-GB" sz="2800" b="0" dirty="0">
              <a:solidFill>
                <a:srgbClr val="FFFF00"/>
              </a:solidFill>
              <a:effectLst/>
            </a:endParaRPr>
          </a:p>
        </p:txBody>
      </p:sp>
      <p:grpSp>
        <p:nvGrpSpPr>
          <p:cNvPr id="3" name="Group 26"/>
          <p:cNvGrpSpPr/>
          <p:nvPr/>
        </p:nvGrpSpPr>
        <p:grpSpPr>
          <a:xfrm>
            <a:off x="4876803" y="3111130"/>
            <a:ext cx="3638762" cy="932381"/>
            <a:chOff x="4876803" y="3111130"/>
            <a:chExt cx="3638762" cy="932381"/>
          </a:xfrm>
        </p:grpSpPr>
        <p:sp>
          <p:nvSpPr>
            <p:cNvPr id="14" name="Oval 13"/>
            <p:cNvSpPr/>
            <p:nvPr/>
          </p:nvSpPr>
          <p:spPr bwMode="auto">
            <a:xfrm>
              <a:off x="4878513" y="3316841"/>
              <a:ext cx="3637052" cy="256854"/>
            </a:xfrm>
            <a:prstGeom prst="ellipse">
              <a:avLst/>
            </a:prstGeom>
            <a:noFill/>
            <a:ln w="38100" cap="flat" cmpd="sng" algn="ctr">
              <a:solidFill>
                <a:srgbClr val="0099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5" name="TextBox 14"/>
            <p:cNvSpPr txBox="1"/>
            <p:nvPr/>
          </p:nvSpPr>
          <p:spPr>
            <a:xfrm>
              <a:off x="6888255" y="3111130"/>
              <a:ext cx="447493" cy="584775"/>
            </a:xfrm>
            <a:prstGeom prst="rect">
              <a:avLst/>
            </a:prstGeom>
            <a:noFill/>
          </p:spPr>
          <p:txBody>
            <a:bodyPr wrap="square" rtlCol="0">
              <a:spAutoFit/>
            </a:bodyPr>
            <a:lstStyle/>
            <a:p>
              <a:r>
                <a:rPr lang="en-US" b="0" dirty="0" smtClean="0">
                  <a:solidFill>
                    <a:srgbClr val="00B0F0"/>
                  </a:solidFill>
                  <a:effectLst/>
                </a:rPr>
                <a:t>x</a:t>
              </a:r>
              <a:endParaRPr lang="en-GB" sz="2000" b="0" dirty="0">
                <a:solidFill>
                  <a:srgbClr val="00B0F0"/>
                </a:solidFill>
                <a:effectLst/>
              </a:endParaRPr>
            </a:p>
          </p:txBody>
        </p:sp>
        <p:sp>
          <p:nvSpPr>
            <p:cNvPr id="16" name="Oval 15"/>
            <p:cNvSpPr/>
            <p:nvPr/>
          </p:nvSpPr>
          <p:spPr bwMode="auto">
            <a:xfrm>
              <a:off x="4876803" y="3664447"/>
              <a:ext cx="3637052" cy="256854"/>
            </a:xfrm>
            <a:prstGeom prst="ellipse">
              <a:avLst/>
            </a:prstGeom>
            <a:noFill/>
            <a:ln w="38100" cap="flat" cmpd="sng" algn="ctr">
              <a:solidFill>
                <a:srgbClr val="0099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7" name="TextBox 16"/>
            <p:cNvSpPr txBox="1"/>
            <p:nvPr/>
          </p:nvSpPr>
          <p:spPr>
            <a:xfrm>
              <a:off x="6213905" y="3458736"/>
              <a:ext cx="447493" cy="584775"/>
            </a:xfrm>
            <a:prstGeom prst="rect">
              <a:avLst/>
            </a:prstGeom>
            <a:noFill/>
          </p:spPr>
          <p:txBody>
            <a:bodyPr wrap="square" rtlCol="0">
              <a:spAutoFit/>
            </a:bodyPr>
            <a:lstStyle/>
            <a:p>
              <a:r>
                <a:rPr lang="en-US" b="0" dirty="0" smtClean="0">
                  <a:solidFill>
                    <a:srgbClr val="00B0F0"/>
                  </a:solidFill>
                  <a:effectLst/>
                </a:rPr>
                <a:t>x</a:t>
              </a:r>
              <a:endParaRPr lang="en-GB" sz="2000" b="0" dirty="0">
                <a:solidFill>
                  <a:srgbClr val="00B0F0"/>
                </a:solidFill>
                <a:effectLst/>
              </a:endParaRPr>
            </a:p>
          </p:txBody>
        </p:sp>
        <p:sp>
          <p:nvSpPr>
            <p:cNvPr id="25" name="TextBox 24"/>
            <p:cNvSpPr txBox="1"/>
            <p:nvPr/>
          </p:nvSpPr>
          <p:spPr>
            <a:xfrm>
              <a:off x="7595975" y="3453486"/>
              <a:ext cx="447493" cy="584775"/>
            </a:xfrm>
            <a:prstGeom prst="rect">
              <a:avLst/>
            </a:prstGeom>
            <a:noFill/>
          </p:spPr>
          <p:txBody>
            <a:bodyPr wrap="square" rtlCol="0">
              <a:spAutoFit/>
            </a:bodyPr>
            <a:lstStyle/>
            <a:p>
              <a:r>
                <a:rPr lang="en-US" b="0" dirty="0" smtClean="0">
                  <a:solidFill>
                    <a:srgbClr val="00B0F0"/>
                  </a:solidFill>
                  <a:effectLst/>
                </a:rPr>
                <a:t>x</a:t>
              </a:r>
              <a:endParaRPr lang="en-GB" sz="2000" b="0" dirty="0">
                <a:solidFill>
                  <a:srgbClr val="00B0F0"/>
                </a:solidFill>
                <a:effectLst/>
              </a:endParaRPr>
            </a:p>
          </p:txBody>
        </p:sp>
      </p:grpSp>
      <p:sp>
        <p:nvSpPr>
          <p:cNvPr id="26" name="TextBox 25"/>
          <p:cNvSpPr txBox="1"/>
          <p:nvPr/>
        </p:nvSpPr>
        <p:spPr>
          <a:xfrm>
            <a:off x="7601235" y="3111916"/>
            <a:ext cx="447493" cy="584775"/>
          </a:xfrm>
          <a:prstGeom prst="rect">
            <a:avLst/>
          </a:prstGeom>
          <a:noFill/>
        </p:spPr>
        <p:txBody>
          <a:bodyPr wrap="square" rtlCol="0">
            <a:spAutoFit/>
          </a:bodyPr>
          <a:lstStyle/>
          <a:p>
            <a:r>
              <a:rPr lang="en-US" b="0" dirty="0" smtClean="0">
                <a:solidFill>
                  <a:srgbClr val="00B0F0"/>
                </a:solidFill>
                <a:effectLst/>
              </a:rPr>
              <a:t>x</a:t>
            </a:r>
            <a:endParaRPr lang="en-GB" sz="2000" b="0" dirty="0">
              <a:solidFill>
                <a:srgbClr val="00B0F0"/>
              </a:solidFill>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Realistic Concurrency</a:t>
            </a:r>
            <a:endParaRPr lang="en-GB" dirty="0"/>
          </a:p>
        </p:txBody>
      </p:sp>
      <p:sp>
        <p:nvSpPr>
          <p:cNvPr id="3" name="Content Placeholder 2"/>
          <p:cNvSpPr>
            <a:spLocks noGrp="1"/>
          </p:cNvSpPr>
          <p:nvPr>
            <p:ph idx="1"/>
          </p:nvPr>
        </p:nvSpPr>
        <p:spPr>
          <a:xfrm>
            <a:off x="471488" y="1584325"/>
            <a:ext cx="8551862" cy="4672048"/>
          </a:xfrm>
        </p:spPr>
        <p:txBody>
          <a:bodyPr/>
          <a:lstStyle/>
          <a:p>
            <a:pPr>
              <a:buNone/>
            </a:pPr>
            <a:r>
              <a:rPr lang="en-US" dirty="0" smtClean="0"/>
              <a:t>Need to get a current set of data</a:t>
            </a:r>
          </a:p>
          <a:p>
            <a:pPr>
              <a:buNone/>
            </a:pPr>
            <a:r>
              <a:rPr lang="en-US" dirty="0" smtClean="0"/>
              <a:t>before changing anything</a:t>
            </a:r>
          </a:p>
          <a:p>
            <a:pPr>
              <a:buNone/>
            </a:pPr>
            <a:endParaRPr lang="en-US" dirty="0" smtClean="0"/>
          </a:p>
          <a:p>
            <a:pPr>
              <a:buNone/>
            </a:pPr>
            <a:endParaRPr lang="en-US" dirty="0" smtClean="0"/>
          </a:p>
          <a:p>
            <a:pPr>
              <a:buNone/>
            </a:pPr>
            <a:r>
              <a:rPr lang="en-US" dirty="0" smtClean="0"/>
              <a:t>Get Domain Object</a:t>
            </a:r>
          </a:p>
          <a:p>
            <a:pPr>
              <a:buNone/>
            </a:pPr>
            <a:r>
              <a:rPr lang="en-US" dirty="0" smtClean="0"/>
              <a:t>Ask it to update itself</a:t>
            </a:r>
          </a:p>
          <a:p>
            <a:pPr>
              <a:buNone/>
            </a:pPr>
            <a:r>
              <a:rPr lang="en-US" dirty="0" smtClean="0"/>
              <a:t>Domain Object runs business rules</a:t>
            </a:r>
          </a:p>
          <a:p>
            <a:pPr>
              <a:buNone/>
            </a:pPr>
            <a:r>
              <a:rPr lang="en-US" dirty="0" smtClean="0"/>
              <a:t>If successful, updates its own state</a:t>
            </a:r>
            <a:endParaRPr lang="en-GB" dirty="0"/>
          </a:p>
        </p:txBody>
      </p:sp>
      <p:pic>
        <p:nvPicPr>
          <p:cNvPr id="8194" name="Picture 2"/>
          <p:cNvPicPr>
            <a:picLocks noChangeAspect="1" noChangeArrowheads="1"/>
          </p:cNvPicPr>
          <p:nvPr/>
        </p:nvPicPr>
        <p:blipFill>
          <a:blip r:embed="rId2" cstate="print"/>
          <a:srcRect/>
          <a:stretch>
            <a:fillRect/>
          </a:stretch>
        </p:blipFill>
        <p:spPr bwMode="auto">
          <a:xfrm>
            <a:off x="5443537" y="2371725"/>
            <a:ext cx="3214687" cy="2411016"/>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3210" y="1349379"/>
            <a:ext cx="8284191" cy="1938992"/>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public void Handle(</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MakeCustomerPreferredMsg</a:t>
            </a:r>
            <a:r>
              <a:rPr kumimoji="0" lang="en-US" sz="2400" b="1" i="0" u="none" strike="noStrike" kern="0" cap="none" spc="0" normalizeH="0" baseline="0" noProof="0" dirty="0" smtClean="0">
                <a:ln>
                  <a:noFill/>
                </a:ln>
                <a:effectLst/>
                <a:uLnTx/>
                <a:uFillTx/>
                <a:latin typeface="Consolas" pitchFamily="49" charset="0"/>
                <a:cs typeface="Courier New" pitchFamily="49" charset="0"/>
              </a:rPr>
              <a:t> 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    Customer c = </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s.Get</a:t>
            </a:r>
            <a:r>
              <a:rPr kumimoji="0" lang="en-US" sz="2400" b="1" i="0" u="none" strike="noStrike" kern="0" cap="none" spc="0" normalizeH="0" baseline="0" noProof="0" dirty="0" smtClean="0">
                <a:ln>
                  <a:noFill/>
                </a:ln>
                <a:effectLst/>
                <a:uLnTx/>
                <a:uFillTx/>
                <a:latin typeface="Consolas" pitchFamily="49" charset="0"/>
                <a:cs typeface="Courier New" pitchFamily="49" charset="0"/>
              </a:rPr>
              <a:t>&lt;Customer&gt;(</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m.CustomerId</a:t>
            </a: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2400" b="1" kern="0" dirty="0" smtClean="0">
                <a:latin typeface="Consolas" pitchFamily="49" charset="0"/>
                <a:cs typeface="Courier New" pitchFamily="49" charset="0"/>
              </a:rPr>
              <a:t>    </a:t>
            </a:r>
            <a:r>
              <a:rPr lang="en-US" sz="2400" b="1" kern="0" dirty="0" err="1" smtClean="0">
                <a:latin typeface="Consolas" pitchFamily="49" charset="0"/>
                <a:cs typeface="Courier New" pitchFamily="49" charset="0"/>
              </a:rPr>
              <a:t>c.MakePreferred</a:t>
            </a: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endParaRPr kumimoji="0" lang="en-GB" sz="2400" b="1" i="0" u="none" strike="noStrike" kern="0" cap="none" spc="0" normalizeH="0" baseline="0" noProof="0" dirty="0">
              <a:ln>
                <a:noFill/>
              </a:ln>
              <a:effectLst/>
              <a:uLnTx/>
              <a:uFillTx/>
              <a:latin typeface="Consolas" pitchFamily="49" charset="0"/>
              <a:cs typeface="Courier New" pitchFamily="49" charset="0"/>
            </a:endParaRPr>
          </a:p>
        </p:txBody>
      </p:sp>
      <p:sp>
        <p:nvSpPr>
          <p:cNvPr id="6" name="Rounded Rectangle 5"/>
          <p:cNvSpPr/>
          <p:nvPr/>
        </p:nvSpPr>
        <p:spPr>
          <a:xfrm>
            <a:off x="1099335" y="2121556"/>
            <a:ext cx="7594289" cy="750625"/>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smtClean="0"/>
              <a:t>Service Layer sample code</a:t>
            </a:r>
            <a:endParaRPr lang="en-GB" dirty="0"/>
          </a:p>
        </p:txBody>
      </p:sp>
      <p:sp>
        <p:nvSpPr>
          <p:cNvPr id="7" name="Rounded Rectangle 6"/>
          <p:cNvSpPr/>
          <p:nvPr/>
        </p:nvSpPr>
        <p:spPr>
          <a:xfrm>
            <a:off x="3647326" y="4482616"/>
            <a:ext cx="5167901" cy="873457"/>
          </a:xfrm>
          <a:prstGeom prst="roundRect">
            <a:avLst/>
          </a:prstGeom>
          <a:solidFill>
            <a:srgbClr val="FFFF00"/>
          </a:solidFill>
          <a:ln>
            <a:solidFill>
              <a:schemeClr val="bg2"/>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smtClean="0">
                <a:solidFill>
                  <a:sysClr val="windowText" lastClr="000000"/>
                </a:solidFill>
              </a:rPr>
              <a:t>Necessary to address concurrency</a:t>
            </a:r>
            <a:endParaRPr lang="en-GB" sz="2400" dirty="0">
              <a:solidFill>
                <a:sysClr val="windowText" lastClr="000000"/>
              </a:solidFill>
            </a:endParaRPr>
          </a:p>
        </p:txBody>
      </p:sp>
      <p:cxnSp>
        <p:nvCxnSpPr>
          <p:cNvPr id="9" name="Straight Arrow Connector 8"/>
          <p:cNvCxnSpPr>
            <a:stCxn id="7" idx="0"/>
          </p:cNvCxnSpPr>
          <p:nvPr/>
        </p:nvCxnSpPr>
        <p:spPr>
          <a:xfrm rot="16200000" flipV="1">
            <a:off x="5353873" y="3605212"/>
            <a:ext cx="1564738" cy="19007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127000" y="127000"/>
            <a:ext cx="9017000" cy="695325"/>
          </a:xfrm>
          <a:noFill/>
          <a:ln/>
        </p:spPr>
        <p:txBody>
          <a:bodyPr/>
          <a:lstStyle/>
          <a:p>
            <a:r>
              <a:rPr lang="en-US"/>
              <a:t>#6. The admin will know what to do</a:t>
            </a:r>
          </a:p>
        </p:txBody>
      </p:sp>
      <p:sp>
        <p:nvSpPr>
          <p:cNvPr id="322563" name="Rectangle 3"/>
          <p:cNvSpPr>
            <a:spLocks noGrp="1" noChangeArrowheads="1"/>
          </p:cNvSpPr>
          <p:nvPr>
            <p:ph idx="1"/>
          </p:nvPr>
        </p:nvSpPr>
        <p:spPr>
          <a:xfrm>
            <a:off x="0" y="1254125"/>
            <a:ext cx="9144000" cy="4246563"/>
          </a:xfrm>
          <a:noFill/>
          <a:ln/>
        </p:spPr>
        <p:txBody>
          <a:bodyPr/>
          <a:lstStyle/>
          <a:p>
            <a:pPr marL="342900" indent="-342900"/>
            <a:r>
              <a:rPr lang="en-US" dirty="0"/>
              <a:t>Solution:</a:t>
            </a:r>
          </a:p>
          <a:p>
            <a:pPr marL="742950" lvl="1" indent="-285750"/>
            <a:r>
              <a:rPr lang="en-US" dirty="0"/>
              <a:t>Consider how to pinpoint problems in deployment scenarios</a:t>
            </a:r>
          </a:p>
          <a:p>
            <a:pPr marL="742950" lvl="1" indent="-285750"/>
            <a:endParaRPr lang="en-US" dirty="0"/>
          </a:p>
          <a:p>
            <a:pPr marL="742950" lvl="1" indent="-285750"/>
            <a:r>
              <a:rPr lang="en-US" dirty="0"/>
              <a:t>Consider multiple versions running in multiple locations concurrently</a:t>
            </a:r>
          </a:p>
          <a:p>
            <a:pPr marL="742950" lvl="1" indent="-285750"/>
            <a:endParaRPr lang="en-US" dirty="0"/>
          </a:p>
          <a:p>
            <a:pPr marL="742950" lvl="1" indent="-285750"/>
            <a:r>
              <a:rPr lang="en-US" dirty="0"/>
              <a:t>Enable the admin to take parts of the system down for maintenance without adversely affecting the rest</a:t>
            </a:r>
          </a:p>
        </p:txBody>
      </p:sp>
    </p:spTree>
  </p:cSld>
  <p:clrMapOvr>
    <a:masterClrMapping/>
  </p:clrMapOv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8932" y="1345812"/>
            <a:ext cx="7664319" cy="2308324"/>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public void </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MakePreferred</a:t>
            </a: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effectLst/>
                <a:uLnTx/>
                <a:uFillTx/>
                <a:latin typeface="Consolas" pitchFamily="49" charset="0"/>
                <a:cs typeface="Courier New" pitchFamily="49" charset="0"/>
              </a:rPr>
              <a:t>{</a:t>
            </a:r>
            <a:endParaRPr kumimoji="0" lang="en-US" sz="2400" b="1" i="0" u="none" strike="noStrike" kern="0" cap="none" spc="0" normalizeH="0" baseline="0" noProof="0" dirty="0" smtClean="0">
              <a:ln>
                <a:noFill/>
              </a:ln>
              <a:effectLst/>
              <a:uLnTx/>
              <a:uFillTx/>
              <a:latin typeface="Consolas" pitchFamily="49" charset="0"/>
              <a:cs typeface="Courier New"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  </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foreach</a:t>
            </a:r>
            <a:r>
              <a:rPr kumimoji="0" lang="en-US" sz="2400" b="1" i="0" u="none" strike="noStrike" kern="0" cap="none" spc="0" normalizeH="0" baseline="0" noProof="0" dirty="0" smtClean="0">
                <a:ln>
                  <a:noFill/>
                </a:ln>
                <a:effectLst/>
                <a:uLnTx/>
                <a:uFillTx/>
                <a:latin typeface="Consolas" pitchFamily="49" charset="0"/>
                <a:cs typeface="Courier New" pitchFamily="49" charset="0"/>
              </a:rPr>
              <a:t>(Order </a:t>
            </a:r>
            <a:r>
              <a:rPr kumimoji="0" lang="en-US" sz="2400" b="1" i="0" u="none" strike="noStrike" kern="0" cap="none" spc="0" normalizeH="0" baseline="0" noProof="0" dirty="0">
                <a:ln>
                  <a:noFill/>
                </a:ln>
                <a:effectLst/>
                <a:uLnTx/>
                <a:uFillTx/>
                <a:latin typeface="Consolas" pitchFamily="49" charset="0"/>
                <a:cs typeface="Courier New" pitchFamily="49" charset="0"/>
              </a:rPr>
              <a:t>o in </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this.UnshippedOrders</a:t>
            </a:r>
            <a:r>
              <a:rPr kumimoji="0" lang="en-US" sz="2400" b="1" i="0" u="none" strike="noStrike" kern="0" cap="none" spc="0" normalizeH="0" baseline="0" noProof="0" dirty="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    </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foreach</a:t>
            </a:r>
            <a:r>
              <a:rPr kumimoji="0" lang="en-US" sz="2400" b="1" i="0" u="none" strike="noStrike" kern="0" cap="none" spc="0" normalizeH="0" baseline="0" noProof="0" dirty="0" smtClean="0">
                <a:ln>
                  <a:noFill/>
                </a:ln>
                <a:effectLst/>
                <a:uLnTx/>
                <a:uFillTx/>
                <a:latin typeface="Consolas" pitchFamily="49" charset="0"/>
                <a:cs typeface="Courier New" pitchFamily="49" charset="0"/>
              </a:rPr>
              <a:t>(</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Orderline</a:t>
            </a:r>
            <a:r>
              <a:rPr kumimoji="0" lang="en-US" sz="2400" b="1" i="0" u="none" strike="noStrike" kern="0" cap="none" spc="0" normalizeH="0" baseline="0" noProof="0" dirty="0" smtClean="0">
                <a:ln>
                  <a:noFill/>
                </a:ln>
                <a:effectLst/>
                <a:uLnTx/>
                <a:uFillTx/>
                <a:latin typeface="Consolas" pitchFamily="49" charset="0"/>
                <a:cs typeface="Courier New" pitchFamily="49" charset="0"/>
              </a:rPr>
              <a:t> </a:t>
            </a:r>
            <a:r>
              <a:rPr kumimoji="0" lang="en-US" sz="2400" b="1" i="0" u="none" strike="noStrike" kern="0" cap="none" spc="0" normalizeH="0" baseline="0" noProof="0" dirty="0" err="1">
                <a:ln>
                  <a:noFill/>
                </a:ln>
                <a:effectLst/>
                <a:uLnTx/>
                <a:uFillTx/>
                <a:latin typeface="Consolas" pitchFamily="49" charset="0"/>
                <a:cs typeface="Courier New" pitchFamily="49" charset="0"/>
              </a:rPr>
              <a:t>ol</a:t>
            </a:r>
            <a:r>
              <a:rPr kumimoji="0" lang="en-US" sz="2400" b="1" i="0" u="none" strike="noStrike" kern="0" cap="none" spc="0" normalizeH="0" baseline="0" noProof="0" dirty="0">
                <a:ln>
                  <a:noFill/>
                </a:ln>
                <a:effectLst/>
                <a:uLnTx/>
                <a:uFillTx/>
                <a:latin typeface="Consolas" pitchFamily="49" charset="0"/>
                <a:cs typeface="Courier New" pitchFamily="49" charset="0"/>
              </a:rPr>
              <a:t> in </a:t>
            </a:r>
            <a:r>
              <a:rPr kumimoji="0" lang="en-US" sz="2400" b="1" i="0" u="none" strike="noStrike" kern="0" cap="none" spc="0" normalizeH="0" baseline="0" noProof="0" dirty="0" err="1">
                <a:ln>
                  <a:noFill/>
                </a:ln>
                <a:effectLst/>
                <a:uLnTx/>
                <a:uFillTx/>
                <a:latin typeface="Consolas" pitchFamily="49" charset="0"/>
                <a:cs typeface="Courier New" pitchFamily="49" charset="0"/>
              </a:rPr>
              <a:t>o.OrderLines</a:t>
            </a:r>
            <a:r>
              <a:rPr kumimoji="0" lang="en-US" sz="2400" b="1" i="0" u="none" strike="noStrike" kern="0" cap="none" spc="0" normalizeH="0" baseline="0" noProof="0" dirty="0">
                <a:ln>
                  <a:noFill/>
                </a:ln>
                <a:effectLst/>
                <a:uLnTx/>
                <a:uFillTx/>
                <a:latin typeface="Consolas" pitchFamily="49" charset="0"/>
                <a:cs typeface="Courier New"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cs typeface="Courier New" pitchFamily="49" charset="0"/>
              </a:rPr>
              <a:t>      </a:t>
            </a:r>
            <a:r>
              <a:rPr kumimoji="0" lang="en-US" sz="2400" b="1" i="0" u="none" strike="noStrike" kern="0" cap="none" spc="0" normalizeH="0" baseline="0" noProof="0" dirty="0" err="1" smtClean="0">
                <a:ln>
                  <a:noFill/>
                </a:ln>
                <a:effectLst/>
                <a:uLnTx/>
                <a:uFillTx/>
                <a:latin typeface="Consolas" pitchFamily="49" charset="0"/>
                <a:cs typeface="Courier New" pitchFamily="49" charset="0"/>
              </a:rPr>
              <a:t>ol.Discount</a:t>
            </a:r>
            <a:r>
              <a:rPr kumimoji="0" lang="en-US" sz="2400" b="1" i="0" u="none" strike="noStrike" kern="0" cap="none" spc="0" normalizeH="0" baseline="0" noProof="0" dirty="0" smtClean="0">
                <a:ln>
                  <a:noFill/>
                </a:ln>
                <a:effectLst/>
                <a:uLnTx/>
                <a:uFillTx/>
                <a:latin typeface="Consolas" pitchFamily="49" charset="0"/>
                <a:cs typeface="Courier New" pitchFamily="49" charset="0"/>
              </a:rPr>
              <a:t>(10.Percent);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effectLst/>
                <a:uLnTx/>
                <a:uFillTx/>
                <a:latin typeface="Consolas" pitchFamily="49" charset="0"/>
                <a:cs typeface="Courier New" pitchFamily="49" charset="0"/>
              </a:rPr>
              <a:t>}</a:t>
            </a:r>
            <a:endParaRPr kumimoji="0" lang="en-GB" sz="2400" b="1" i="0" u="none" strike="noStrike" kern="0" cap="none" spc="0" normalizeH="0" baseline="0" noProof="0" dirty="0">
              <a:ln>
                <a:noFill/>
              </a:ln>
              <a:effectLst/>
              <a:uLnTx/>
              <a:uFillTx/>
              <a:latin typeface="Consolas" pitchFamily="49" charset="0"/>
              <a:cs typeface="Courier New" pitchFamily="49" charset="0"/>
            </a:endParaRPr>
          </a:p>
        </p:txBody>
      </p:sp>
      <p:sp>
        <p:nvSpPr>
          <p:cNvPr id="8" name="Title 1"/>
          <p:cNvSpPr txBox="1">
            <a:spLocks/>
          </p:cNvSpPr>
          <p:nvPr/>
        </p:nvSpPr>
        <p:spPr bwMode="auto">
          <a:xfrm>
            <a:off x="127000" y="127000"/>
            <a:ext cx="8870950" cy="7017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nSpc>
                <a:spcPct val="90000"/>
              </a:lnSpc>
            </a:pPr>
            <a:r>
              <a:rPr lang="en-US" sz="4400" b="0" kern="0" dirty="0" smtClean="0">
                <a:solidFill>
                  <a:srgbClr val="FFD34F"/>
                </a:solidFill>
                <a:effectLst>
                  <a:outerShdw blurRad="38100" dist="38100" dir="2700000" algn="tl">
                    <a:srgbClr val="000000"/>
                  </a:outerShdw>
                </a:effectLst>
                <a:latin typeface="Franklin Gothic Medium"/>
                <a:ea typeface="+mj-ea"/>
                <a:cs typeface="+mj-cs"/>
              </a:rPr>
              <a:t>Domain Model sample : Customer</a:t>
            </a:r>
            <a:endParaRPr kumimoji="0" lang="en-GB"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4" name="Multiply 3"/>
          <p:cNvSpPr/>
          <p:nvPr/>
        </p:nvSpPr>
        <p:spPr bwMode="auto">
          <a:xfrm>
            <a:off x="7243281" y="1263722"/>
            <a:ext cx="2116476" cy="2188395"/>
          </a:xfrm>
          <a:prstGeom prst="mathMultiply">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6" name="TextBox 5"/>
          <p:cNvSpPr txBox="1"/>
          <p:nvPr/>
        </p:nvSpPr>
        <p:spPr>
          <a:xfrm>
            <a:off x="0" y="4831732"/>
            <a:ext cx="9143999" cy="523220"/>
          </a:xfrm>
          <a:prstGeom prst="rect">
            <a:avLst/>
          </a:prstGeom>
          <a:noFill/>
        </p:spPr>
        <p:txBody>
          <a:bodyPr wrap="square" rtlCol="0">
            <a:spAutoFit/>
          </a:bodyPr>
          <a:lstStyle/>
          <a:p>
            <a:pPr algn="ctr"/>
            <a:r>
              <a:rPr lang="en-US" sz="2800" b="0" dirty="0" smtClean="0">
                <a:effectLst/>
              </a:rPr>
              <a:t>Entity relationships expose us to possible inconsistency!</a:t>
            </a:r>
            <a:endParaRPr lang="en-GB" sz="2800" b="0"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Realistic Concurrency</a:t>
            </a:r>
            <a:endParaRPr lang="en-GB" dirty="0"/>
          </a:p>
        </p:txBody>
      </p:sp>
      <p:sp>
        <p:nvSpPr>
          <p:cNvPr id="3" name="Content Placeholder 2"/>
          <p:cNvSpPr>
            <a:spLocks noGrp="1"/>
          </p:cNvSpPr>
          <p:nvPr>
            <p:ph idx="1"/>
          </p:nvPr>
        </p:nvSpPr>
        <p:spPr>
          <a:xfrm>
            <a:off x="107950" y="1584325"/>
            <a:ext cx="8915400" cy="4081117"/>
          </a:xfrm>
        </p:spPr>
        <p:txBody>
          <a:bodyPr/>
          <a:lstStyle/>
          <a:p>
            <a:pPr>
              <a:buNone/>
            </a:pPr>
            <a:r>
              <a:rPr lang="en-US" dirty="0" smtClean="0"/>
              <a:t>Some changes can be concurrent, others can’t (?)</a:t>
            </a:r>
          </a:p>
          <a:p>
            <a:pPr>
              <a:buNone/>
            </a:pPr>
            <a:endParaRPr lang="en-US" dirty="0" smtClean="0"/>
          </a:p>
          <a:p>
            <a:pPr>
              <a:buFont typeface="Wingdings" pitchFamily="2" charset="2"/>
              <a:buChar char="v"/>
            </a:pPr>
            <a:r>
              <a:rPr lang="en-US" dirty="0" smtClean="0"/>
              <a:t>You change the customer’s address</a:t>
            </a:r>
          </a:p>
          <a:p>
            <a:pPr>
              <a:buFont typeface="Wingdings" pitchFamily="2" charset="2"/>
              <a:buChar char="v"/>
            </a:pPr>
            <a:r>
              <a:rPr lang="en-US" dirty="0" smtClean="0"/>
              <a:t>I update the customer’s credit history</a:t>
            </a:r>
          </a:p>
          <a:p>
            <a:pPr>
              <a:buFont typeface="Wingdings" pitchFamily="2" charset="2"/>
              <a:buChar char="v"/>
            </a:pPr>
            <a:endParaRPr lang="en-US" dirty="0" smtClean="0"/>
          </a:p>
          <a:p>
            <a:pPr>
              <a:buFont typeface="Wingdings" pitchFamily="2" charset="2"/>
              <a:buChar char="v"/>
            </a:pPr>
            <a:r>
              <a:rPr lang="en-US" dirty="0" smtClean="0"/>
              <a:t>You cancel an order</a:t>
            </a:r>
          </a:p>
          <a:p>
            <a:pPr>
              <a:buFont typeface="Wingdings" pitchFamily="2" charset="2"/>
              <a:buChar char="v"/>
            </a:pPr>
            <a:r>
              <a:rPr lang="en-US" dirty="0" smtClean="0"/>
              <a:t>I try to ship the order</a:t>
            </a:r>
            <a:endParaRPr lang="en-GB" dirty="0"/>
          </a:p>
        </p:txBody>
      </p:sp>
      <p:pic>
        <p:nvPicPr>
          <p:cNvPr id="7170" name="Picture 2"/>
          <p:cNvPicPr>
            <a:picLocks noChangeAspect="1" noChangeArrowheads="1"/>
          </p:cNvPicPr>
          <p:nvPr/>
        </p:nvPicPr>
        <p:blipFill>
          <a:blip r:embed="rId2" cstate="print"/>
          <a:srcRect/>
          <a:stretch>
            <a:fillRect/>
          </a:stretch>
        </p:blipFill>
        <p:spPr bwMode="auto">
          <a:xfrm>
            <a:off x="7534275" y="2743200"/>
            <a:ext cx="1238250" cy="123825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7524740" y="4452936"/>
            <a:ext cx="1238400" cy="1238400"/>
          </a:xfrm>
          <a:prstGeom prst="rect">
            <a:avLst/>
          </a:prstGeom>
          <a:noFill/>
          <a:ln w="9525">
            <a:noFill/>
            <a:miter lim="800000"/>
            <a:headEnd/>
            <a:tailEnd/>
          </a:ln>
          <a:effectLst/>
        </p:spPr>
      </p:pic>
      <p:sp>
        <p:nvSpPr>
          <p:cNvPr id="7" name="Rounded Rectangle 6"/>
          <p:cNvSpPr/>
          <p:nvPr/>
        </p:nvSpPr>
        <p:spPr>
          <a:xfrm>
            <a:off x="2777299" y="5767671"/>
            <a:ext cx="3580619" cy="873457"/>
          </a:xfrm>
          <a:prstGeom prst="roundRect">
            <a:avLst/>
          </a:prstGeom>
          <a:solidFill>
            <a:srgbClr val="FFFF00"/>
          </a:solidFill>
          <a:ln>
            <a:solidFill>
              <a:schemeClr val="bg2"/>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2400" dirty="0" smtClean="0">
                <a:solidFill>
                  <a:sysClr val="windowText" lastClr="000000"/>
                </a:solidFill>
              </a:rPr>
              <a:t>Race condition</a:t>
            </a:r>
            <a:endParaRPr lang="en-GB" sz="2400" dirty="0">
              <a:solidFill>
                <a:sysClr val="windowText" lastClr="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if they’re easy to implement</a:t>
            </a:r>
            <a:endParaRPr lang="en-US" dirty="0"/>
          </a:p>
        </p:txBody>
      </p:sp>
      <p:sp>
        <p:nvSpPr>
          <p:cNvPr id="4" name="Rectangle 3"/>
          <p:cNvSpPr/>
          <p:nvPr/>
        </p:nvSpPr>
        <p:spPr bwMode="auto">
          <a:xfrm>
            <a:off x="573206" y="1091821"/>
            <a:ext cx="8570794" cy="5766179"/>
          </a:xfrm>
          <a:prstGeom prst="rect">
            <a:avLst/>
          </a:prstGeom>
          <a:solidFill>
            <a:schemeClr val="tx1"/>
          </a:solidFill>
          <a:ln w="28575">
            <a:noFill/>
            <a:headEnd type="none" w="med" len="med"/>
            <a:tailEnd type="none" w="med" len="med"/>
          </a:ln>
          <a:effectLst>
            <a:softEdge rad="127000"/>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chemeClr val="bg1">
                  <a:alpha val="99000"/>
                </a:schemeClr>
              </a:solidFill>
            </a:endParaRPr>
          </a:p>
        </p:txBody>
      </p:sp>
      <p:sp>
        <p:nvSpPr>
          <p:cNvPr id="5" name="Rectangle 4"/>
          <p:cNvSpPr/>
          <p:nvPr/>
        </p:nvSpPr>
        <p:spPr>
          <a:xfrm>
            <a:off x="1160061" y="1378426"/>
            <a:ext cx="7983940" cy="5509200"/>
          </a:xfrm>
          <a:prstGeom prst="rect">
            <a:avLst/>
          </a:prstGeom>
        </p:spPr>
        <p:txBody>
          <a:bodyPr wrap="square">
            <a:spAutoFit/>
          </a:bodyPr>
          <a:lstStyle/>
          <a:p>
            <a:pPr lvl="0" defTabSz="914400">
              <a:defRPr/>
            </a:pPr>
            <a:r>
              <a:rPr lang="en-US" sz="2400" b="0" spc="-100" dirty="0" smtClean="0">
                <a:solidFill>
                  <a:srgbClr val="0000FF"/>
                </a:solidFill>
                <a:effectLst/>
                <a:latin typeface="Consolas" pitchFamily="49" charset="0"/>
                <a:cs typeface="Arial" pitchFamily="34" charset="0"/>
              </a:rPr>
              <a:t>public class </a:t>
            </a:r>
            <a:r>
              <a:rPr lang="en-US" sz="2400" b="0" kern="0" dirty="0" smtClean="0">
                <a:solidFill>
                  <a:srgbClr val="000000"/>
                </a:solidFill>
                <a:effectLst/>
                <a:latin typeface="Consolas" pitchFamily="49" charset="0"/>
                <a:cs typeface="Courier New" pitchFamily="49" charset="0"/>
              </a:rPr>
              <a:t>Order</a:t>
            </a:r>
            <a:endParaRPr lang="en-US" sz="2400" b="0" spc="-100" dirty="0" smtClean="0">
              <a:solidFill>
                <a:srgbClr val="C00000"/>
              </a:solidFill>
              <a:effectLst/>
              <a:latin typeface="Consolas" pitchFamily="49" charset="0"/>
              <a:cs typeface="Arial" pitchFamily="34" charset="0"/>
            </a:endParaRPr>
          </a:p>
          <a:p>
            <a:pPr defTabSz="914400">
              <a:defRPr/>
            </a:pPr>
            <a:r>
              <a:rPr lang="en-US" sz="2400" b="0" kern="0" dirty="0" smtClean="0">
                <a:solidFill>
                  <a:srgbClr val="000000"/>
                </a:solidFill>
                <a:effectLst/>
                <a:latin typeface="Consolas" pitchFamily="49" charset="0"/>
                <a:cs typeface="Courier New" pitchFamily="49" charset="0"/>
              </a:rPr>
              <a:t>{</a:t>
            </a:r>
          </a:p>
          <a:p>
            <a:pPr lvl="0" defTabSz="914400">
              <a:defRPr/>
            </a:pPr>
            <a:r>
              <a:rPr lang="en-US" sz="2400" b="0" spc="-100" dirty="0" smtClean="0">
                <a:solidFill>
                  <a:srgbClr val="0000FF"/>
                </a:solidFill>
                <a:effectLst/>
                <a:latin typeface="Consolas" pitchFamily="49" charset="0"/>
                <a:cs typeface="Arial" pitchFamily="34" charset="0"/>
              </a:rPr>
              <a:t>    public</a:t>
            </a:r>
            <a:r>
              <a:rPr lang="en-US" sz="3200" b="0" kern="0" dirty="0" smtClean="0">
                <a:solidFill>
                  <a:srgbClr val="FFFFFF"/>
                </a:solidFill>
                <a:effectLst/>
                <a:latin typeface="Consolas" pitchFamily="49" charset="0"/>
                <a:cs typeface="Courier New" pitchFamily="49" charset="0"/>
              </a:rPr>
              <a:t> </a:t>
            </a:r>
            <a:r>
              <a:rPr lang="en-US" sz="2400" b="0" spc="-100" dirty="0" smtClean="0">
                <a:solidFill>
                  <a:srgbClr val="0000FF"/>
                </a:solidFill>
                <a:effectLst/>
                <a:latin typeface="Consolas" pitchFamily="49" charset="0"/>
                <a:cs typeface="Arial" pitchFamily="34" charset="0"/>
              </a:rPr>
              <a:t>void</a:t>
            </a:r>
            <a:r>
              <a:rPr lang="en-US" sz="2400" b="0" kern="0" dirty="0" smtClean="0">
                <a:solidFill>
                  <a:srgbClr val="000000"/>
                </a:solidFill>
                <a:effectLst/>
                <a:latin typeface="Consolas" pitchFamily="49" charset="0"/>
                <a:cs typeface="Courier New" pitchFamily="49" charset="0"/>
              </a:rPr>
              <a:t> Cancel()</a:t>
            </a:r>
          </a:p>
          <a:p>
            <a:pPr lvl="0" defTabSz="914400">
              <a:defRPr/>
            </a:pPr>
            <a:r>
              <a:rPr lang="en-US" sz="2400" b="0" kern="0" dirty="0" smtClean="0">
                <a:solidFill>
                  <a:srgbClr val="000000"/>
                </a:solidFill>
                <a:effectLst/>
                <a:latin typeface="Consolas" pitchFamily="49" charset="0"/>
                <a:cs typeface="Courier New" pitchFamily="49" charset="0"/>
              </a:rPr>
              <a:t>    {</a:t>
            </a:r>
          </a:p>
          <a:p>
            <a:pPr lvl="0" defTabSz="914400">
              <a:defRPr/>
            </a:pPr>
            <a:r>
              <a:rPr lang="en-US" sz="2400" b="0" kern="0" dirty="0" smtClean="0">
                <a:solidFill>
                  <a:srgbClr val="000000"/>
                </a:solidFill>
                <a:effectLst/>
                <a:latin typeface="Consolas" pitchFamily="49" charset="0"/>
                <a:cs typeface="Courier New" pitchFamily="49" charset="0"/>
              </a:rPr>
              <a:t>        </a:t>
            </a:r>
            <a:r>
              <a:rPr lang="en-US" sz="2400" b="0" spc="-100" dirty="0" smtClean="0">
                <a:solidFill>
                  <a:srgbClr val="0000FF"/>
                </a:solidFill>
                <a:effectLst/>
                <a:latin typeface="Consolas" pitchFamily="49" charset="0"/>
                <a:cs typeface="Arial" pitchFamily="34" charset="0"/>
              </a:rPr>
              <a:t>if </a:t>
            </a:r>
            <a:r>
              <a:rPr lang="en-US" sz="2400" b="0" kern="0" dirty="0" smtClean="0">
                <a:solidFill>
                  <a:srgbClr val="000000"/>
                </a:solidFill>
                <a:effectLst/>
                <a:latin typeface="Consolas" pitchFamily="49" charset="0"/>
                <a:cs typeface="Courier New" pitchFamily="49" charset="0"/>
              </a:rPr>
              <a:t>(status != </a:t>
            </a:r>
            <a:r>
              <a:rPr lang="en-US" sz="2400" b="0" spc="-100" dirty="0" err="1" smtClean="0">
                <a:solidFill>
                  <a:srgbClr val="C00000"/>
                </a:solidFill>
                <a:effectLst/>
                <a:latin typeface="Consolas" pitchFamily="49" charset="0"/>
                <a:cs typeface="Arial" pitchFamily="34" charset="0"/>
              </a:rPr>
              <a:t>OrderStatusEnum.Shipped</a:t>
            </a:r>
            <a:r>
              <a:rPr lang="en-US" sz="2400" b="0" kern="0" dirty="0" smtClean="0">
                <a:solidFill>
                  <a:srgbClr val="000000"/>
                </a:solidFill>
                <a:effectLst/>
                <a:latin typeface="Consolas" pitchFamily="49" charset="0"/>
                <a:cs typeface="Courier New" pitchFamily="49" charset="0"/>
              </a:rPr>
              <a:t>)</a:t>
            </a:r>
          </a:p>
          <a:p>
            <a:pPr lvl="0" defTabSz="914400">
              <a:defRPr/>
            </a:pPr>
            <a:r>
              <a:rPr lang="en-US" sz="2400" b="0" kern="0" dirty="0" smtClean="0">
                <a:solidFill>
                  <a:srgbClr val="000000"/>
                </a:solidFill>
                <a:effectLst/>
                <a:latin typeface="Consolas" pitchFamily="49" charset="0"/>
                <a:cs typeface="Courier New" pitchFamily="49" charset="0"/>
              </a:rPr>
              <a:t>	</a:t>
            </a:r>
            <a:r>
              <a:rPr lang="en-US" sz="2400" b="0" kern="0" dirty="0" smtClean="0">
                <a:solidFill>
                  <a:srgbClr val="008000"/>
                </a:solidFill>
                <a:effectLst/>
                <a:latin typeface="Consolas" pitchFamily="49" charset="0"/>
                <a:cs typeface="Courier New" pitchFamily="49" charset="0"/>
              </a:rPr>
              <a:t>       //cancel</a:t>
            </a:r>
          </a:p>
          <a:p>
            <a:pPr lvl="0" defTabSz="914400">
              <a:defRPr/>
            </a:pPr>
            <a:r>
              <a:rPr lang="en-US" sz="2400" b="0" kern="0" dirty="0" smtClean="0">
                <a:solidFill>
                  <a:srgbClr val="000000"/>
                </a:solidFill>
                <a:effectLst/>
                <a:latin typeface="Consolas" pitchFamily="49" charset="0"/>
                <a:cs typeface="Courier New" pitchFamily="49" charset="0"/>
              </a:rPr>
              <a:t>    }</a:t>
            </a:r>
          </a:p>
          <a:p>
            <a:pPr lvl="0" defTabSz="914400">
              <a:defRPr/>
            </a:pPr>
            <a:endParaRPr lang="en-US" sz="2400" b="0" kern="0" dirty="0" smtClean="0">
              <a:solidFill>
                <a:srgbClr val="008000"/>
              </a:solidFill>
              <a:effectLst/>
              <a:latin typeface="Consolas" pitchFamily="49" charset="0"/>
              <a:cs typeface="Courier New" pitchFamily="49" charset="0"/>
            </a:endParaRPr>
          </a:p>
          <a:p>
            <a:pPr lvl="0" defTabSz="914400">
              <a:defRPr/>
            </a:pPr>
            <a:r>
              <a:rPr lang="en-US" sz="2400" b="0" spc="-100" dirty="0" smtClean="0">
                <a:solidFill>
                  <a:srgbClr val="0000FF"/>
                </a:solidFill>
                <a:effectLst/>
                <a:latin typeface="Consolas" pitchFamily="49" charset="0"/>
                <a:cs typeface="Arial" pitchFamily="34" charset="0"/>
              </a:rPr>
              <a:t>    public</a:t>
            </a:r>
            <a:r>
              <a:rPr lang="en-US" sz="3200" b="0" kern="0" dirty="0" smtClean="0">
                <a:solidFill>
                  <a:srgbClr val="FFFFFF"/>
                </a:solidFill>
                <a:effectLst/>
                <a:latin typeface="Consolas" pitchFamily="49" charset="0"/>
                <a:cs typeface="Courier New" pitchFamily="49" charset="0"/>
              </a:rPr>
              <a:t> </a:t>
            </a:r>
            <a:r>
              <a:rPr lang="en-US" sz="2400" b="0" spc="-100" dirty="0" smtClean="0">
                <a:solidFill>
                  <a:srgbClr val="0000FF"/>
                </a:solidFill>
                <a:effectLst/>
                <a:latin typeface="Consolas" pitchFamily="49" charset="0"/>
                <a:cs typeface="Arial" pitchFamily="34" charset="0"/>
              </a:rPr>
              <a:t>void</a:t>
            </a:r>
            <a:r>
              <a:rPr lang="en-US" sz="2400" b="0" kern="0" dirty="0" smtClean="0">
                <a:solidFill>
                  <a:srgbClr val="000000"/>
                </a:solidFill>
                <a:effectLst/>
                <a:latin typeface="Consolas" pitchFamily="49" charset="0"/>
                <a:cs typeface="Courier New" pitchFamily="49" charset="0"/>
              </a:rPr>
              <a:t> Ship()</a:t>
            </a:r>
          </a:p>
          <a:p>
            <a:pPr lvl="0" defTabSz="914400">
              <a:defRPr/>
            </a:pPr>
            <a:r>
              <a:rPr lang="en-US" sz="2400" b="0" kern="0" dirty="0" smtClean="0">
                <a:solidFill>
                  <a:srgbClr val="000000"/>
                </a:solidFill>
                <a:effectLst/>
                <a:latin typeface="Consolas" pitchFamily="49" charset="0"/>
                <a:cs typeface="Courier New" pitchFamily="49" charset="0"/>
              </a:rPr>
              <a:t>    {</a:t>
            </a:r>
          </a:p>
          <a:p>
            <a:pPr lvl="0" defTabSz="914400">
              <a:defRPr/>
            </a:pPr>
            <a:r>
              <a:rPr lang="en-US" sz="2400" b="0" kern="0" dirty="0" smtClean="0">
                <a:solidFill>
                  <a:srgbClr val="000000"/>
                </a:solidFill>
                <a:effectLst/>
                <a:latin typeface="Consolas" pitchFamily="49" charset="0"/>
                <a:cs typeface="Courier New" pitchFamily="49" charset="0"/>
              </a:rPr>
              <a:t>        </a:t>
            </a:r>
            <a:r>
              <a:rPr lang="en-US" sz="2400" b="0" spc="-100" dirty="0" smtClean="0">
                <a:solidFill>
                  <a:srgbClr val="0000FF"/>
                </a:solidFill>
                <a:effectLst/>
                <a:latin typeface="Consolas" pitchFamily="49" charset="0"/>
                <a:cs typeface="Arial" pitchFamily="34" charset="0"/>
              </a:rPr>
              <a:t>if </a:t>
            </a:r>
            <a:r>
              <a:rPr lang="en-US" sz="2400" b="0" kern="0" dirty="0" smtClean="0">
                <a:solidFill>
                  <a:srgbClr val="000000"/>
                </a:solidFill>
                <a:effectLst/>
                <a:latin typeface="Consolas" pitchFamily="49" charset="0"/>
                <a:cs typeface="Courier New" pitchFamily="49" charset="0"/>
              </a:rPr>
              <a:t>(status != </a:t>
            </a:r>
            <a:r>
              <a:rPr lang="en-US" sz="2400" b="0" spc="-100" dirty="0" err="1" smtClean="0">
                <a:solidFill>
                  <a:srgbClr val="C00000"/>
                </a:solidFill>
                <a:effectLst/>
                <a:latin typeface="Consolas" pitchFamily="49" charset="0"/>
                <a:cs typeface="Arial" pitchFamily="34" charset="0"/>
              </a:rPr>
              <a:t>OrderStatusEnum.Cancelled</a:t>
            </a:r>
            <a:r>
              <a:rPr lang="en-US" sz="2400" b="0" kern="0" dirty="0" smtClean="0">
                <a:solidFill>
                  <a:srgbClr val="000000"/>
                </a:solidFill>
                <a:effectLst/>
                <a:latin typeface="Consolas" pitchFamily="49" charset="0"/>
                <a:cs typeface="Courier New" pitchFamily="49" charset="0"/>
              </a:rPr>
              <a:t>)</a:t>
            </a:r>
          </a:p>
          <a:p>
            <a:pPr lvl="0" defTabSz="914400">
              <a:defRPr/>
            </a:pPr>
            <a:r>
              <a:rPr lang="en-US" sz="2400" b="0" kern="0" dirty="0" smtClean="0">
                <a:solidFill>
                  <a:srgbClr val="000000"/>
                </a:solidFill>
                <a:effectLst/>
                <a:latin typeface="Consolas" pitchFamily="49" charset="0"/>
                <a:cs typeface="Courier New" pitchFamily="49" charset="0"/>
              </a:rPr>
              <a:t>	</a:t>
            </a:r>
            <a:r>
              <a:rPr lang="en-US" sz="2400" b="0" kern="0" dirty="0" smtClean="0">
                <a:solidFill>
                  <a:srgbClr val="008000"/>
                </a:solidFill>
                <a:effectLst/>
                <a:latin typeface="Consolas" pitchFamily="49" charset="0"/>
                <a:cs typeface="Courier New" pitchFamily="49" charset="0"/>
              </a:rPr>
              <a:t>       //ship</a:t>
            </a:r>
          </a:p>
          <a:p>
            <a:pPr lvl="0" defTabSz="914400">
              <a:defRPr/>
            </a:pPr>
            <a:r>
              <a:rPr lang="en-US" sz="2400" b="0" kern="0" dirty="0" smtClean="0">
                <a:solidFill>
                  <a:srgbClr val="000000"/>
                </a:solidFill>
                <a:effectLst/>
                <a:latin typeface="Consolas" pitchFamily="49" charset="0"/>
                <a:cs typeface="Courier New" pitchFamily="49" charset="0"/>
              </a:rPr>
              <a:t>    }</a:t>
            </a:r>
          </a:p>
          <a:p>
            <a:pPr defTabSz="914400">
              <a:defRPr/>
            </a:pPr>
            <a:r>
              <a:rPr lang="en-US" sz="2400" b="0" kern="0" dirty="0" smtClean="0">
                <a:solidFill>
                  <a:srgbClr val="000000"/>
                </a:solidFill>
                <a:effectLst/>
                <a:latin typeface="Consolas" pitchFamily="49" charset="0"/>
                <a:cs typeface="Courier New" pitchFamily="49" charset="0"/>
              </a:rPr>
              <a:t>}</a:t>
            </a:r>
            <a:endParaRPr lang="en-US" sz="2400" b="0" kern="0" dirty="0" smtClean="0">
              <a:solidFill>
                <a:srgbClr val="008000"/>
              </a:solidFill>
              <a:effectLst/>
              <a:latin typeface="Consolas"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1"/>
          </p:nvPr>
        </p:nvSpPr>
        <p:spPr>
          <a:xfrm>
            <a:off x="107950" y="1584325"/>
            <a:ext cx="8915400" cy="3342453"/>
          </a:xfrm>
        </p:spPr>
        <p:txBody>
          <a:bodyPr/>
          <a:lstStyle/>
          <a:p>
            <a:r>
              <a:rPr lang="en-US" dirty="0" smtClean="0"/>
              <a:t>In CQRS, commands don’t fail</a:t>
            </a:r>
          </a:p>
          <a:p>
            <a:endParaRPr lang="en-US" dirty="0" smtClean="0"/>
          </a:p>
          <a:p>
            <a:r>
              <a:rPr lang="en-US" dirty="0" smtClean="0"/>
              <a:t>Race conditions don’t exist in business</a:t>
            </a:r>
          </a:p>
          <a:p>
            <a:endParaRPr lang="en-US" dirty="0" smtClean="0"/>
          </a:p>
          <a:p>
            <a:r>
              <a:rPr lang="en-US" dirty="0" smtClean="0"/>
              <a:t>A microsecond either way shouldn’t change business objectives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9017000" cy="701731"/>
          </a:xfrm>
        </p:spPr>
        <p:txBody>
          <a:bodyPr/>
          <a:lstStyle/>
          <a:p>
            <a:r>
              <a:rPr lang="en-US" dirty="0" smtClean="0"/>
              <a:t>Find underlying business objectives</a:t>
            </a:r>
            <a:endParaRPr lang="en-US" dirty="0"/>
          </a:p>
        </p:txBody>
      </p:sp>
      <p:sp>
        <p:nvSpPr>
          <p:cNvPr id="3" name="Text Box 23"/>
          <p:cNvSpPr txBox="1">
            <a:spLocks noChangeArrowheads="1"/>
          </p:cNvSpPr>
          <p:nvPr/>
        </p:nvSpPr>
        <p:spPr bwMode="auto">
          <a:xfrm>
            <a:off x="351074" y="1166044"/>
            <a:ext cx="7655423" cy="4185761"/>
          </a:xfrm>
          <a:prstGeom prst="rect">
            <a:avLst/>
          </a:prstGeom>
          <a:noFill/>
          <a:ln w="9525">
            <a:noFill/>
            <a:miter lim="800000"/>
            <a:headEnd/>
            <a:tailEnd/>
          </a:ln>
          <a:effectLst/>
        </p:spPr>
        <p:txBody>
          <a:bodyPr wrap="square">
            <a:spAutoFit/>
          </a:bodyPr>
          <a:lstStyle/>
          <a:p>
            <a:pPr>
              <a:spcBef>
                <a:spcPct val="50000"/>
              </a:spcBef>
            </a:pPr>
            <a:r>
              <a:rPr lang="en-US" sz="2800" b="0" dirty="0" smtClean="0">
                <a:solidFill>
                  <a:schemeClr val="tx2">
                    <a:lumMod val="20000"/>
                    <a:lumOff val="80000"/>
                  </a:schemeClr>
                </a:solidFill>
                <a:effectLst/>
                <a:latin typeface="+mn-lt"/>
              </a:rPr>
              <a:t>Rules:</a:t>
            </a:r>
          </a:p>
          <a:p>
            <a:pPr marL="514350" indent="-514350">
              <a:spcBef>
                <a:spcPct val="50000"/>
              </a:spcBef>
              <a:buAutoNum type="arabicPeriod"/>
            </a:pPr>
            <a:r>
              <a:rPr lang="en-US" sz="2800" b="0" dirty="0" smtClean="0">
                <a:solidFill>
                  <a:schemeClr val="tx2">
                    <a:lumMod val="20000"/>
                    <a:lumOff val="80000"/>
                  </a:schemeClr>
                </a:solidFill>
                <a:latin typeface="+mn-lt"/>
              </a:rPr>
              <a:t>Cannot cancel shipped orders</a:t>
            </a:r>
          </a:p>
          <a:p>
            <a:pPr marL="971532" lvl="1" indent="-514350">
              <a:spcBef>
                <a:spcPct val="50000"/>
              </a:spcBef>
            </a:pPr>
            <a:r>
              <a:rPr lang="en-US" sz="2800" b="0" dirty="0" smtClean="0">
                <a:solidFill>
                  <a:schemeClr val="tx2">
                    <a:lumMod val="20000"/>
                    <a:lumOff val="80000"/>
                  </a:schemeClr>
                </a:solidFill>
                <a:latin typeface="+mn-lt"/>
              </a:rPr>
              <a:t>	Because shipping costs money</a:t>
            </a:r>
          </a:p>
          <a:p>
            <a:pPr marL="971532" lvl="1" indent="-514350">
              <a:spcBef>
                <a:spcPct val="50000"/>
              </a:spcBef>
            </a:pPr>
            <a:r>
              <a:rPr lang="en-US" sz="2800" b="0" dirty="0" smtClean="0">
                <a:solidFill>
                  <a:schemeClr val="tx2">
                    <a:lumMod val="20000"/>
                    <a:lumOff val="80000"/>
                  </a:schemeClr>
                </a:solidFill>
                <a:latin typeface="+mn-lt"/>
              </a:rPr>
              <a:t>	That money would be lost 		          if the customer cancelled</a:t>
            </a:r>
          </a:p>
          <a:p>
            <a:pPr marL="971532" lvl="1" indent="-514350">
              <a:spcBef>
                <a:spcPct val="50000"/>
              </a:spcBef>
            </a:pPr>
            <a:r>
              <a:rPr lang="en-US" sz="2800" b="0" dirty="0" smtClean="0">
                <a:solidFill>
                  <a:schemeClr val="tx2">
                    <a:lumMod val="20000"/>
                    <a:lumOff val="80000"/>
                  </a:schemeClr>
                </a:solidFill>
                <a:latin typeface="+mn-lt"/>
              </a:rPr>
              <a:t>	Because we refund the customers money</a:t>
            </a:r>
          </a:p>
          <a:p>
            <a:pPr marL="514350" indent="-514350">
              <a:spcBef>
                <a:spcPct val="50000"/>
              </a:spcBef>
              <a:buAutoNum type="arabicPeriod"/>
            </a:pPr>
            <a:r>
              <a:rPr lang="en-US" sz="2800" b="0" dirty="0" smtClean="0">
                <a:solidFill>
                  <a:schemeClr val="tx2">
                    <a:lumMod val="20000"/>
                    <a:lumOff val="80000"/>
                  </a:schemeClr>
                </a:solidFill>
                <a:effectLst/>
                <a:latin typeface="+mn-lt"/>
              </a:rPr>
              <a:t>Don’t ship cancelled orders</a:t>
            </a:r>
            <a:endParaRPr lang="en-US" sz="2800" b="0" dirty="0">
              <a:solidFill>
                <a:schemeClr val="tx2">
                  <a:lumMod val="20000"/>
                  <a:lumOff val="80000"/>
                </a:schemeClr>
              </a:solidFill>
              <a:effectLst/>
              <a:latin typeface="+mn-lt"/>
            </a:endParaRPr>
          </a:p>
        </p:txBody>
      </p:sp>
      <p:sp>
        <p:nvSpPr>
          <p:cNvPr id="4" name="Oval 3"/>
          <p:cNvSpPr/>
          <p:nvPr/>
        </p:nvSpPr>
        <p:spPr bwMode="auto">
          <a:xfrm>
            <a:off x="7388669" y="1772169"/>
            <a:ext cx="1638158" cy="548640"/>
          </a:xfrm>
          <a:prstGeom prst="ellipse">
            <a:avLst/>
          </a:prstGeom>
          <a:solidFill>
            <a:srgbClr val="FFFF00"/>
          </a:solidFill>
          <a:ln w="28575">
            <a:solidFill>
              <a:schemeClr val="bg2"/>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2"/>
                </a:solidFill>
              </a:rPr>
              <a:t>Why?</a:t>
            </a:r>
            <a:endParaRPr lang="en-US" dirty="0" smtClean="0">
              <a:solidFill>
                <a:schemeClr val="bg2"/>
              </a:solidFill>
            </a:endParaRPr>
          </a:p>
        </p:txBody>
      </p:sp>
      <p:sp>
        <p:nvSpPr>
          <p:cNvPr id="5" name="Oval 4"/>
          <p:cNvSpPr/>
          <p:nvPr/>
        </p:nvSpPr>
        <p:spPr bwMode="auto">
          <a:xfrm>
            <a:off x="7339191" y="2536677"/>
            <a:ext cx="1638158" cy="548640"/>
          </a:xfrm>
          <a:prstGeom prst="ellipse">
            <a:avLst/>
          </a:prstGeom>
          <a:solidFill>
            <a:srgbClr val="FFFF00"/>
          </a:solidFill>
          <a:ln w="28575">
            <a:solidFill>
              <a:schemeClr val="bg2"/>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2"/>
                </a:solidFill>
              </a:rPr>
              <a:t>So?</a:t>
            </a:r>
            <a:endParaRPr lang="en-US" dirty="0" smtClean="0">
              <a:solidFill>
                <a:schemeClr val="bg2"/>
              </a:solidFill>
            </a:endParaRPr>
          </a:p>
        </p:txBody>
      </p:sp>
      <p:sp>
        <p:nvSpPr>
          <p:cNvPr id="6" name="Oval 5"/>
          <p:cNvSpPr/>
          <p:nvPr/>
        </p:nvSpPr>
        <p:spPr bwMode="auto">
          <a:xfrm>
            <a:off x="7323119" y="3361026"/>
            <a:ext cx="1638158" cy="548640"/>
          </a:xfrm>
          <a:prstGeom prst="ellipse">
            <a:avLst/>
          </a:prstGeom>
          <a:solidFill>
            <a:srgbClr val="FFFF00"/>
          </a:solidFill>
          <a:ln w="28575">
            <a:solidFill>
              <a:schemeClr val="bg2"/>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2"/>
                </a:solidFill>
              </a:rPr>
              <a:t>Why?</a:t>
            </a:r>
            <a:endParaRPr lang="en-US" dirty="0" smtClean="0">
              <a:solidFill>
                <a:schemeClr val="bg2"/>
              </a:solidFill>
            </a:endParaRPr>
          </a:p>
        </p:txBody>
      </p:sp>
      <p:sp>
        <p:nvSpPr>
          <p:cNvPr id="7" name="Rounded Rectangle 6"/>
          <p:cNvSpPr/>
          <p:nvPr/>
        </p:nvSpPr>
        <p:spPr bwMode="auto">
          <a:xfrm>
            <a:off x="2958950" y="5377218"/>
            <a:ext cx="3224100" cy="9144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Refund Policies</a:t>
            </a:r>
            <a:endParaRPr lang="en-US" dirty="0" smtClean="0">
              <a:solidFill>
                <a:schemeClr val="bg1">
                  <a:alpha val="99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a:t>
            </a:r>
            <a:endParaRPr lang="en-US" dirty="0"/>
          </a:p>
        </p:txBody>
      </p:sp>
      <p:sp>
        <p:nvSpPr>
          <p:cNvPr id="3" name="Text Placeholder 2"/>
          <p:cNvSpPr>
            <a:spLocks noGrp="1"/>
          </p:cNvSpPr>
          <p:nvPr>
            <p:ph type="body" sz="quarter" idx="4294967295"/>
          </p:nvPr>
        </p:nvSpPr>
        <p:spPr>
          <a:xfrm>
            <a:off x="0" y="989013"/>
            <a:ext cx="8382000" cy="5262562"/>
          </a:xfrm>
        </p:spPr>
        <p:txBody>
          <a:bodyPr/>
          <a:lstStyle/>
          <a:p>
            <a:r>
              <a:rPr lang="en-US" dirty="0" smtClean="0"/>
              <a:t>When an order is cancelled,</a:t>
            </a:r>
          </a:p>
          <a:p>
            <a:pPr>
              <a:buNone/>
            </a:pPr>
            <a:r>
              <a:rPr lang="en-US" dirty="0" smtClean="0"/>
              <a:t>	does the refund need to be given</a:t>
            </a:r>
          </a:p>
          <a:p>
            <a:pPr>
              <a:buNone/>
            </a:pPr>
            <a:r>
              <a:rPr lang="en-US" dirty="0" smtClean="0"/>
              <a:t>	immediately?</a:t>
            </a:r>
          </a:p>
          <a:p>
            <a:pPr>
              <a:buNone/>
            </a:pPr>
            <a:endParaRPr lang="en-US" dirty="0" smtClean="0"/>
          </a:p>
          <a:p>
            <a:pPr>
              <a:buNone/>
            </a:pPr>
            <a:endParaRPr lang="en-US" dirty="0" smtClean="0"/>
          </a:p>
          <a:p>
            <a:pPr lvl="0"/>
            <a:r>
              <a:rPr lang="en-US" dirty="0" smtClean="0">
                <a:gradFill>
                  <a:gsLst>
                    <a:gs pos="0">
                      <a:srgbClr val="FFFFFF"/>
                    </a:gs>
                    <a:gs pos="86000">
                      <a:srgbClr val="FFFFFF"/>
                    </a:gs>
                  </a:gsLst>
                  <a:lin ang="0" scaled="0"/>
                </a:gradFill>
              </a:rPr>
              <a:t>Can we give a partial refund?</a:t>
            </a:r>
          </a:p>
          <a:p>
            <a:pPr lvl="0"/>
            <a:endParaRPr lang="en-US" dirty="0" smtClean="0">
              <a:gradFill>
                <a:gsLst>
                  <a:gs pos="0">
                    <a:srgbClr val="FFFFFF"/>
                  </a:gs>
                  <a:gs pos="86000">
                    <a:srgbClr val="FFFFFF"/>
                  </a:gs>
                </a:gsLst>
                <a:lin ang="0" scaled="0"/>
              </a:gradFill>
            </a:endParaRPr>
          </a:p>
          <a:p>
            <a:pPr lvl="0"/>
            <a:endParaRPr lang="en-US" dirty="0" smtClean="0">
              <a:gradFill>
                <a:gsLst>
                  <a:gs pos="0">
                    <a:srgbClr val="FFFFFF"/>
                  </a:gs>
                  <a:gs pos="86000">
                    <a:srgbClr val="FFFFFF"/>
                  </a:gs>
                </a:gsLst>
                <a:lin ang="0" scaled="0"/>
              </a:gradFill>
            </a:endParaRPr>
          </a:p>
          <a:p>
            <a:pPr>
              <a:buNone/>
            </a:pPr>
            <a:endParaRPr lang="en-US" dirty="0"/>
          </a:p>
        </p:txBody>
      </p:sp>
      <p:sp>
        <p:nvSpPr>
          <p:cNvPr id="4" name="Oval 3"/>
          <p:cNvSpPr/>
          <p:nvPr/>
        </p:nvSpPr>
        <p:spPr bwMode="auto">
          <a:xfrm>
            <a:off x="7045794" y="1554342"/>
            <a:ext cx="1638158" cy="641445"/>
          </a:xfrm>
          <a:prstGeom prst="ellipse">
            <a:avLst/>
          </a:prstGeom>
          <a:solidFill>
            <a:srgbClr val="FFFF00"/>
          </a:solidFill>
          <a:ln w="28575">
            <a:solidFill>
              <a:schemeClr val="bg2"/>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2"/>
                </a:solidFill>
              </a:rPr>
              <a:t>No</a:t>
            </a:r>
          </a:p>
        </p:txBody>
      </p:sp>
      <p:sp>
        <p:nvSpPr>
          <p:cNvPr id="5" name="Oval 4"/>
          <p:cNvSpPr/>
          <p:nvPr/>
        </p:nvSpPr>
        <p:spPr bwMode="auto">
          <a:xfrm>
            <a:off x="7047498" y="3864026"/>
            <a:ext cx="1638158" cy="641445"/>
          </a:xfrm>
          <a:prstGeom prst="ellipse">
            <a:avLst/>
          </a:prstGeom>
          <a:solidFill>
            <a:srgbClr val="FFFF00"/>
          </a:solidFill>
          <a:ln w="28575">
            <a:solidFill>
              <a:schemeClr val="bg2"/>
            </a:solid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2"/>
                </a:solidFill>
              </a:rPr>
              <a:t>Yes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 Deeper</a:t>
            </a:r>
            <a:endParaRPr lang="en-US" dirty="0"/>
          </a:p>
        </p:txBody>
      </p:sp>
      <p:sp>
        <p:nvSpPr>
          <p:cNvPr id="3" name="Text Placeholder 2"/>
          <p:cNvSpPr txBox="1">
            <a:spLocks/>
          </p:cNvSpPr>
          <p:nvPr/>
        </p:nvSpPr>
        <p:spPr bwMode="auto">
          <a:xfrm>
            <a:off x="0" y="989013"/>
            <a:ext cx="9144000" cy="526297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2"/>
              </a:buBlip>
              <a:tabLst/>
              <a:defRPr/>
            </a:pPr>
            <a:r>
              <a:rPr kumimoji="0" 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What</a:t>
            </a:r>
            <a:r>
              <a:rPr kumimoji="0" lang="en-US" sz="3200" b="0" i="0" u="none" strike="noStrike" kern="0" cap="none" spc="0" normalizeH="0" noProof="0" dirty="0" smtClean="0">
                <a:ln>
                  <a:noFill/>
                </a:ln>
                <a:solidFill>
                  <a:schemeClr val="tx1"/>
                </a:solidFill>
                <a:effectLst>
                  <a:outerShdw blurRad="38100" dist="38100" dir="2700000" algn="tl">
                    <a:srgbClr val="000000"/>
                  </a:outerShdw>
                </a:effectLst>
                <a:uLnTx/>
                <a:uFillTx/>
                <a:latin typeface="+mn-lt"/>
                <a:ea typeface="+mn-ea"/>
                <a:cs typeface="+mn-cs"/>
              </a:rPr>
              <a:t> does a customer have to do</a:t>
            </a: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r>
              <a:rPr lang="en-US" b="0" kern="0" baseline="0" dirty="0" smtClean="0">
                <a:effectLst>
                  <a:outerShdw blurRad="38100" dist="38100" dir="2700000" algn="tl">
                    <a:srgbClr val="000000"/>
                  </a:outerShdw>
                </a:effectLst>
                <a:latin typeface="+mn-lt"/>
              </a:rPr>
              <a:t>	in</a:t>
            </a:r>
            <a:r>
              <a:rPr lang="en-US" b="0" kern="0" dirty="0" smtClean="0">
                <a:effectLst>
                  <a:outerShdw blurRad="38100" dist="38100" dir="2700000" algn="tl">
                    <a:srgbClr val="000000"/>
                  </a:outerShdw>
                </a:effectLst>
                <a:latin typeface="+mn-lt"/>
              </a:rPr>
              <a:t> order to get a refund?</a:t>
            </a:r>
            <a:endParaRPr kumimoji="0" 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defRPr/>
            </a:pPr>
            <a:endParaRPr kumimoji="0" 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r>
              <a:rPr kumimoji="0" lang="en-US" sz="3200" b="0" i="0" u="none" strike="noStrike" kern="0" cap="none" spc="0" normalizeH="0" baseline="0" noProof="0" dirty="0" smtClean="0">
                <a:ln>
                  <a:noFill/>
                </a:ln>
                <a:gradFill>
                  <a:gsLst>
                    <a:gs pos="0">
                      <a:srgbClr val="FFFFFF"/>
                    </a:gs>
                    <a:gs pos="86000">
                      <a:srgbClr val="FFFFFF"/>
                    </a:gs>
                  </a:gsLst>
                  <a:lin ang="0" scaled="0"/>
                </a:gradFill>
                <a:effectLst>
                  <a:outerShdw blurRad="38100" dist="38100" dir="2700000" algn="tl">
                    <a:srgbClr val="000000"/>
                  </a:outerShdw>
                </a:effectLst>
                <a:uLnTx/>
                <a:uFillTx/>
                <a:latin typeface="+mn-lt"/>
                <a:ea typeface="+mn-ea"/>
                <a:cs typeface="+mn-cs"/>
              </a:rPr>
              <a:t>	Return the products</a:t>
            </a: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endParaRPr lang="en-US" b="0" kern="0" dirty="0" smtClean="0">
              <a:gradFill>
                <a:gsLst>
                  <a:gs pos="0">
                    <a:srgbClr val="FFFFFF"/>
                  </a:gs>
                  <a:gs pos="86000">
                    <a:srgbClr val="FFFFFF"/>
                  </a:gs>
                </a:gsLst>
                <a:lin ang="0" scaled="0"/>
              </a:gradFill>
              <a:effectLst>
                <a:outerShdw blurRad="38100" dist="38100" dir="2700000" algn="tl">
                  <a:srgbClr val="000000"/>
                </a:outerShdw>
              </a:effectLst>
              <a:latin typeface="+mn-lt"/>
            </a:endParaRP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r>
              <a:rPr kumimoji="0" lang="en-US" sz="3200" b="0" i="0" u="none" strike="noStrike" kern="0" cap="none" spc="0" normalizeH="0" baseline="0" noProof="0" dirty="0" smtClean="0">
                <a:ln>
                  <a:noFill/>
                </a:ln>
                <a:gradFill>
                  <a:gsLst>
                    <a:gs pos="0">
                      <a:srgbClr val="FFFFFF"/>
                    </a:gs>
                    <a:gs pos="86000">
                      <a:srgbClr val="FFFFFF"/>
                    </a:gs>
                  </a:gsLst>
                  <a:lin ang="0" scaled="0"/>
                </a:gradFill>
                <a:effectLst>
                  <a:outerShdw blurRad="38100" dist="38100" dir="2700000" algn="tl">
                    <a:srgbClr val="000000"/>
                  </a:outerShdw>
                </a:effectLst>
                <a:uLnTx/>
                <a:uFillTx/>
                <a:latin typeface="+mn-lt"/>
                <a:ea typeface="+mn-ea"/>
                <a:cs typeface="+mn-cs"/>
              </a:rPr>
              <a:t>	Most orders cancelled soon after they were made</a:t>
            </a:r>
          </a:p>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2"/>
              </a:buBlip>
              <a:tabLst/>
              <a:defRPr/>
            </a:pPr>
            <a:endParaRPr kumimoji="0" lang="en-US" sz="3200" b="0" i="0" u="none" strike="noStrike" kern="0" cap="none" spc="0" normalizeH="0" baseline="0" noProof="0" dirty="0" smtClean="0">
              <a:ln>
                <a:noFill/>
              </a:ln>
              <a:gradFill>
                <a:gsLst>
                  <a:gs pos="0">
                    <a:srgbClr val="FFFFFF"/>
                  </a:gs>
                  <a:gs pos="86000">
                    <a:srgbClr val="FFFFFF"/>
                  </a:gs>
                </a:gsLst>
                <a:lin ang="0" scaled="0"/>
              </a:gradFill>
              <a:effectLst>
                <a:outerShdw blurRad="38100" dist="38100" dir="2700000" algn="tl">
                  <a:srgbClr val="000000"/>
                </a:outerShdw>
              </a:effectLst>
              <a:uLnTx/>
              <a:uFillTx/>
              <a:latin typeface="+mn-lt"/>
              <a:ea typeface="+mn-ea"/>
              <a:cs typeface="+mn-cs"/>
            </a:endParaRPr>
          </a:p>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2"/>
              </a:buBlip>
              <a:tabLst/>
              <a:defRPr/>
            </a:pPr>
            <a:endParaRPr kumimoji="0" lang="en-US" sz="3200" b="0" i="0" u="none" strike="noStrike" kern="0" cap="none" spc="0" normalizeH="0" baseline="0" noProof="0" dirty="0" smtClean="0">
              <a:ln>
                <a:noFill/>
              </a:ln>
              <a:gradFill>
                <a:gsLst>
                  <a:gs pos="0">
                    <a:srgbClr val="FFFFFF"/>
                  </a:gs>
                  <a:gs pos="86000">
                    <a:srgbClr val="FFFFFF"/>
                  </a:gs>
                </a:gsLst>
                <a:lin ang="0" scaled="0"/>
              </a:gradFill>
              <a:effectLst>
                <a:outerShdw blurRad="38100" dist="38100" dir="2700000" algn="tl">
                  <a:srgbClr val="000000"/>
                </a:outerShdw>
              </a:effectLst>
              <a:uLnTx/>
              <a:uFillTx/>
              <a:latin typeface="+mn-lt"/>
              <a:ea typeface="+mn-ea"/>
              <a:cs typeface="+mn-cs"/>
            </a:endParaRPr>
          </a:p>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defRPr/>
            </a:pPr>
            <a:endParaRPr kumimoji="0" lang="en-US" sz="32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Service Boundaries</a:t>
            </a:r>
            <a:endParaRPr lang="en-US" dirty="0"/>
          </a:p>
        </p:txBody>
      </p:sp>
      <p:sp>
        <p:nvSpPr>
          <p:cNvPr id="3" name="Rounded Rectangle 2"/>
          <p:cNvSpPr/>
          <p:nvPr/>
        </p:nvSpPr>
        <p:spPr bwMode="auto">
          <a:xfrm>
            <a:off x="713647" y="2716865"/>
            <a:ext cx="1407559" cy="698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Sales</a:t>
            </a:r>
          </a:p>
        </p:txBody>
      </p:sp>
      <p:sp>
        <p:nvSpPr>
          <p:cNvPr id="4" name="Rounded Rectangle 3"/>
          <p:cNvSpPr/>
          <p:nvPr/>
        </p:nvSpPr>
        <p:spPr bwMode="auto">
          <a:xfrm>
            <a:off x="6514698" y="2715388"/>
            <a:ext cx="1407559" cy="698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Billing</a:t>
            </a:r>
          </a:p>
        </p:txBody>
      </p:sp>
      <p:sp>
        <p:nvSpPr>
          <p:cNvPr id="5" name="Rounded Rectangle 4"/>
          <p:cNvSpPr/>
          <p:nvPr/>
        </p:nvSpPr>
        <p:spPr bwMode="auto">
          <a:xfrm>
            <a:off x="3443326" y="2731095"/>
            <a:ext cx="1820237" cy="698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Shipping</a:t>
            </a:r>
          </a:p>
        </p:txBody>
      </p:sp>
      <p:sp>
        <p:nvSpPr>
          <p:cNvPr id="7" name="TextBox 6"/>
          <p:cNvSpPr txBox="1"/>
          <p:nvPr/>
        </p:nvSpPr>
        <p:spPr>
          <a:xfrm>
            <a:off x="616459" y="1859034"/>
            <a:ext cx="1883849" cy="461665"/>
          </a:xfrm>
          <a:prstGeom prst="rect">
            <a:avLst/>
          </a:prstGeom>
          <a:noFill/>
        </p:spPr>
        <p:txBody>
          <a:bodyPr wrap="none" rtlCol="0">
            <a:spAutoFit/>
          </a:bodyPr>
          <a:lstStyle/>
          <a:p>
            <a:r>
              <a:rPr lang="en-US" sz="2400" b="0" dirty="0" smtClean="0"/>
              <a:t>Cancel Order</a:t>
            </a:r>
            <a:endParaRPr lang="en-US" sz="2400" b="0" dirty="0"/>
          </a:p>
        </p:txBody>
      </p:sp>
      <p:sp>
        <p:nvSpPr>
          <p:cNvPr id="8" name="TextBox 7"/>
          <p:cNvSpPr txBox="1"/>
          <p:nvPr/>
        </p:nvSpPr>
        <p:spPr>
          <a:xfrm>
            <a:off x="3354319" y="1853784"/>
            <a:ext cx="2639505" cy="830997"/>
          </a:xfrm>
          <a:prstGeom prst="rect">
            <a:avLst/>
          </a:prstGeom>
          <a:noFill/>
        </p:spPr>
        <p:txBody>
          <a:bodyPr wrap="none" rtlCol="0">
            <a:spAutoFit/>
          </a:bodyPr>
          <a:lstStyle/>
          <a:p>
            <a:r>
              <a:rPr lang="en-US" sz="2400" b="0" dirty="0" smtClean="0"/>
              <a:t>Ship Products</a:t>
            </a:r>
          </a:p>
          <a:p>
            <a:r>
              <a:rPr lang="en-US" sz="2400" b="0" dirty="0" smtClean="0"/>
              <a:t>Products Returned</a:t>
            </a:r>
            <a:endParaRPr lang="en-US" sz="2400" b="0" dirty="0"/>
          </a:p>
        </p:txBody>
      </p:sp>
      <p:sp>
        <p:nvSpPr>
          <p:cNvPr id="9" name="TextBox 8"/>
          <p:cNvSpPr txBox="1"/>
          <p:nvPr/>
        </p:nvSpPr>
        <p:spPr>
          <a:xfrm>
            <a:off x="6402394" y="1864290"/>
            <a:ext cx="1986313" cy="461665"/>
          </a:xfrm>
          <a:prstGeom prst="rect">
            <a:avLst/>
          </a:prstGeom>
          <a:noFill/>
        </p:spPr>
        <p:txBody>
          <a:bodyPr wrap="none" rtlCol="0">
            <a:spAutoFit/>
          </a:bodyPr>
          <a:lstStyle/>
          <a:p>
            <a:r>
              <a:rPr lang="en-US" sz="2400" b="0" dirty="0" smtClean="0"/>
              <a:t>Refund Policy</a:t>
            </a:r>
            <a:endParaRPr lang="en-US" sz="2400" b="0" dirty="0"/>
          </a:p>
        </p:txBody>
      </p:sp>
      <p:sp>
        <p:nvSpPr>
          <p:cNvPr id="10" name="TextBox 9"/>
          <p:cNvSpPr txBox="1"/>
          <p:nvPr/>
        </p:nvSpPr>
        <p:spPr>
          <a:xfrm>
            <a:off x="0" y="4337762"/>
            <a:ext cx="9143999" cy="523220"/>
          </a:xfrm>
          <a:prstGeom prst="rect">
            <a:avLst/>
          </a:prstGeom>
          <a:noFill/>
        </p:spPr>
        <p:txBody>
          <a:bodyPr wrap="square" rtlCol="0">
            <a:spAutoFit/>
          </a:bodyPr>
          <a:lstStyle/>
          <a:p>
            <a:pPr algn="ctr"/>
            <a:r>
              <a:rPr lang="en-US" sz="2800" b="0" dirty="0" smtClean="0">
                <a:effectLst/>
              </a:rPr>
              <a:t>Which services require a domain model?</a:t>
            </a:r>
            <a:endParaRPr lang="en-GB" sz="2800" b="0" dirty="0">
              <a:effectLst/>
            </a:endParaRPr>
          </a:p>
        </p:txBody>
      </p:sp>
      <p:sp>
        <p:nvSpPr>
          <p:cNvPr id="11" name="TextBox 10"/>
          <p:cNvSpPr txBox="1"/>
          <p:nvPr/>
        </p:nvSpPr>
        <p:spPr>
          <a:xfrm>
            <a:off x="0" y="4931597"/>
            <a:ext cx="9143999" cy="523220"/>
          </a:xfrm>
          <a:prstGeom prst="rect">
            <a:avLst/>
          </a:prstGeom>
          <a:noFill/>
        </p:spPr>
        <p:txBody>
          <a:bodyPr wrap="square" rtlCol="0">
            <a:spAutoFit/>
          </a:bodyPr>
          <a:lstStyle/>
          <a:p>
            <a:pPr algn="ctr"/>
            <a:r>
              <a:rPr lang="en-US" sz="2800" b="0" dirty="0" smtClean="0">
                <a:effectLst/>
              </a:rPr>
              <a:t>Refund policy driven by multiple messages</a:t>
            </a:r>
            <a:endParaRPr lang="en-GB" sz="2800"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650950"/>
            <a:ext cx="8870950" cy="840230"/>
          </a:xfrm>
        </p:spPr>
        <p:txBody>
          <a:bodyPr/>
          <a:lstStyle/>
          <a:p>
            <a:pPr algn="ctr"/>
            <a:r>
              <a:rPr lang="en-US" sz="5400" dirty="0" smtClean="0"/>
              <a:t>Domain Models ARE Sagas</a:t>
            </a:r>
            <a:endParaRPr lang="en-US" sz="5400" dirty="0"/>
          </a:p>
        </p:txBody>
      </p:sp>
    </p:spTree>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lstStyle/>
          <a:p>
            <a:r>
              <a:rPr lang="en-US" sz="4800" dirty="0" smtClean="0"/>
              <a:t>Web Services &amp; User Interfaces</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203848"/>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127000" y="127000"/>
            <a:ext cx="9017000" cy="695325"/>
          </a:xfrm>
          <a:noFill/>
          <a:ln/>
        </p:spPr>
        <p:txBody>
          <a:bodyPr/>
          <a:lstStyle/>
          <a:p>
            <a:r>
              <a:rPr lang="en-US" dirty="0"/>
              <a:t>#7. Transport cost isn’t a problem</a:t>
            </a:r>
          </a:p>
        </p:txBody>
      </p:sp>
      <p:sp>
        <p:nvSpPr>
          <p:cNvPr id="325635" name="Rectangle 3"/>
          <p:cNvSpPr>
            <a:spLocks noGrp="1" noChangeArrowheads="1"/>
          </p:cNvSpPr>
          <p:nvPr>
            <p:ph idx="1"/>
          </p:nvPr>
        </p:nvSpPr>
        <p:spPr>
          <a:xfrm>
            <a:off x="0" y="1254125"/>
            <a:ext cx="9144000" cy="2574925"/>
          </a:xfrm>
          <a:noFill/>
          <a:ln/>
        </p:spPr>
        <p:txBody>
          <a:bodyPr/>
          <a:lstStyle/>
          <a:p>
            <a:pPr marL="342900" indent="-342900"/>
            <a:r>
              <a:rPr lang="en-US" dirty="0"/>
              <a:t>Serialization before crossing the network (and </a:t>
            </a:r>
            <a:r>
              <a:rPr lang="en-US" dirty="0" err="1"/>
              <a:t>deserialization</a:t>
            </a:r>
            <a:r>
              <a:rPr lang="en-US" dirty="0"/>
              <a:t> on the other side) takes time.</a:t>
            </a:r>
          </a:p>
          <a:p>
            <a:pPr marL="342900" indent="-342900"/>
            <a:endParaRPr lang="en-US" dirty="0"/>
          </a:p>
          <a:p>
            <a:pPr marL="342900" indent="-342900"/>
            <a:r>
              <a:rPr lang="en-US" dirty="0"/>
              <a:t>The hardware network infrastructure has upfront and ongoing costs.</a:t>
            </a:r>
          </a:p>
        </p:txBody>
      </p:sp>
    </p:spTree>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2" descr="Arc_ThreeLayeredSvcsApp_Fig01"/>
          <p:cNvPicPr>
            <a:picLocks noChangeAspect="1" noChangeArrowheads="1"/>
          </p:cNvPicPr>
          <p:nvPr/>
        </p:nvPicPr>
        <p:blipFill>
          <a:blip r:embed="rId3" cstate="print"/>
          <a:srcRect/>
          <a:stretch>
            <a:fillRect/>
          </a:stretch>
        </p:blipFill>
        <p:spPr bwMode="auto">
          <a:xfrm>
            <a:off x="739353" y="1438275"/>
            <a:ext cx="5578475" cy="416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C:\Documents and Settings\Udi Dahan\My Documents\My Pictures\work\Six_Pack.png"/>
          <p:cNvPicPr>
            <a:picLocks noChangeAspect="1" noChangeArrowheads="1"/>
          </p:cNvPicPr>
          <p:nvPr/>
        </p:nvPicPr>
        <p:blipFill>
          <a:blip r:embed="rId4" cstate="print"/>
          <a:srcRect/>
          <a:stretch>
            <a:fillRect/>
          </a:stretch>
        </p:blipFill>
        <p:spPr bwMode="auto">
          <a:xfrm>
            <a:off x="6969405" y="339813"/>
            <a:ext cx="1775097" cy="6221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6"/>
          <p:cNvSpPr>
            <a:spLocks noGrp="1"/>
          </p:cNvSpPr>
          <p:nvPr>
            <p:ph type="title"/>
          </p:nvPr>
        </p:nvSpPr>
        <p:spPr>
          <a:xfrm>
            <a:off x="387054" y="228600"/>
            <a:ext cx="8375946" cy="664797"/>
          </a:xfrm>
        </p:spPr>
        <p:txBody>
          <a:bodyPr/>
          <a:lstStyle/>
          <a:p>
            <a:r>
              <a:rPr lang="en-GB" dirty="0" smtClean="0"/>
              <a:t>Common Web Architecture</a:t>
            </a:r>
            <a:endParaRPr lang="en-GB" dirty="0"/>
          </a:p>
        </p:txBody>
      </p:sp>
    </p:spTree>
  </p:cSld>
  <p:clrMapOvr>
    <a:masterClrMapping/>
  </p:clrMapOv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Documents and Settings\Udi Dahan\My Documents\My Pictures\work\Six_Pack.png"/>
          <p:cNvPicPr>
            <a:picLocks noChangeAspect="1" noChangeArrowheads="1"/>
          </p:cNvPicPr>
          <p:nvPr/>
        </p:nvPicPr>
        <p:blipFill>
          <a:blip r:embed="rId3" cstate="print"/>
          <a:srcRect/>
          <a:stretch>
            <a:fillRect/>
          </a:stretch>
        </p:blipFill>
        <p:spPr bwMode="auto">
          <a:xfrm>
            <a:off x="6969405" y="339813"/>
            <a:ext cx="1775097" cy="6221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4515" name="Picture 2" descr="Arc_ThreeLayeredSvcsApp_Fig01"/>
          <p:cNvPicPr>
            <a:picLocks noChangeAspect="1" noChangeArrowheads="1"/>
          </p:cNvPicPr>
          <p:nvPr/>
        </p:nvPicPr>
        <p:blipFill>
          <a:blip r:embed="rId4" cstate="print"/>
          <a:srcRect/>
          <a:stretch>
            <a:fillRect/>
          </a:stretch>
        </p:blipFill>
        <p:spPr bwMode="auto">
          <a:xfrm>
            <a:off x="457200" y="2351901"/>
            <a:ext cx="5578475" cy="416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own Arrow 4"/>
          <p:cNvSpPr/>
          <p:nvPr/>
        </p:nvSpPr>
        <p:spPr>
          <a:xfrm>
            <a:off x="533400" y="2634045"/>
            <a:ext cx="533400" cy="35814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6" name="Down Arrow 5"/>
          <p:cNvSpPr/>
          <p:nvPr/>
        </p:nvSpPr>
        <p:spPr>
          <a:xfrm rot="10800000">
            <a:off x="2057400" y="2710245"/>
            <a:ext cx="228600" cy="35814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7" name="Down Arrow 6"/>
          <p:cNvSpPr/>
          <p:nvPr/>
        </p:nvSpPr>
        <p:spPr>
          <a:xfrm>
            <a:off x="7129854" y="733170"/>
            <a:ext cx="304800" cy="50292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8" name="Down Arrow 7"/>
          <p:cNvSpPr/>
          <p:nvPr/>
        </p:nvSpPr>
        <p:spPr>
          <a:xfrm rot="10800000">
            <a:off x="7510854" y="733170"/>
            <a:ext cx="228600" cy="49530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pic>
        <p:nvPicPr>
          <p:cNvPr id="3075" name="Picture 3"/>
          <p:cNvPicPr>
            <a:picLocks noChangeAspect="1" noChangeArrowheads="1"/>
          </p:cNvPicPr>
          <p:nvPr/>
        </p:nvPicPr>
        <p:blipFill>
          <a:blip r:embed="rId5" cstate="print"/>
          <a:srcRect/>
          <a:stretch>
            <a:fillRect/>
          </a:stretch>
        </p:blipFill>
        <p:spPr bwMode="auto">
          <a:xfrm>
            <a:off x="729045" y="1126527"/>
            <a:ext cx="3667125" cy="1123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itle 9"/>
          <p:cNvSpPr>
            <a:spLocks noGrp="1"/>
          </p:cNvSpPr>
          <p:nvPr>
            <p:ph type="title"/>
          </p:nvPr>
        </p:nvSpPr>
        <p:spPr>
          <a:xfrm>
            <a:off x="387054" y="228600"/>
            <a:ext cx="8375946" cy="664797"/>
          </a:xfrm>
        </p:spPr>
        <p:txBody>
          <a:bodyPr/>
          <a:lstStyle/>
          <a:p>
            <a:pPr lvl="0"/>
            <a:r>
              <a:rPr lang="en-GB" dirty="0" smtClean="0"/>
              <a:t>Synchronous User Login</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10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3"/>
          <p:cNvSpPr>
            <a:spLocks noChangeArrowheads="1"/>
          </p:cNvSpPr>
          <p:nvPr/>
        </p:nvSpPr>
        <p:spPr bwMode="auto">
          <a:xfrm>
            <a:off x="3241675" y="4203356"/>
            <a:ext cx="2660650" cy="1470915"/>
          </a:xfrm>
          <a:prstGeom prst="flowChartMagneticDisk">
            <a:avLst/>
          </a:prstGeom>
          <a:ln w="28575">
            <a:headEnd/>
            <a:tailEnd/>
          </a:ln>
        </p:spPr>
        <p:style>
          <a:lnRef idx="1">
            <a:schemeClr val="dk1"/>
          </a:lnRef>
          <a:fillRef idx="2">
            <a:schemeClr val="dk1"/>
          </a:fillRef>
          <a:effectRef idx="1">
            <a:schemeClr val="dk1"/>
          </a:effectRef>
          <a:fontRef idx="minor">
            <a:schemeClr val="dk1"/>
          </a:fontRef>
        </p:style>
        <p:txBody>
          <a:bodyPr wrap="none" anchor="ctr"/>
          <a:lstStyle/>
          <a:p>
            <a:endParaRPr lang="en-GB"/>
          </a:p>
        </p:txBody>
      </p:sp>
      <p:sp>
        <p:nvSpPr>
          <p:cNvPr id="12" name="Text Box 4"/>
          <p:cNvSpPr txBox="1">
            <a:spLocks noChangeArrowheads="1"/>
          </p:cNvSpPr>
          <p:nvPr/>
        </p:nvSpPr>
        <p:spPr bwMode="auto">
          <a:xfrm>
            <a:off x="3979225" y="4850027"/>
            <a:ext cx="1216025" cy="584775"/>
          </a:xfrm>
          <a:prstGeom prst="rect">
            <a:avLst/>
          </a:prstGeom>
          <a:noFill/>
          <a:ln w="19050" algn="ctr">
            <a:noFill/>
            <a:miter lim="800000"/>
            <a:headEnd/>
            <a:tailEnd/>
          </a:ln>
        </p:spPr>
        <p:txBody>
          <a:bodyPr wrap="square">
            <a:spAutoFit/>
          </a:bodyPr>
          <a:lstStyle/>
          <a:p>
            <a:pPr algn="ctr">
              <a:spcBef>
                <a:spcPct val="50000"/>
              </a:spcBef>
            </a:pPr>
            <a:r>
              <a:rPr lang="en-US" sz="3200" b="1" dirty="0">
                <a:solidFill>
                  <a:schemeClr val="bg1"/>
                </a:solidFill>
              </a:rPr>
              <a:t>DB</a:t>
            </a:r>
          </a:p>
        </p:txBody>
      </p:sp>
      <p:sp>
        <p:nvSpPr>
          <p:cNvPr id="13" name="Down Arrow 12"/>
          <p:cNvSpPr/>
          <p:nvPr/>
        </p:nvSpPr>
        <p:spPr>
          <a:xfrm rot="19471580">
            <a:off x="2530514" y="1243414"/>
            <a:ext cx="533400" cy="35814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4" name="Down Arrow 13"/>
          <p:cNvSpPr/>
          <p:nvPr/>
        </p:nvSpPr>
        <p:spPr>
          <a:xfrm rot="2145308">
            <a:off x="5965904" y="1239357"/>
            <a:ext cx="533400" cy="35814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5" name="Down Arrow 14"/>
          <p:cNvSpPr/>
          <p:nvPr/>
        </p:nvSpPr>
        <p:spPr>
          <a:xfrm rot="20482670">
            <a:off x="3546479" y="955239"/>
            <a:ext cx="533400" cy="35814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6" name="Down Arrow 15"/>
          <p:cNvSpPr/>
          <p:nvPr/>
        </p:nvSpPr>
        <p:spPr>
          <a:xfrm rot="1067424">
            <a:off x="5046995" y="959684"/>
            <a:ext cx="533400" cy="35814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7" name="Rectangle 2"/>
          <p:cNvSpPr txBox="1">
            <a:spLocks noChangeArrowheads="1"/>
          </p:cNvSpPr>
          <p:nvPr/>
        </p:nvSpPr>
        <p:spPr>
          <a:xfrm>
            <a:off x="804392" y="5666345"/>
            <a:ext cx="7543800" cy="7620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3600" b="0" i="0" u="none" strike="noStrike" kern="1200" cap="none" spc="-100" normalizeH="0" baseline="0" noProof="0" dirty="0" smtClean="0">
                <a:ln>
                  <a:noFill/>
                </a:ln>
                <a:solidFill>
                  <a:srgbClr val="FFFF00"/>
                </a:solidFill>
                <a:effectLst/>
                <a:uLnTx/>
                <a:uFillTx/>
                <a:latin typeface="+mj-lt"/>
                <a:ea typeface="+mj-ea"/>
                <a:cs typeface="+mj-cs"/>
              </a:rPr>
              <a:t>Just </a:t>
            </a:r>
            <a:r>
              <a:rPr lang="en-GB" sz="3600" spc="-100" dirty="0" smtClean="0">
                <a:solidFill>
                  <a:srgbClr val="FFFF00"/>
                </a:solidFill>
                <a:latin typeface="+mj-lt"/>
                <a:ea typeface="+mj-ea"/>
                <a:cs typeface="+mj-cs"/>
              </a:rPr>
              <a:t>shows that the DB is the bottleneck</a:t>
            </a:r>
            <a:endParaRPr kumimoji="0" lang="en-US" sz="3600" b="0" i="0" u="none" strike="noStrike" kern="1200" cap="none" spc="-100" normalizeH="0" baseline="0" noProof="0" dirty="0" smtClean="0">
              <a:ln>
                <a:noFill/>
              </a:ln>
              <a:solidFill>
                <a:srgbClr val="FFFF00"/>
              </a:solidFill>
              <a:effectLst/>
              <a:uLnTx/>
              <a:uFillTx/>
              <a:latin typeface="+mj-lt"/>
              <a:ea typeface="+mj-ea"/>
              <a:cs typeface="+mj-cs"/>
            </a:endParaRPr>
          </a:p>
        </p:txBody>
      </p:sp>
      <p:sp>
        <p:nvSpPr>
          <p:cNvPr id="10" name="Title 9"/>
          <p:cNvSpPr>
            <a:spLocks noGrp="1"/>
          </p:cNvSpPr>
          <p:nvPr>
            <p:ph type="title"/>
          </p:nvPr>
        </p:nvSpPr>
        <p:spPr>
          <a:xfrm>
            <a:off x="387054" y="228600"/>
            <a:ext cx="8375946" cy="664797"/>
          </a:xfrm>
        </p:spPr>
        <p:txBody>
          <a:bodyPr/>
          <a:lstStyle/>
          <a:p>
            <a:pPr lvl="0"/>
            <a:r>
              <a:rPr lang="en-GB" dirty="0" smtClean="0"/>
              <a:t>Scaling Out the Web Tier</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10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1000"/>
                                        <p:tgtEl>
                                          <p:spTgt spid="1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Documents and Settings\Udi Dahan\My Documents\My Pictures\work\Six_Pack.png"/>
          <p:cNvPicPr>
            <a:picLocks noChangeAspect="1" noChangeArrowheads="1"/>
          </p:cNvPicPr>
          <p:nvPr/>
        </p:nvPicPr>
        <p:blipFill>
          <a:blip r:embed="rId3" cstate="print"/>
          <a:srcRect t="20209"/>
          <a:stretch>
            <a:fillRect/>
          </a:stretch>
        </p:blipFill>
        <p:spPr bwMode="auto">
          <a:xfrm>
            <a:off x="6464567" y="228600"/>
            <a:ext cx="2283657" cy="6386513"/>
          </a:xfrm>
          <a:prstGeom prst="rect">
            <a:avLst/>
          </a:prstGeom>
          <a:noFill/>
        </p:spPr>
      </p:pic>
      <p:sp>
        <p:nvSpPr>
          <p:cNvPr id="20" name="Plaque 19"/>
          <p:cNvSpPr/>
          <p:nvPr/>
        </p:nvSpPr>
        <p:spPr>
          <a:xfrm>
            <a:off x="6575373" y="398532"/>
            <a:ext cx="855563" cy="570375"/>
          </a:xfrm>
          <a:prstGeom prst="plaque">
            <a:avLst>
              <a:gd name="adj" fmla="val 26344"/>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21" name="Plaque 20"/>
          <p:cNvSpPr/>
          <p:nvPr/>
        </p:nvSpPr>
        <p:spPr>
          <a:xfrm>
            <a:off x="6575373" y="2913132"/>
            <a:ext cx="855563" cy="570375"/>
          </a:xfrm>
          <a:prstGeom prst="plaque">
            <a:avLst>
              <a:gd name="adj" fmla="val 26344"/>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22" name="Rectangle 2"/>
          <p:cNvSpPr txBox="1">
            <a:spLocks noChangeArrowheads="1"/>
          </p:cNvSpPr>
          <p:nvPr/>
        </p:nvSpPr>
        <p:spPr>
          <a:xfrm>
            <a:off x="380999" y="1423086"/>
            <a:ext cx="5970373" cy="2209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100" normalizeH="0" baseline="0" noProof="0" dirty="0" smtClean="0">
                <a:ln>
                  <a:noFill/>
                </a:ln>
                <a:solidFill>
                  <a:srgbClr val="FFFF00"/>
                </a:solidFill>
                <a:effectLst/>
                <a:uLnTx/>
                <a:uFillTx/>
                <a:latin typeface="+mj-lt"/>
                <a:ea typeface="+mj-ea"/>
                <a:cs typeface="+mj-cs"/>
              </a:rPr>
              <a:t>Keeping the cache</a:t>
            </a:r>
            <a:r>
              <a:rPr kumimoji="0" lang="en-US" sz="3600" b="0" i="0" u="none" strike="noStrike" kern="1200" cap="none" spc="-100" normalizeH="0" noProof="0" dirty="0" smtClean="0">
                <a:ln>
                  <a:noFill/>
                </a:ln>
                <a:solidFill>
                  <a:srgbClr val="FFFF00"/>
                </a:solidFill>
                <a:effectLst/>
                <a:uLnTx/>
                <a:uFillTx/>
                <a:latin typeface="+mj-lt"/>
                <a:ea typeface="+mj-ea"/>
                <a:cs typeface="+mj-cs"/>
              </a:rPr>
              <a:t> up to date across farms is challenging</a:t>
            </a:r>
          </a:p>
        </p:txBody>
      </p:sp>
      <p:sp>
        <p:nvSpPr>
          <p:cNvPr id="7" name="Plaque 6"/>
          <p:cNvSpPr/>
          <p:nvPr/>
        </p:nvSpPr>
        <p:spPr>
          <a:xfrm>
            <a:off x="7794573" y="398532"/>
            <a:ext cx="855563" cy="570375"/>
          </a:xfrm>
          <a:prstGeom prst="plaque">
            <a:avLst>
              <a:gd name="adj" fmla="val 26344"/>
            </a:avLst>
          </a:prstGeom>
          <a:ln w="28575"/>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8" name="Plaque 7"/>
          <p:cNvSpPr/>
          <p:nvPr/>
        </p:nvSpPr>
        <p:spPr>
          <a:xfrm>
            <a:off x="7794573" y="2913132"/>
            <a:ext cx="855563" cy="570375"/>
          </a:xfrm>
          <a:prstGeom prst="plaque">
            <a:avLst>
              <a:gd name="adj" fmla="val 26344"/>
            </a:avLst>
          </a:prstGeom>
          <a:ln w="28575"/>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9" name="Title 8"/>
          <p:cNvSpPr>
            <a:spLocks noGrp="1"/>
          </p:cNvSpPr>
          <p:nvPr>
            <p:ph type="title"/>
          </p:nvPr>
        </p:nvSpPr>
        <p:spPr>
          <a:xfrm>
            <a:off x="387054" y="228600"/>
            <a:ext cx="8375946" cy="664797"/>
          </a:xfrm>
        </p:spPr>
        <p:txBody>
          <a:bodyPr/>
          <a:lstStyle/>
          <a:p>
            <a:pPr lvl="0"/>
            <a:r>
              <a:rPr lang="en-GB" dirty="0" smtClean="0"/>
              <a:t>Caching – In Process</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7" grpId="0" animBg="1"/>
      <p:bldP spid="8"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Documents and Settings\Udi Dahan\My Documents\My Pictures\work\Six_Pack.png"/>
          <p:cNvPicPr>
            <a:picLocks noChangeAspect="1" noChangeArrowheads="1"/>
          </p:cNvPicPr>
          <p:nvPr/>
        </p:nvPicPr>
        <p:blipFill>
          <a:blip r:embed="rId3" cstate="print"/>
          <a:srcRect t="20209"/>
          <a:stretch>
            <a:fillRect/>
          </a:stretch>
        </p:blipFill>
        <p:spPr bwMode="auto">
          <a:xfrm>
            <a:off x="6464567" y="228600"/>
            <a:ext cx="2283657" cy="6386513"/>
          </a:xfrm>
          <a:prstGeom prst="rect">
            <a:avLst/>
          </a:prstGeom>
          <a:noFill/>
        </p:spPr>
      </p:pic>
      <p:sp>
        <p:nvSpPr>
          <p:cNvPr id="20" name="Plaque 19"/>
          <p:cNvSpPr/>
          <p:nvPr/>
        </p:nvSpPr>
        <p:spPr>
          <a:xfrm>
            <a:off x="6575373" y="398532"/>
            <a:ext cx="855563" cy="570375"/>
          </a:xfrm>
          <a:prstGeom prst="plaque">
            <a:avLst>
              <a:gd name="adj" fmla="val 26344"/>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solidFill>
                <a:schemeClr val="dk1"/>
              </a:solidFill>
            </a:endParaRPr>
          </a:p>
        </p:txBody>
      </p:sp>
      <p:sp>
        <p:nvSpPr>
          <p:cNvPr id="22" name="Rectangle 2"/>
          <p:cNvSpPr txBox="1">
            <a:spLocks noChangeArrowheads="1"/>
          </p:cNvSpPr>
          <p:nvPr/>
        </p:nvSpPr>
        <p:spPr>
          <a:xfrm>
            <a:off x="381000" y="1423086"/>
            <a:ext cx="5791200" cy="2209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100" normalizeH="0" baseline="0" noProof="0" dirty="0" smtClean="0">
                <a:ln>
                  <a:noFill/>
                </a:ln>
                <a:solidFill>
                  <a:srgbClr val="FFFF00"/>
                </a:solidFill>
                <a:effectLst/>
                <a:uLnTx/>
                <a:uFillTx/>
                <a:latin typeface="+mn-lt"/>
                <a:ea typeface="+mj-ea"/>
                <a:cs typeface="+mj-cs"/>
              </a:rPr>
              <a:t>In the DB, reads interfere</a:t>
            </a:r>
            <a:endParaRPr kumimoji="0" lang="en-US" sz="3600" b="0" i="0" u="none" strike="noStrike" kern="1200" cap="none" spc="-100" normalizeH="0" noProof="0" dirty="0" smtClean="0">
              <a:ln>
                <a:noFill/>
              </a:ln>
              <a:solidFill>
                <a:srgbClr val="FFFF00"/>
              </a:solidFill>
              <a:effectLst/>
              <a:uLnTx/>
              <a:uFillTx/>
              <a:latin typeface="+mn-lt"/>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100" normalizeH="0" noProof="0" dirty="0" smtClean="0">
                <a:ln>
                  <a:noFill/>
                </a:ln>
                <a:solidFill>
                  <a:srgbClr val="FFFF00"/>
                </a:solidFill>
                <a:effectLst/>
                <a:uLnTx/>
                <a:uFillTx/>
                <a:latin typeface="+mn-lt"/>
                <a:ea typeface="+mj-ea"/>
                <a:cs typeface="+mj-cs"/>
              </a:rPr>
              <a:t>with writes – hurts performance</a:t>
            </a:r>
          </a:p>
        </p:txBody>
      </p:sp>
      <p:sp>
        <p:nvSpPr>
          <p:cNvPr id="9" name="Multiply 8"/>
          <p:cNvSpPr/>
          <p:nvPr/>
        </p:nvSpPr>
        <p:spPr>
          <a:xfrm>
            <a:off x="6610252" y="254898"/>
            <a:ext cx="784267" cy="855563"/>
          </a:xfrm>
          <a:prstGeom prst="mathMultiply">
            <a:avLst/>
          </a:prstGeom>
          <a:gradFill>
            <a:gsLst>
              <a:gs pos="0">
                <a:srgbClr val="C00000"/>
              </a:gs>
              <a:gs pos="50000">
                <a:srgbClr val="FF0000"/>
              </a:gs>
              <a:gs pos="70000">
                <a:srgbClr val="FF0000"/>
              </a:gs>
              <a:gs pos="100000">
                <a:srgbClr val="FF0000"/>
              </a:gs>
            </a:gsLst>
          </a:gra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p>
        </p:txBody>
      </p:sp>
      <p:sp>
        <p:nvSpPr>
          <p:cNvPr id="10" name="Down Arrow 9"/>
          <p:cNvSpPr/>
          <p:nvPr/>
        </p:nvSpPr>
        <p:spPr>
          <a:xfrm>
            <a:off x="6708317" y="1582877"/>
            <a:ext cx="356484" cy="3778736"/>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8" name="Title 7"/>
          <p:cNvSpPr>
            <a:spLocks noGrp="1"/>
          </p:cNvSpPr>
          <p:nvPr>
            <p:ph type="title"/>
          </p:nvPr>
        </p:nvSpPr>
        <p:spPr>
          <a:xfrm>
            <a:off x="387054" y="228600"/>
            <a:ext cx="8375946" cy="664797"/>
          </a:xfrm>
        </p:spPr>
        <p:txBody>
          <a:bodyPr/>
          <a:lstStyle/>
          <a:p>
            <a:pPr lvl="0"/>
            <a:r>
              <a:rPr lang="en-GB" dirty="0" smtClean="0"/>
              <a:t>Cache Invalidation</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Content Delivery Networks</a:t>
            </a:r>
            <a:endParaRPr lang="en-GB" dirty="0"/>
          </a:p>
        </p:txBody>
      </p:sp>
      <p:pic>
        <p:nvPicPr>
          <p:cNvPr id="73730" name="Picture 2" descr="http://www.hypernia.com/images/streaming/cdn_service.gif"/>
          <p:cNvPicPr>
            <a:picLocks noChangeAspect="1" noChangeArrowheads="1"/>
          </p:cNvPicPr>
          <p:nvPr/>
        </p:nvPicPr>
        <p:blipFill>
          <a:blip r:embed="rId2" cstate="print"/>
          <a:srcRect/>
          <a:stretch>
            <a:fillRect/>
          </a:stretch>
        </p:blipFill>
        <p:spPr bwMode="auto">
          <a:xfrm>
            <a:off x="1663699" y="2633568"/>
            <a:ext cx="5810250" cy="3429000"/>
          </a:xfrm>
          <a:prstGeom prst="rect">
            <a:avLst/>
          </a:prstGeom>
          <a:noFill/>
        </p:spPr>
      </p:pic>
      <p:sp>
        <p:nvSpPr>
          <p:cNvPr id="4" name="Rectangle 2"/>
          <p:cNvSpPr txBox="1">
            <a:spLocks noChangeArrowheads="1"/>
          </p:cNvSpPr>
          <p:nvPr/>
        </p:nvSpPr>
        <p:spPr>
          <a:xfrm>
            <a:off x="936811" y="1075765"/>
            <a:ext cx="7938248" cy="69924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100" normalizeH="0" baseline="0" noProof="0" dirty="0" smtClean="0">
                <a:ln>
                  <a:noFill/>
                </a:ln>
                <a:solidFill>
                  <a:srgbClr val="FFFF00"/>
                </a:solidFill>
                <a:effectLst/>
                <a:uLnTx/>
                <a:uFillTx/>
                <a:latin typeface="+mn-lt"/>
                <a:ea typeface="+mj-ea"/>
                <a:cs typeface="+mj-cs"/>
              </a:rPr>
              <a:t>Great for off-loading static content</a:t>
            </a:r>
            <a:endParaRPr kumimoji="0" lang="en-US" sz="3600" b="0" i="0" u="none" strike="noStrike" kern="1200" cap="none" spc="-100" normalizeH="0" noProof="0" dirty="0" smtClean="0">
              <a:ln>
                <a:noFill/>
              </a:ln>
              <a:solidFill>
                <a:srgbClr val="FFFF00"/>
              </a:solidFill>
              <a:effectLst/>
              <a:uLnTx/>
              <a:uFillTx/>
              <a:latin typeface="+mn-lt"/>
              <a:ea typeface="+mj-ea"/>
              <a:cs typeface="+mj-cs"/>
            </a:endParaRPr>
          </a:p>
        </p:txBody>
      </p:sp>
      <p:sp>
        <p:nvSpPr>
          <p:cNvPr id="5" name="Rectangle 4"/>
          <p:cNvSpPr/>
          <p:nvPr/>
        </p:nvSpPr>
        <p:spPr bwMode="auto">
          <a:xfrm>
            <a:off x="3428999" y="3012141"/>
            <a:ext cx="753036" cy="430306"/>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IMG</a:t>
            </a: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6" name="Rectangle 5"/>
          <p:cNvSpPr/>
          <p:nvPr/>
        </p:nvSpPr>
        <p:spPr bwMode="auto">
          <a:xfrm>
            <a:off x="1981199" y="3769658"/>
            <a:ext cx="753036" cy="430306"/>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CSS</a:t>
            </a: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7" name="Rectangle 6"/>
          <p:cNvSpPr/>
          <p:nvPr/>
        </p:nvSpPr>
        <p:spPr bwMode="auto">
          <a:xfrm>
            <a:off x="5141258" y="2949388"/>
            <a:ext cx="753036" cy="430306"/>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JS</a:t>
            </a: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Almost there</a:t>
            </a:r>
            <a:r>
              <a:rPr lang="en-GB" dirty="0" smtClean="0"/>
              <a:t>…</a:t>
            </a:r>
            <a:endParaRPr lang="en-GB" dirty="0"/>
          </a:p>
        </p:txBody>
      </p:sp>
      <p:pic>
        <p:nvPicPr>
          <p:cNvPr id="74756" name="Picture 4" descr="http://doggs.us/images/donkey_cart.jpg"/>
          <p:cNvPicPr>
            <a:picLocks noChangeAspect="1" noChangeArrowheads="1"/>
          </p:cNvPicPr>
          <p:nvPr/>
        </p:nvPicPr>
        <p:blipFill>
          <a:blip r:embed="rId2" cstate="print"/>
          <a:srcRect/>
          <a:stretch>
            <a:fillRect/>
          </a:stretch>
        </p:blipFill>
        <p:spPr bwMode="auto">
          <a:xfrm>
            <a:off x="981635" y="1135007"/>
            <a:ext cx="7161306" cy="5159524"/>
          </a:xfrm>
          <a:prstGeom prst="rect">
            <a:avLst/>
          </a:prstGeom>
          <a:noFill/>
        </p:spPr>
      </p:pic>
    </p:spTree>
  </p:cSld>
  <p:clrMapOvr>
    <a:masterClrMapping/>
  </p:clrMapOvr>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Amazon.com</a:t>
            </a:r>
            <a:endParaRPr lang="en-GB" dirty="0"/>
          </a:p>
        </p:txBody>
      </p:sp>
      <p:pic>
        <p:nvPicPr>
          <p:cNvPr id="72706" name="Picture 2"/>
          <p:cNvPicPr>
            <a:picLocks noChangeAspect="1" noChangeArrowheads="1"/>
          </p:cNvPicPr>
          <p:nvPr/>
        </p:nvPicPr>
        <p:blipFill>
          <a:blip r:embed="rId2" cstate="print"/>
          <a:srcRect t="19315" r="2983" b="5987"/>
          <a:stretch>
            <a:fillRect/>
          </a:stretch>
        </p:blipFill>
        <p:spPr bwMode="auto">
          <a:xfrm>
            <a:off x="75045" y="1863027"/>
            <a:ext cx="8988273" cy="4987636"/>
          </a:xfrm>
          <a:prstGeom prst="rect">
            <a:avLst/>
          </a:prstGeom>
          <a:noFill/>
          <a:ln w="9525">
            <a:noFill/>
            <a:miter lim="800000"/>
            <a:headEnd/>
            <a:tailEnd/>
          </a:ln>
          <a:effectLst/>
        </p:spPr>
      </p:pic>
      <p:sp>
        <p:nvSpPr>
          <p:cNvPr id="4" name="Rounded Rectangle 3"/>
          <p:cNvSpPr/>
          <p:nvPr/>
        </p:nvSpPr>
        <p:spPr bwMode="auto">
          <a:xfrm>
            <a:off x="161365" y="2326341"/>
            <a:ext cx="1667435" cy="2837330"/>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5" name="Rounded Rectangle 4"/>
          <p:cNvSpPr/>
          <p:nvPr/>
        </p:nvSpPr>
        <p:spPr bwMode="auto">
          <a:xfrm>
            <a:off x="2021541" y="2720788"/>
            <a:ext cx="4258235" cy="2133600"/>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165847" y="5257800"/>
            <a:ext cx="1667435" cy="1600200"/>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7" name="Rounded Rectangle 6"/>
          <p:cNvSpPr/>
          <p:nvPr/>
        </p:nvSpPr>
        <p:spPr bwMode="auto">
          <a:xfrm>
            <a:off x="1815354" y="4921624"/>
            <a:ext cx="4401670" cy="1936376"/>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8" name="Rectangle 2"/>
          <p:cNvSpPr txBox="1">
            <a:spLocks noChangeArrowheads="1"/>
          </p:cNvSpPr>
          <p:nvPr/>
        </p:nvSpPr>
        <p:spPr>
          <a:xfrm>
            <a:off x="936811" y="1075765"/>
            <a:ext cx="3097307" cy="69924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100" normalizeH="0" baseline="0" noProof="0" dirty="0" smtClean="0">
                <a:ln>
                  <a:noFill/>
                </a:ln>
                <a:solidFill>
                  <a:srgbClr val="FFFF00"/>
                </a:solidFill>
                <a:effectLst/>
                <a:uLnTx/>
                <a:uFillTx/>
                <a:latin typeface="+mn-lt"/>
                <a:ea typeface="+mj-ea"/>
                <a:cs typeface="+mj-cs"/>
              </a:rPr>
              <a:t>It’s all dynamic</a:t>
            </a:r>
            <a:endParaRPr kumimoji="0" lang="en-US" sz="3600" b="0" i="0" u="none" strike="noStrike" kern="1200" cap="none" spc="-100" normalizeH="0" noProof="0" dirty="0" smtClean="0">
              <a:ln>
                <a:noFill/>
              </a:ln>
              <a:solidFill>
                <a:srgbClr val="FFFF00"/>
              </a:solidFill>
              <a:effectLst/>
              <a:uLnTx/>
              <a:uFillTx/>
              <a:latin typeface="+mn-lt"/>
              <a:ea typeface="+mj-ea"/>
              <a:cs typeface="+mj-cs"/>
            </a:endParaRPr>
          </a:p>
        </p:txBody>
      </p:sp>
      <p:sp>
        <p:nvSpPr>
          <p:cNvPr id="9" name="Rectangle 2"/>
          <p:cNvSpPr txBox="1">
            <a:spLocks noChangeArrowheads="1"/>
          </p:cNvSpPr>
          <p:nvPr/>
        </p:nvSpPr>
        <p:spPr>
          <a:xfrm>
            <a:off x="4814030" y="1066801"/>
            <a:ext cx="3097307" cy="69924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100" normalizeH="0" baseline="0" noProof="0" dirty="0" smtClean="0">
                <a:ln>
                  <a:noFill/>
                </a:ln>
                <a:solidFill>
                  <a:srgbClr val="FFFF00"/>
                </a:solidFill>
                <a:effectLst/>
                <a:uLnTx/>
                <a:uFillTx/>
                <a:latin typeface="+mn-lt"/>
                <a:ea typeface="+mj-ea"/>
                <a:cs typeface="+mj-cs"/>
              </a:rPr>
              <a:t>It’s all static</a:t>
            </a:r>
            <a:endParaRPr kumimoji="0" lang="en-US" sz="3600" b="0" i="0" u="none" strike="noStrike" kern="1200" cap="none" spc="-100" normalizeH="0" noProof="0" dirty="0" smtClean="0">
              <a:ln>
                <a:noFill/>
              </a:ln>
              <a:solidFill>
                <a:srgbClr val="FFFF00"/>
              </a:solidFill>
              <a:effectLst/>
              <a:uLnTx/>
              <a:uFillTx/>
              <a:latin typeface="+mn-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The static dynamic web</a:t>
            </a:r>
            <a:endParaRPr lang="en-GB" dirty="0"/>
          </a:p>
        </p:txBody>
      </p:sp>
      <p:pic>
        <p:nvPicPr>
          <p:cNvPr id="3" name="Picture 2"/>
          <p:cNvPicPr>
            <a:picLocks noChangeAspect="1" noChangeArrowheads="1"/>
          </p:cNvPicPr>
          <p:nvPr/>
        </p:nvPicPr>
        <p:blipFill>
          <a:blip r:embed="rId3" cstate="print">
            <a:duotone>
              <a:schemeClr val="accent4">
                <a:shade val="45000"/>
                <a:satMod val="135000"/>
              </a:schemeClr>
              <a:prstClr val="white"/>
            </a:duotone>
          </a:blip>
          <a:srcRect t="19315" r="2983" b="5987"/>
          <a:stretch>
            <a:fillRect/>
          </a:stretch>
        </p:blipFill>
        <p:spPr bwMode="auto">
          <a:xfrm>
            <a:off x="75045" y="1863027"/>
            <a:ext cx="8988273" cy="4987636"/>
          </a:xfrm>
          <a:prstGeom prst="rect">
            <a:avLst/>
          </a:prstGeom>
          <a:noFill/>
          <a:ln w="9525">
            <a:noFill/>
            <a:miter lim="800000"/>
            <a:headEnd/>
            <a:tailEnd/>
          </a:ln>
          <a:effectLst/>
        </p:spPr>
      </p:pic>
      <p:sp>
        <p:nvSpPr>
          <p:cNvPr id="4" name="Rounded Rectangle 3"/>
          <p:cNvSpPr/>
          <p:nvPr/>
        </p:nvSpPr>
        <p:spPr bwMode="auto">
          <a:xfrm>
            <a:off x="161365" y="2326341"/>
            <a:ext cx="1667435" cy="2837330"/>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5" name="Rounded Rectangle 4"/>
          <p:cNvSpPr/>
          <p:nvPr/>
        </p:nvSpPr>
        <p:spPr bwMode="auto">
          <a:xfrm>
            <a:off x="2021541" y="2720788"/>
            <a:ext cx="4258235" cy="2133600"/>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165847" y="5257800"/>
            <a:ext cx="1667435" cy="1600200"/>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7" name="Rounded Rectangle 6"/>
          <p:cNvSpPr/>
          <p:nvPr/>
        </p:nvSpPr>
        <p:spPr bwMode="auto">
          <a:xfrm>
            <a:off x="1815354" y="4921624"/>
            <a:ext cx="4401670" cy="1936376"/>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8" name="Rectangle 7"/>
          <p:cNvSpPr/>
          <p:nvPr/>
        </p:nvSpPr>
        <p:spPr bwMode="auto">
          <a:xfrm>
            <a:off x="107575" y="1842247"/>
            <a:ext cx="8928000" cy="5015753"/>
          </a:xfrm>
          <a:prstGeom prst="rect">
            <a:avLst/>
          </a:prstGeom>
          <a:noFill/>
          <a:ln w="76200">
            <a:solidFill>
              <a:srgbClr val="0000FF"/>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9" name="Rectangle 8"/>
          <p:cNvSpPr/>
          <p:nvPr/>
        </p:nvSpPr>
        <p:spPr bwMode="auto">
          <a:xfrm>
            <a:off x="3245222" y="1994646"/>
            <a:ext cx="2093259" cy="430306"/>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b="1" dirty="0" smtClean="0">
                <a:solidFill>
                  <a:srgbClr val="FFFFFF"/>
                </a:solidFill>
                <a:effectLst>
                  <a:outerShdw blurRad="38100" dist="38100" dir="2700000" algn="tl">
                    <a:srgbClr val="000000">
                      <a:alpha val="43137"/>
                    </a:srgbClr>
                  </a:outerShdw>
                </a:effectLst>
                <a:latin typeface="Calibri" pitchFamily="34" charset="0"/>
              </a:rPr>
              <a:t>Layout.CSS</a:t>
            </a:r>
            <a:endParaRPr lang="en-GB" sz="28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0" name="Rectangle 9"/>
          <p:cNvSpPr/>
          <p:nvPr/>
        </p:nvSpPr>
        <p:spPr bwMode="auto">
          <a:xfrm>
            <a:off x="5871879" y="1999129"/>
            <a:ext cx="2093259" cy="430306"/>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b="1" dirty="0" smtClean="0">
                <a:solidFill>
                  <a:srgbClr val="FFFFFF"/>
                </a:solidFill>
                <a:effectLst>
                  <a:outerShdw blurRad="38100" dist="38100" dir="2700000" algn="tl">
                    <a:srgbClr val="000000">
                      <a:alpha val="43137"/>
                    </a:srgbClr>
                  </a:outerShdw>
                </a:effectLst>
                <a:latin typeface="Calibri" pitchFamily="34" charset="0"/>
              </a:rPr>
              <a:t>Layout.JS</a:t>
            </a:r>
            <a:endParaRPr lang="en-GB" sz="28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1" name="Rectangle 10"/>
          <p:cNvSpPr/>
          <p:nvPr/>
        </p:nvSpPr>
        <p:spPr bwMode="auto">
          <a:xfrm>
            <a:off x="255494" y="2725270"/>
            <a:ext cx="1546412" cy="430306"/>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solidFill>
                  <a:srgbClr val="FFFFFF"/>
                </a:solidFill>
                <a:effectLst>
                  <a:outerShdw blurRad="38100" dist="38100" dir="2700000" algn="tl">
                    <a:srgbClr val="000000">
                      <a:alpha val="43137"/>
                    </a:srgbClr>
                  </a:outerShdw>
                </a:effectLst>
                <a:latin typeface="Calibri" pitchFamily="34" charset="0"/>
              </a:rPr>
              <a:t>Dept.XML</a:t>
            </a:r>
            <a:endParaRPr lang="en-GB" sz="24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2" name="Rectangle 11"/>
          <p:cNvSpPr/>
          <p:nvPr/>
        </p:nvSpPr>
        <p:spPr bwMode="auto">
          <a:xfrm>
            <a:off x="3926541" y="2918014"/>
            <a:ext cx="1842247" cy="430306"/>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solidFill>
                  <a:srgbClr val="FFFFFF"/>
                </a:solidFill>
                <a:effectLst>
                  <a:outerShdw blurRad="38100" dist="38100" dir="2700000" algn="tl">
                    <a:srgbClr val="000000">
                      <a:alpha val="43137"/>
                    </a:srgbClr>
                  </a:outerShdw>
                </a:effectLst>
                <a:latin typeface="Calibri" pitchFamily="34" charset="0"/>
              </a:rPr>
              <a:t>Kindle.XML</a:t>
            </a:r>
            <a:endParaRPr lang="en-GB" sz="24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3" name="Rectangle 12"/>
          <p:cNvSpPr/>
          <p:nvPr/>
        </p:nvSpPr>
        <p:spPr bwMode="auto">
          <a:xfrm>
            <a:off x="3917577" y="3406589"/>
            <a:ext cx="1842247" cy="430306"/>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solidFill>
                  <a:srgbClr val="FFFFFF"/>
                </a:solidFill>
                <a:effectLst>
                  <a:outerShdw blurRad="38100" dist="38100" dir="2700000" algn="tl">
                    <a:srgbClr val="000000">
                      <a:alpha val="43137"/>
                    </a:srgbClr>
                  </a:outerShdw>
                </a:effectLst>
                <a:latin typeface="Calibri" pitchFamily="34" charset="0"/>
              </a:rPr>
              <a:t>Kindle.CSS</a:t>
            </a:r>
            <a:endParaRPr lang="en-GB" sz="24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4" name="Rectangle 13"/>
          <p:cNvSpPr/>
          <p:nvPr/>
        </p:nvSpPr>
        <p:spPr bwMode="auto">
          <a:xfrm>
            <a:off x="246530" y="3200398"/>
            <a:ext cx="1546412" cy="430306"/>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solidFill>
                  <a:srgbClr val="FFFFFF"/>
                </a:solidFill>
                <a:effectLst>
                  <a:outerShdw blurRad="38100" dist="38100" dir="2700000" algn="tl">
                    <a:srgbClr val="000000">
                      <a:alpha val="43137"/>
                    </a:srgbClr>
                  </a:outerShdw>
                </a:effectLst>
                <a:latin typeface="Calibri" pitchFamily="34" charset="0"/>
              </a:rPr>
              <a:t>Dept.CSS</a:t>
            </a:r>
            <a:endParaRPr lang="en-GB" sz="24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5" name="Rectangle 2"/>
          <p:cNvSpPr txBox="1">
            <a:spLocks noChangeArrowheads="1"/>
          </p:cNvSpPr>
          <p:nvPr/>
        </p:nvSpPr>
        <p:spPr>
          <a:xfrm>
            <a:off x="5132440" y="1405016"/>
            <a:ext cx="4061029" cy="69924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100" normalizeH="0" baseline="0" noProof="0" dirty="0" smtClean="0">
                <a:ln>
                  <a:noFill/>
                </a:ln>
                <a:solidFill>
                  <a:srgbClr val="FFFF00"/>
                </a:solidFill>
                <a:effectLst/>
                <a:uLnTx/>
                <a:uFillTx/>
                <a:latin typeface="+mn-lt"/>
                <a:ea typeface="+mj-ea"/>
                <a:cs typeface="+mj-cs"/>
              </a:rPr>
              <a:t>* Amazon doesn’t actually work like this</a:t>
            </a:r>
            <a:endParaRPr kumimoji="0" lang="en-US" sz="2000" b="0" i="0" u="none" strike="noStrike" kern="1200" cap="none" spc="-100" normalizeH="0" noProof="0" dirty="0" smtClean="0">
              <a:ln>
                <a:noFill/>
              </a:ln>
              <a:solidFill>
                <a:srgbClr val="FFFF00"/>
              </a:solidFill>
              <a:effectLst/>
              <a:uLnTx/>
              <a:uFillTx/>
              <a:latin typeface="+mn-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upload.wikimedia.org/wikipedia/commons/d/d2/Internet_map_1024.jpg"/>
          <p:cNvPicPr>
            <a:picLocks noChangeAspect="1" noChangeArrowheads="1"/>
          </p:cNvPicPr>
          <p:nvPr/>
        </p:nvPicPr>
        <p:blipFill>
          <a:blip r:embed="rId2" cstate="print"/>
          <a:srcRect/>
          <a:stretch>
            <a:fillRect/>
          </a:stretch>
        </p:blipFill>
        <p:spPr bwMode="auto">
          <a:xfrm>
            <a:off x="2366682" y="0"/>
            <a:ext cx="6777318" cy="6777318"/>
          </a:xfrm>
          <a:prstGeom prst="rect">
            <a:avLst/>
          </a:prstGeom>
          <a:noFill/>
        </p:spPr>
      </p:pic>
      <p:sp>
        <p:nvSpPr>
          <p:cNvPr id="2" name="Title 1"/>
          <p:cNvSpPr>
            <a:spLocks noGrp="1"/>
          </p:cNvSpPr>
          <p:nvPr>
            <p:ph type="title"/>
          </p:nvPr>
        </p:nvSpPr>
        <p:spPr/>
        <p:txBody>
          <a:bodyPr/>
          <a:lstStyle/>
          <a:p>
            <a:r>
              <a:rPr smtClean="0"/>
              <a:t>What happens over the web?</a:t>
            </a:r>
            <a:endParaRPr lang="en-GB" dirty="0"/>
          </a:p>
        </p:txBody>
      </p:sp>
      <p:pic>
        <p:nvPicPr>
          <p:cNvPr id="75778" name="Picture 2" descr="C:\Documents and Settings\Udi Dahan\My Documents\My Pictures\work\ie.jpg"/>
          <p:cNvPicPr>
            <a:picLocks noChangeAspect="1" noChangeArrowheads="1"/>
          </p:cNvPicPr>
          <p:nvPr/>
        </p:nvPicPr>
        <p:blipFill>
          <a:blip r:embed="rId3" cstate="print"/>
          <a:srcRect/>
          <a:stretch>
            <a:fillRect/>
          </a:stretch>
        </p:blipFill>
        <p:spPr bwMode="auto">
          <a:xfrm>
            <a:off x="1870822" y="2024343"/>
            <a:ext cx="857250" cy="819150"/>
          </a:xfrm>
          <a:prstGeom prst="rect">
            <a:avLst/>
          </a:prstGeom>
          <a:noFill/>
        </p:spPr>
      </p:pic>
      <p:pic>
        <p:nvPicPr>
          <p:cNvPr id="75779" name="Picture 3" descr="C:\Documents and Settings\Udi Dahan\My Documents\My Pictures\work\servers.jpg"/>
          <p:cNvPicPr>
            <a:picLocks noChangeAspect="1" noChangeArrowheads="1"/>
          </p:cNvPicPr>
          <p:nvPr/>
        </p:nvPicPr>
        <p:blipFill>
          <a:blip r:embed="rId4" cstate="print"/>
          <a:srcRect/>
          <a:stretch>
            <a:fillRect/>
          </a:stretch>
        </p:blipFill>
        <p:spPr bwMode="auto">
          <a:xfrm>
            <a:off x="6799728" y="2451566"/>
            <a:ext cx="2145927" cy="1609445"/>
          </a:xfrm>
          <a:prstGeom prst="rect">
            <a:avLst/>
          </a:prstGeom>
          <a:noFill/>
        </p:spPr>
      </p:pic>
      <p:sp>
        <p:nvSpPr>
          <p:cNvPr id="6" name="Line 10"/>
          <p:cNvSpPr>
            <a:spLocks noChangeShapeType="1"/>
          </p:cNvSpPr>
          <p:nvPr/>
        </p:nvSpPr>
        <p:spPr bwMode="auto">
          <a:xfrm flipH="1" flipV="1">
            <a:off x="2770094" y="2474259"/>
            <a:ext cx="4034118" cy="833717"/>
          </a:xfrm>
          <a:prstGeom prst="line">
            <a:avLst/>
          </a:prstGeom>
          <a:noFill/>
          <a:ln w="57150">
            <a:solidFill>
              <a:srgbClr val="FFFF00"/>
            </a:solidFill>
            <a:round/>
            <a:headEnd type="stealth" w="lg" len="lg"/>
            <a:tailEnd/>
          </a:ln>
        </p:spPr>
        <p:txBody>
          <a:bodyPr wrap="none" anchor="ctr"/>
          <a:lstStyle/>
          <a:p>
            <a:endParaRPr lang="en-GB"/>
          </a:p>
        </p:txBody>
      </p:sp>
      <p:sp>
        <p:nvSpPr>
          <p:cNvPr id="7" name="Multiply 6"/>
          <p:cNvSpPr/>
          <p:nvPr/>
        </p:nvSpPr>
        <p:spPr>
          <a:xfrm>
            <a:off x="4128247" y="2378635"/>
            <a:ext cx="886012" cy="902447"/>
          </a:xfrm>
          <a:prstGeom prst="mathMultiply">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16"/>
          <p:cNvGrpSpPr/>
          <p:nvPr/>
        </p:nvGrpSpPr>
        <p:grpSpPr>
          <a:xfrm>
            <a:off x="145454" y="1238765"/>
            <a:ext cx="2085126" cy="1254834"/>
            <a:chOff x="145454" y="1238765"/>
            <a:chExt cx="2085126" cy="1254834"/>
          </a:xfrm>
        </p:grpSpPr>
        <p:sp>
          <p:nvSpPr>
            <p:cNvPr id="8" name="Rectangle 7"/>
            <p:cNvSpPr/>
            <p:nvPr/>
          </p:nvSpPr>
          <p:spPr bwMode="auto">
            <a:xfrm>
              <a:off x="219633" y="1658469"/>
              <a:ext cx="1440000" cy="360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Layout.CSS</a:t>
              </a:r>
              <a:endParaRPr lang="en-GB" sz="20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9" name="Rectangle 8"/>
            <p:cNvSpPr/>
            <p:nvPr/>
          </p:nvSpPr>
          <p:spPr bwMode="auto">
            <a:xfrm>
              <a:off x="211483" y="2133599"/>
              <a:ext cx="1440000" cy="360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Layout.JS</a:t>
              </a:r>
              <a:endParaRPr lang="en-GB" sz="20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4" name="Rectangle 2"/>
            <p:cNvSpPr txBox="1">
              <a:spLocks noChangeArrowheads="1"/>
            </p:cNvSpPr>
            <p:nvPr/>
          </p:nvSpPr>
          <p:spPr>
            <a:xfrm>
              <a:off x="145454" y="1238765"/>
              <a:ext cx="2085126" cy="40993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100" normalizeH="0" baseline="0" noProof="0" dirty="0" smtClean="0">
                  <a:ln>
                    <a:noFill/>
                  </a:ln>
                  <a:solidFill>
                    <a:srgbClr val="FFFF00"/>
                  </a:solidFill>
                  <a:effectLst/>
                  <a:uLnTx/>
                  <a:uFillTx/>
                  <a:latin typeface="+mn-lt"/>
                  <a:ea typeface="+mj-ea"/>
                  <a:cs typeface="+mj-cs"/>
                </a:rPr>
                <a:t>Cached by browser</a:t>
              </a:r>
              <a:endParaRPr kumimoji="0" lang="en-US" sz="2000" b="0" i="0" u="none" strike="noStrike" kern="1200" cap="none" spc="-100" normalizeH="0" noProof="0" dirty="0" smtClean="0">
                <a:ln>
                  <a:noFill/>
                </a:ln>
                <a:solidFill>
                  <a:srgbClr val="FFFF00"/>
                </a:solidFill>
                <a:effectLst/>
                <a:uLnTx/>
                <a:uFillTx/>
                <a:latin typeface="+mn-lt"/>
                <a:ea typeface="+mj-ea"/>
                <a:cs typeface="+mj-cs"/>
              </a:endParaRPr>
            </a:p>
          </p:txBody>
        </p:sp>
      </p:grpSp>
      <p:grpSp>
        <p:nvGrpSpPr>
          <p:cNvPr id="5" name="Group 17"/>
          <p:cNvGrpSpPr/>
          <p:nvPr/>
        </p:nvGrpSpPr>
        <p:grpSpPr>
          <a:xfrm>
            <a:off x="1046003" y="4217490"/>
            <a:ext cx="2085126" cy="1401123"/>
            <a:chOff x="1046003" y="4217490"/>
            <a:chExt cx="2085126" cy="1401123"/>
          </a:xfrm>
        </p:grpSpPr>
        <p:sp>
          <p:nvSpPr>
            <p:cNvPr id="10" name="Rectangle 9"/>
            <p:cNvSpPr/>
            <p:nvPr/>
          </p:nvSpPr>
          <p:spPr bwMode="auto">
            <a:xfrm>
              <a:off x="1102658" y="4728882"/>
              <a:ext cx="1368000" cy="360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Dept.XML</a:t>
              </a:r>
              <a:endParaRPr lang="en-GB" sz="20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3" name="Rectangle 12"/>
            <p:cNvSpPr/>
            <p:nvPr/>
          </p:nvSpPr>
          <p:spPr bwMode="auto">
            <a:xfrm>
              <a:off x="1107142" y="5258613"/>
              <a:ext cx="1368000" cy="360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Dept.CSS</a:t>
              </a:r>
              <a:endParaRPr lang="en-GB" sz="20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5" name="Rectangle 2"/>
            <p:cNvSpPr txBox="1">
              <a:spLocks noChangeArrowheads="1"/>
            </p:cNvSpPr>
            <p:nvPr/>
          </p:nvSpPr>
          <p:spPr>
            <a:xfrm>
              <a:off x="1046003" y="4217490"/>
              <a:ext cx="2085126" cy="40993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100" normalizeH="0" baseline="0" noProof="0" dirty="0" smtClean="0">
                  <a:ln>
                    <a:noFill/>
                  </a:ln>
                  <a:solidFill>
                    <a:srgbClr val="FFFF00"/>
                  </a:solidFill>
                  <a:effectLst/>
                  <a:uLnTx/>
                  <a:uFillTx/>
                  <a:latin typeface="+mn-lt"/>
                  <a:ea typeface="+mj-ea"/>
                  <a:cs typeface="+mj-cs"/>
                </a:rPr>
                <a:t>Cached by ISP</a:t>
              </a:r>
              <a:endParaRPr kumimoji="0" lang="en-US" sz="2000" b="0" i="0" u="none" strike="noStrike" kern="1200" cap="none" spc="-100" normalizeH="0" noProof="0" dirty="0" smtClean="0">
                <a:ln>
                  <a:noFill/>
                </a:ln>
                <a:solidFill>
                  <a:srgbClr val="FFFF00"/>
                </a:solidFill>
                <a:effectLst/>
                <a:uLnTx/>
                <a:uFillTx/>
                <a:latin typeface="+mn-lt"/>
                <a:ea typeface="+mj-ea"/>
                <a:cs typeface="+mj-cs"/>
              </a:endParaRPr>
            </a:p>
          </p:txBody>
        </p:sp>
      </p:grpSp>
      <p:sp>
        <p:nvSpPr>
          <p:cNvPr id="16" name="Line 10"/>
          <p:cNvSpPr>
            <a:spLocks noChangeShapeType="1"/>
          </p:cNvSpPr>
          <p:nvPr/>
        </p:nvSpPr>
        <p:spPr bwMode="auto">
          <a:xfrm flipH="1">
            <a:off x="1759527" y="2646219"/>
            <a:ext cx="1274618" cy="1537854"/>
          </a:xfrm>
          <a:prstGeom prst="line">
            <a:avLst/>
          </a:prstGeom>
          <a:noFill/>
          <a:ln w="57150">
            <a:solidFill>
              <a:srgbClr val="FFFF00"/>
            </a:solidFill>
            <a:round/>
            <a:headEnd type="stealth" w="lg" len="lg"/>
            <a:tailEnd/>
          </a:ln>
        </p:spPr>
        <p:txBody>
          <a:bodyPr wrap="none" anchor="ctr"/>
          <a:lstStyle/>
          <a:p>
            <a:endParaRPr lang="en-GB"/>
          </a:p>
        </p:txBody>
      </p:sp>
      <p:grpSp>
        <p:nvGrpSpPr>
          <p:cNvPr id="17" name="Group 19"/>
          <p:cNvGrpSpPr/>
          <p:nvPr/>
        </p:nvGrpSpPr>
        <p:grpSpPr>
          <a:xfrm>
            <a:off x="3332003" y="5242726"/>
            <a:ext cx="2085126" cy="1322481"/>
            <a:chOff x="3332003" y="5242726"/>
            <a:chExt cx="2085126" cy="1322481"/>
          </a:xfrm>
        </p:grpSpPr>
        <p:sp>
          <p:nvSpPr>
            <p:cNvPr id="11" name="Rectangle 10"/>
            <p:cNvSpPr/>
            <p:nvPr/>
          </p:nvSpPr>
          <p:spPr bwMode="auto">
            <a:xfrm>
              <a:off x="3413924" y="5716632"/>
              <a:ext cx="1476000" cy="360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Kindle.XML</a:t>
              </a:r>
              <a:endParaRPr lang="en-GB" sz="20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2" name="Rectangle 11"/>
            <p:cNvSpPr/>
            <p:nvPr/>
          </p:nvSpPr>
          <p:spPr bwMode="auto">
            <a:xfrm>
              <a:off x="3404960" y="6205207"/>
              <a:ext cx="1476000" cy="360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rgbClr val="FFFFFF"/>
                  </a:solidFill>
                  <a:effectLst>
                    <a:outerShdw blurRad="38100" dist="38100" dir="2700000" algn="tl">
                      <a:srgbClr val="000000">
                        <a:alpha val="43137"/>
                      </a:srgbClr>
                    </a:outerShdw>
                  </a:effectLst>
                  <a:latin typeface="Calibri" pitchFamily="34" charset="0"/>
                </a:rPr>
                <a:t>Kindle.CSS</a:t>
              </a:r>
              <a:endParaRPr lang="en-GB" sz="2000" b="1"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9" name="Rectangle 2"/>
            <p:cNvSpPr txBox="1">
              <a:spLocks noChangeArrowheads="1"/>
            </p:cNvSpPr>
            <p:nvPr/>
          </p:nvSpPr>
          <p:spPr>
            <a:xfrm>
              <a:off x="3332003" y="5242726"/>
              <a:ext cx="2085126" cy="40993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100" normalizeH="0" baseline="0" noProof="0" dirty="0" smtClean="0">
                  <a:ln>
                    <a:noFill/>
                  </a:ln>
                  <a:solidFill>
                    <a:srgbClr val="FFFF00"/>
                  </a:solidFill>
                  <a:effectLst/>
                  <a:uLnTx/>
                  <a:uFillTx/>
                  <a:latin typeface="+mn-lt"/>
                  <a:ea typeface="+mj-ea"/>
                  <a:cs typeface="+mj-cs"/>
                </a:rPr>
                <a:t>Cached by CDN</a:t>
              </a:r>
              <a:endParaRPr kumimoji="0" lang="en-US" sz="2000" b="0" i="0" u="none" strike="noStrike" kern="1200" cap="none" spc="-100" normalizeH="0" noProof="0" dirty="0" smtClean="0">
                <a:ln>
                  <a:noFill/>
                </a:ln>
                <a:solidFill>
                  <a:srgbClr val="FFFF00"/>
                </a:solidFill>
                <a:effectLst/>
                <a:uLnTx/>
                <a:uFillTx/>
                <a:latin typeface="+mn-lt"/>
                <a:ea typeface="+mj-ea"/>
                <a:cs typeface="+mj-cs"/>
              </a:endParaRPr>
            </a:p>
          </p:txBody>
        </p:sp>
      </p:grpSp>
      <p:sp>
        <p:nvSpPr>
          <p:cNvPr id="21" name="Line 10"/>
          <p:cNvSpPr>
            <a:spLocks noChangeShapeType="1"/>
          </p:cNvSpPr>
          <p:nvPr/>
        </p:nvSpPr>
        <p:spPr bwMode="auto">
          <a:xfrm>
            <a:off x="3962400" y="2826327"/>
            <a:ext cx="221673" cy="2452255"/>
          </a:xfrm>
          <a:prstGeom prst="line">
            <a:avLst/>
          </a:prstGeom>
          <a:noFill/>
          <a:ln w="57150">
            <a:solidFill>
              <a:srgbClr val="FFFF00"/>
            </a:solidFill>
            <a:round/>
            <a:headEnd type="stealth" w="lg" len="lg"/>
            <a:tailEnd/>
          </a:ln>
        </p:spPr>
        <p:txBody>
          <a:bodyPr wrap="none" anchor="ctr"/>
          <a:lstStyle/>
          <a:p>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par>
                          <p:cTn id="23" fill="hold">
                            <p:stCondLst>
                              <p:cond delay="0"/>
                            </p:stCondLst>
                            <p:childTnLst>
                              <p:par>
                                <p:cTn id="24" presetID="2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127000" y="127000"/>
            <a:ext cx="9017000" cy="695325"/>
          </a:xfrm>
          <a:noFill/>
          <a:ln/>
        </p:spPr>
        <p:txBody>
          <a:bodyPr/>
          <a:lstStyle/>
          <a:p>
            <a:r>
              <a:rPr lang="en-US"/>
              <a:t>#7. Transport cost isn’t a problem</a:t>
            </a:r>
          </a:p>
        </p:txBody>
      </p:sp>
      <p:sp>
        <p:nvSpPr>
          <p:cNvPr id="327683" name="Rectangle 3"/>
          <p:cNvSpPr>
            <a:spLocks noGrp="1" noChangeArrowheads="1"/>
          </p:cNvSpPr>
          <p:nvPr>
            <p:ph idx="1"/>
          </p:nvPr>
        </p:nvSpPr>
        <p:spPr>
          <a:xfrm>
            <a:off x="0" y="1254125"/>
            <a:ext cx="9144000" cy="4228850"/>
          </a:xfrm>
          <a:noFill/>
          <a:ln/>
        </p:spPr>
        <p:txBody>
          <a:bodyPr/>
          <a:lstStyle/>
          <a:p>
            <a:pPr marL="342900" indent="-342900"/>
            <a:r>
              <a:rPr lang="en-US" dirty="0"/>
              <a:t>Solution:</a:t>
            </a:r>
          </a:p>
          <a:p>
            <a:pPr marL="742950" lvl="1" indent="-285750"/>
            <a:endParaRPr lang="en-US" dirty="0"/>
          </a:p>
          <a:p>
            <a:pPr marL="742950" lvl="1" indent="-285750"/>
            <a:r>
              <a:rPr lang="en-US" dirty="0" smtClean="0"/>
              <a:t>The effect of serialization on performance further </a:t>
            </a:r>
            <a:r>
              <a:rPr lang="en-US" dirty="0"/>
              <a:t>strengthen the argument to stay away from chatting over the network</a:t>
            </a:r>
          </a:p>
          <a:p>
            <a:pPr marL="342900" indent="-342900"/>
            <a:endParaRPr lang="en-US" dirty="0"/>
          </a:p>
          <a:p>
            <a:pPr marL="742950" lvl="1" indent="-285750"/>
            <a:r>
              <a:rPr lang="en-US" dirty="0"/>
              <a:t>Architects need to make trade-offs between infrastructure costs and development costs – upfront vs. ongoing.</a:t>
            </a:r>
          </a:p>
        </p:txBody>
      </p:sp>
    </p:spTree>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054" y="228600"/>
            <a:ext cx="3620170" cy="1218795"/>
          </a:xfrm>
        </p:spPr>
        <p:txBody>
          <a:bodyPr/>
          <a:lstStyle/>
          <a:p>
            <a:r>
              <a:rPr sz="4400" smtClean="0"/>
              <a:t>Nobody even comes knocking</a:t>
            </a:r>
            <a:endParaRPr lang="en-GB" sz="4400" dirty="0"/>
          </a:p>
        </p:txBody>
      </p:sp>
      <p:pic>
        <p:nvPicPr>
          <p:cNvPr id="76802" name="Picture 2" descr="http://www.noao.edu/noao/staff/matheson/joy/Joy_looking_out_back_door_sm.jpg"/>
          <p:cNvPicPr>
            <a:picLocks noChangeAspect="1" noChangeArrowheads="1"/>
          </p:cNvPicPr>
          <p:nvPr/>
        </p:nvPicPr>
        <p:blipFill>
          <a:blip r:embed="rId2" cstate="print"/>
          <a:srcRect/>
          <a:stretch>
            <a:fillRect/>
          </a:stretch>
        </p:blipFill>
        <p:spPr bwMode="auto">
          <a:xfrm>
            <a:off x="4000500" y="0"/>
            <a:ext cx="5143500" cy="6858000"/>
          </a:xfrm>
          <a:prstGeom prst="rect">
            <a:avLst/>
          </a:prstGeom>
          <a:noFill/>
        </p:spPr>
      </p:pic>
    </p:spTree>
  </p:cSld>
  <p:clrMapOvr>
    <a:masterClrMapping/>
  </p:clrMapOv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Web-based UI Service Composition</a:t>
            </a:r>
            <a:endParaRPr lang="en-US" dirty="0"/>
          </a:p>
        </p:txBody>
      </p:sp>
    </p:spTree>
  </p:cSld>
  <p:clrMapOvr>
    <a:masterClrMapping/>
  </p:clrMapOvr>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93851" y="1284267"/>
            <a:ext cx="7335749" cy="5568593"/>
          </a:xfrm>
          <a:prstGeom prst="rect">
            <a:avLst/>
          </a:prstGeom>
          <a:noFill/>
          <a:ln w="76200">
            <a:solidFill>
              <a:srgbClr val="0000FF"/>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p:txBody>
          <a:bodyPr/>
          <a:lstStyle/>
          <a:p>
            <a:r>
              <a:rPr lang="en-US" dirty="0" smtClean="0"/>
              <a:t>Browser-Side Composition</a:t>
            </a:r>
            <a:endParaRPr lang="en-US" dirty="0"/>
          </a:p>
        </p:txBody>
      </p:sp>
      <p:sp>
        <p:nvSpPr>
          <p:cNvPr id="20" name="Content Placeholder 2"/>
          <p:cNvSpPr>
            <a:spLocks noGrp="1"/>
          </p:cNvSpPr>
          <p:nvPr>
            <p:ph idx="1"/>
          </p:nvPr>
        </p:nvSpPr>
        <p:spPr>
          <a:xfrm>
            <a:off x="107950" y="762405"/>
            <a:ext cx="8915400" cy="480131"/>
          </a:xfrm>
        </p:spPr>
        <p:txBody>
          <a:bodyPr/>
          <a:lstStyle/>
          <a:p>
            <a:pPr algn="ctr">
              <a:buNone/>
            </a:pPr>
            <a:r>
              <a:rPr lang="en-US" sz="2800" b="1" dirty="0" smtClean="0">
                <a:effectLst>
                  <a:outerShdw blurRad="38100" dist="38100" dir="2700000" algn="tl">
                    <a:srgbClr val="000000">
                      <a:alpha val="43137"/>
                    </a:srgbClr>
                  </a:outerShdw>
                </a:effectLst>
              </a:rPr>
              <a:t>Each URI handled by a different service</a:t>
            </a:r>
            <a:endParaRPr lang="en-US" sz="2800" b="1" dirty="0">
              <a:effectLst>
                <a:outerShdw blurRad="38100" dist="38100" dir="2700000" algn="tl">
                  <a:srgbClr val="000000">
                    <a:alpha val="43137"/>
                  </a:srgbClr>
                </a:outerShdw>
              </a:effectLst>
            </a:endParaRPr>
          </a:p>
        </p:txBody>
      </p:sp>
      <p:pic>
        <p:nvPicPr>
          <p:cNvPr id="4" name="Picture 2"/>
          <p:cNvPicPr>
            <a:picLocks noChangeAspect="1" noChangeArrowheads="1"/>
          </p:cNvPicPr>
          <p:nvPr/>
        </p:nvPicPr>
        <p:blipFill>
          <a:blip r:embed="rId2" cstate="print">
            <a:grayscl/>
            <a:lum bright="-40000"/>
          </a:blip>
          <a:srcRect l="3273" t="10214" r="4746" b="2685"/>
          <a:stretch>
            <a:fillRect/>
          </a:stretch>
        </p:blipFill>
        <p:spPr bwMode="auto">
          <a:xfrm>
            <a:off x="949916" y="1311981"/>
            <a:ext cx="7238588" cy="5499782"/>
          </a:xfrm>
          <a:prstGeom prst="rect">
            <a:avLst/>
          </a:prstGeom>
          <a:noFill/>
          <a:ln w="9525">
            <a:noFill/>
            <a:miter lim="800000"/>
            <a:headEnd/>
            <a:tailEnd/>
          </a:ln>
          <a:effectLst/>
        </p:spPr>
      </p:pic>
      <p:sp>
        <p:nvSpPr>
          <p:cNvPr id="11" name="Rectangle 10"/>
          <p:cNvSpPr/>
          <p:nvPr/>
        </p:nvSpPr>
        <p:spPr bwMode="auto">
          <a:xfrm>
            <a:off x="3652768" y="3470722"/>
            <a:ext cx="2919272" cy="430306"/>
          </a:xfrm>
          <a:prstGeom prst="rect">
            <a:avLst/>
          </a:prstGeom>
          <a:gradFill rotWithShape="1">
            <a:gsLst>
              <a:gs pos="0">
                <a:srgbClr val="2A86DA">
                  <a:shade val="15000"/>
                  <a:satMod val="180000"/>
                </a:srgbClr>
              </a:gs>
              <a:gs pos="50000">
                <a:srgbClr val="2A86DA">
                  <a:shade val="45000"/>
                  <a:satMod val="170000"/>
                </a:srgbClr>
              </a:gs>
              <a:gs pos="70000">
                <a:srgbClr val="2A86DA">
                  <a:tint val="99000"/>
                  <a:shade val="65000"/>
                  <a:satMod val="155000"/>
                </a:srgbClr>
              </a:gs>
              <a:gs pos="100000">
                <a:srgbClr val="2A86DA">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A86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&lt;link </a:t>
            </a:r>
            <a:r>
              <a:rPr kumimoji="0" lang="en-US" sz="2000" b="0" i="0" u="none" strike="noStrike" kern="1200" cap="none" spc="0" normalizeH="0" baseline="0" noProof="0" dirty="0" err="1" smtClean="0">
                <a:ln>
                  <a:noFill/>
                </a:ln>
                <a:solidFill>
                  <a:srgbClr val="FFFFFF"/>
                </a:solidFill>
                <a:uLnTx/>
                <a:uFillTx/>
                <a:latin typeface="Calibri" pitchFamily="34" charset="0"/>
                <a:ea typeface="+mn-ea"/>
                <a:cs typeface="+mn-cs"/>
              </a:rPr>
              <a:t>rel</a:t>
            </a: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=“/welcome/”&gt;</a:t>
            </a:r>
            <a:endParaRPr kumimoji="0" lang="en-GB" sz="2800" b="0" i="0" u="none" strike="noStrike" kern="1200" cap="none" spc="0" normalizeH="0" baseline="0" noProof="0" dirty="0" smtClean="0">
              <a:ln>
                <a:noFill/>
              </a:ln>
              <a:solidFill>
                <a:srgbClr val="FFFFFF"/>
              </a:solidFill>
              <a:uLnTx/>
              <a:uFillTx/>
              <a:latin typeface="Calibri" pitchFamily="34" charset="0"/>
              <a:ea typeface="+mn-ea"/>
              <a:cs typeface="+mn-cs"/>
            </a:endParaRPr>
          </a:p>
        </p:txBody>
      </p:sp>
      <p:grpSp>
        <p:nvGrpSpPr>
          <p:cNvPr id="3" name="Group 18"/>
          <p:cNvGrpSpPr/>
          <p:nvPr/>
        </p:nvGrpSpPr>
        <p:grpSpPr>
          <a:xfrm>
            <a:off x="965771" y="2690112"/>
            <a:ext cx="7202184" cy="4090827"/>
            <a:chOff x="965771" y="2505180"/>
            <a:chExt cx="7202184" cy="4090827"/>
          </a:xfrm>
        </p:grpSpPr>
        <p:sp>
          <p:nvSpPr>
            <p:cNvPr id="5" name="Rounded Rectangle 4"/>
            <p:cNvSpPr/>
            <p:nvPr/>
          </p:nvSpPr>
          <p:spPr bwMode="auto">
            <a:xfrm>
              <a:off x="965772" y="5085706"/>
              <a:ext cx="2373330" cy="1510301"/>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8" name="Rounded Rectangle 7"/>
            <p:cNvSpPr/>
            <p:nvPr/>
          </p:nvSpPr>
          <p:spPr bwMode="auto">
            <a:xfrm>
              <a:off x="965771" y="2505180"/>
              <a:ext cx="2381891" cy="2498335"/>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0" name="Rounded Rectangle 9"/>
            <p:cNvSpPr/>
            <p:nvPr/>
          </p:nvSpPr>
          <p:spPr bwMode="auto">
            <a:xfrm>
              <a:off x="3450369" y="2524018"/>
              <a:ext cx="4717586" cy="1328791"/>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2" name="Rounded Rectangle 11"/>
            <p:cNvSpPr/>
            <p:nvPr/>
          </p:nvSpPr>
          <p:spPr bwMode="auto">
            <a:xfrm>
              <a:off x="3438385" y="3888750"/>
              <a:ext cx="4717586" cy="2655888"/>
            </a:xfrm>
            <a:prstGeom prst="roundRect">
              <a:avLst/>
            </a:prstGeom>
            <a:noFill/>
            <a:ln w="762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grpSp>
      <p:sp>
        <p:nvSpPr>
          <p:cNvPr id="13" name="Rectangle 12"/>
          <p:cNvSpPr/>
          <p:nvPr/>
        </p:nvSpPr>
        <p:spPr bwMode="auto">
          <a:xfrm>
            <a:off x="4195586" y="4989585"/>
            <a:ext cx="2919272" cy="430306"/>
          </a:xfrm>
          <a:prstGeom prst="rect">
            <a:avLst/>
          </a:prstGeom>
          <a:gradFill rotWithShape="1">
            <a:gsLst>
              <a:gs pos="0">
                <a:srgbClr val="2A86DA">
                  <a:shade val="15000"/>
                  <a:satMod val="180000"/>
                </a:srgbClr>
              </a:gs>
              <a:gs pos="50000">
                <a:srgbClr val="2A86DA">
                  <a:shade val="45000"/>
                  <a:satMod val="170000"/>
                </a:srgbClr>
              </a:gs>
              <a:gs pos="70000">
                <a:srgbClr val="2A86DA">
                  <a:tint val="99000"/>
                  <a:shade val="65000"/>
                  <a:satMod val="155000"/>
                </a:srgbClr>
              </a:gs>
              <a:gs pos="100000">
                <a:srgbClr val="2A86DA">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A86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&lt;link </a:t>
            </a:r>
            <a:r>
              <a:rPr kumimoji="0" lang="en-US" sz="2000" b="0" i="0" u="none" strike="noStrike" kern="1200" cap="none" spc="0" normalizeH="0" baseline="0" noProof="0" dirty="0" err="1" smtClean="0">
                <a:ln>
                  <a:noFill/>
                </a:ln>
                <a:solidFill>
                  <a:srgbClr val="FFFFFF"/>
                </a:solidFill>
                <a:uLnTx/>
                <a:uFillTx/>
                <a:latin typeface="Calibri" pitchFamily="34" charset="0"/>
                <a:ea typeface="+mn-ea"/>
                <a:cs typeface="+mn-cs"/>
              </a:rPr>
              <a:t>rel</a:t>
            </a: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a:t>
            </a:r>
            <a:r>
              <a:rPr kumimoji="0" lang="en-US" sz="2000" b="0" i="0" u="none" strike="noStrike" kern="1200" cap="none" spc="0" normalizeH="0" baseline="0" noProof="0" dirty="0" err="1" smtClean="0">
                <a:ln>
                  <a:noFill/>
                </a:ln>
                <a:solidFill>
                  <a:srgbClr val="FFFFFF"/>
                </a:solidFill>
                <a:uLnTx/>
                <a:uFillTx/>
                <a:latin typeface="Calibri" pitchFamily="34" charset="0"/>
                <a:ea typeface="+mn-ea"/>
                <a:cs typeface="+mn-cs"/>
              </a:rPr>
              <a:t>hotbrands</a:t>
            </a: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/”&gt;</a:t>
            </a:r>
            <a:endParaRPr kumimoji="0" lang="en-GB" sz="2800" b="0" i="0" u="none" strike="noStrike" kern="1200" cap="none" spc="0" normalizeH="0" baseline="0" noProof="0" dirty="0" smtClean="0">
              <a:ln>
                <a:noFill/>
              </a:ln>
              <a:solidFill>
                <a:srgbClr val="FFFFFF"/>
              </a:solidFill>
              <a:uLnTx/>
              <a:uFillTx/>
              <a:latin typeface="Calibri" pitchFamily="34" charset="0"/>
              <a:ea typeface="+mn-ea"/>
              <a:cs typeface="+mn-cs"/>
            </a:endParaRPr>
          </a:p>
        </p:txBody>
      </p:sp>
      <p:sp>
        <p:nvSpPr>
          <p:cNvPr id="17" name="Rectangle 16"/>
          <p:cNvSpPr/>
          <p:nvPr/>
        </p:nvSpPr>
        <p:spPr bwMode="auto">
          <a:xfrm>
            <a:off x="2012323" y="1337097"/>
            <a:ext cx="2093259" cy="430306"/>
          </a:xfrm>
          <a:prstGeom prst="rect">
            <a:avLst/>
          </a:prstGeom>
          <a:gradFill rotWithShape="1">
            <a:gsLst>
              <a:gs pos="0">
                <a:srgbClr val="2A86DA">
                  <a:shade val="15000"/>
                  <a:satMod val="180000"/>
                </a:srgbClr>
              </a:gs>
              <a:gs pos="50000">
                <a:srgbClr val="2A86DA">
                  <a:shade val="45000"/>
                  <a:satMod val="170000"/>
                </a:srgbClr>
              </a:gs>
              <a:gs pos="70000">
                <a:srgbClr val="2A86DA">
                  <a:tint val="99000"/>
                  <a:shade val="65000"/>
                  <a:satMod val="155000"/>
                </a:srgbClr>
              </a:gs>
              <a:gs pos="100000">
                <a:srgbClr val="2A86DA">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A86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Layout.CSS</a:t>
            </a:r>
            <a:endParaRPr kumimoji="0" lang="en-GB" sz="28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18" name="Rectangle 17"/>
          <p:cNvSpPr/>
          <p:nvPr/>
        </p:nvSpPr>
        <p:spPr bwMode="auto">
          <a:xfrm>
            <a:off x="4638980" y="1341580"/>
            <a:ext cx="2093259" cy="430306"/>
          </a:xfrm>
          <a:prstGeom prst="rect">
            <a:avLst/>
          </a:prstGeom>
          <a:gradFill rotWithShape="1">
            <a:gsLst>
              <a:gs pos="0">
                <a:srgbClr val="2A86DA">
                  <a:shade val="15000"/>
                  <a:satMod val="180000"/>
                </a:srgbClr>
              </a:gs>
              <a:gs pos="50000">
                <a:srgbClr val="2A86DA">
                  <a:shade val="45000"/>
                  <a:satMod val="170000"/>
                </a:srgbClr>
              </a:gs>
              <a:gs pos="70000">
                <a:srgbClr val="2A86DA">
                  <a:tint val="99000"/>
                  <a:shade val="65000"/>
                  <a:satMod val="155000"/>
                </a:srgbClr>
              </a:gs>
              <a:gs pos="100000">
                <a:srgbClr val="2A86DA">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A86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Layout.JS</a:t>
            </a:r>
            <a:endParaRPr kumimoji="0" lang="en-GB" sz="28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9" name="Rectangle 8"/>
          <p:cNvSpPr/>
          <p:nvPr/>
        </p:nvSpPr>
        <p:spPr bwMode="auto">
          <a:xfrm>
            <a:off x="407847" y="4171077"/>
            <a:ext cx="2919272" cy="430306"/>
          </a:xfrm>
          <a:prstGeom prst="rect">
            <a:avLst/>
          </a:prstGeom>
          <a:gradFill rotWithShape="1">
            <a:gsLst>
              <a:gs pos="0">
                <a:srgbClr val="2A86DA">
                  <a:shade val="15000"/>
                  <a:satMod val="180000"/>
                </a:srgbClr>
              </a:gs>
              <a:gs pos="50000">
                <a:srgbClr val="2A86DA">
                  <a:shade val="45000"/>
                  <a:satMod val="170000"/>
                </a:srgbClr>
              </a:gs>
              <a:gs pos="70000">
                <a:srgbClr val="2A86DA">
                  <a:tint val="99000"/>
                  <a:shade val="65000"/>
                  <a:satMod val="155000"/>
                </a:srgbClr>
              </a:gs>
              <a:gs pos="100000">
                <a:srgbClr val="2A86DA">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A86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&lt;link </a:t>
            </a:r>
            <a:r>
              <a:rPr kumimoji="0" lang="en-US" sz="2000" b="0" i="0" u="none" strike="noStrike" kern="1200" cap="none" spc="0" normalizeH="0" baseline="0" noProof="0" dirty="0" err="1" smtClean="0">
                <a:ln>
                  <a:noFill/>
                </a:ln>
                <a:solidFill>
                  <a:srgbClr val="FFFFFF"/>
                </a:solidFill>
                <a:uLnTx/>
                <a:uFillTx/>
                <a:latin typeface="Calibri" pitchFamily="34" charset="0"/>
                <a:ea typeface="+mn-ea"/>
                <a:cs typeface="+mn-cs"/>
              </a:rPr>
              <a:t>rel</a:t>
            </a: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a:t>
            </a:r>
            <a:r>
              <a:rPr kumimoji="0" lang="en-US" sz="2000" b="0" i="0" u="none" strike="noStrike" kern="1200" cap="none" spc="0" normalizeH="0" baseline="0" noProof="0" dirty="0" err="1" smtClean="0">
                <a:ln>
                  <a:noFill/>
                </a:ln>
                <a:solidFill>
                  <a:srgbClr val="FFFFFF"/>
                </a:solidFill>
                <a:uLnTx/>
                <a:uFillTx/>
                <a:latin typeface="Calibri" pitchFamily="34" charset="0"/>
                <a:ea typeface="+mn-ea"/>
                <a:cs typeface="+mn-cs"/>
              </a:rPr>
              <a:t>dailydeal</a:t>
            </a: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/”&gt;</a:t>
            </a:r>
            <a:endParaRPr kumimoji="0" lang="en-GB" sz="2800" b="0" i="0" u="none" strike="noStrike" kern="1200" cap="none" spc="0" normalizeH="0" baseline="0" noProof="0" dirty="0" smtClean="0">
              <a:ln>
                <a:noFill/>
              </a:ln>
              <a:solidFill>
                <a:srgbClr val="FFFFFF"/>
              </a:solidFill>
              <a:uLnTx/>
              <a:uFillTx/>
              <a:latin typeface="Calibri" pitchFamily="34" charset="0"/>
              <a:ea typeface="+mn-ea"/>
              <a:cs typeface="+mn-cs"/>
            </a:endParaRPr>
          </a:p>
        </p:txBody>
      </p:sp>
      <p:sp>
        <p:nvSpPr>
          <p:cNvPr id="7" name="Rectangle 6"/>
          <p:cNvSpPr/>
          <p:nvPr/>
        </p:nvSpPr>
        <p:spPr bwMode="auto">
          <a:xfrm>
            <a:off x="409557" y="5970737"/>
            <a:ext cx="2919272" cy="430306"/>
          </a:xfrm>
          <a:prstGeom prst="rect">
            <a:avLst/>
          </a:prstGeom>
          <a:gradFill rotWithShape="1">
            <a:gsLst>
              <a:gs pos="0">
                <a:srgbClr val="2A86DA">
                  <a:shade val="15000"/>
                  <a:satMod val="180000"/>
                </a:srgbClr>
              </a:gs>
              <a:gs pos="50000">
                <a:srgbClr val="2A86DA">
                  <a:shade val="45000"/>
                  <a:satMod val="170000"/>
                </a:srgbClr>
              </a:gs>
              <a:gs pos="70000">
                <a:srgbClr val="2A86DA">
                  <a:tint val="99000"/>
                  <a:shade val="65000"/>
                  <a:satMod val="155000"/>
                </a:srgbClr>
              </a:gs>
              <a:gs pos="100000">
                <a:srgbClr val="2A86DA">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A86DA">
                <a:satMod val="300000"/>
              </a:srgbClr>
            </a:contourClr>
          </a:sp3d>
        </p:spPr>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&lt;link </a:t>
            </a:r>
            <a:r>
              <a:rPr kumimoji="0" lang="en-US" sz="2000" b="0" i="0" u="none" strike="noStrike" kern="1200" cap="none" spc="0" normalizeH="0" baseline="0" noProof="0" dirty="0" err="1" smtClean="0">
                <a:ln>
                  <a:noFill/>
                </a:ln>
                <a:solidFill>
                  <a:srgbClr val="FFFFFF"/>
                </a:solidFill>
                <a:uLnTx/>
                <a:uFillTx/>
                <a:latin typeface="Calibri" pitchFamily="34" charset="0"/>
                <a:ea typeface="+mn-ea"/>
                <a:cs typeface="+mn-cs"/>
              </a:rPr>
              <a:t>rel</a:t>
            </a:r>
            <a:r>
              <a:rPr kumimoji="0" lang="en-US" sz="2000" b="0" i="0" u="none" strike="noStrike" kern="1200" cap="none" spc="0" normalizeH="0" baseline="0" noProof="0" dirty="0" smtClean="0">
                <a:ln>
                  <a:noFill/>
                </a:ln>
                <a:solidFill>
                  <a:srgbClr val="FFFFFF"/>
                </a:solidFill>
                <a:uLnTx/>
                <a:uFillTx/>
                <a:latin typeface="Calibri" pitchFamily="34" charset="0"/>
                <a:ea typeface="+mn-ea"/>
                <a:cs typeface="+mn-cs"/>
              </a:rPr>
              <a:t>=“/categories/”&gt;</a:t>
            </a:r>
            <a:endParaRPr kumimoji="0" lang="en-GB" sz="2800" b="0" i="0" u="none" strike="noStrike" kern="1200" cap="none" spc="0" normalizeH="0" baseline="0" noProof="0" dirty="0" smtClean="0">
              <a:ln>
                <a:noFill/>
              </a:ln>
              <a:solidFill>
                <a:srgbClr val="FFFFFF"/>
              </a:solidFill>
              <a:uLnTx/>
              <a:uFillTx/>
              <a:latin typeface="Calibri" pitchFamily="34" charset="0"/>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build="p"/>
      <p:bldP spid="11" grpId="0" animBg="1"/>
      <p:bldP spid="13" grpId="0" animBg="1"/>
      <p:bldP spid="17" grpId="0" animBg="1"/>
      <p:bldP spid="18" grpId="0" animBg="1"/>
      <p:bldP spid="9" grpId="0" animBg="1"/>
      <p:bldP spid="7"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Composition    </a:t>
            </a:r>
            <a:r>
              <a:rPr lang="en-US" sz="2800" dirty="0" smtClean="0"/>
              <a:t>(SEO friendly)</a:t>
            </a:r>
            <a:endParaRPr lang="en-US" dirty="0"/>
          </a:p>
        </p:txBody>
      </p:sp>
      <p:sp>
        <p:nvSpPr>
          <p:cNvPr id="49" name="Content Placeholder 2"/>
          <p:cNvSpPr>
            <a:spLocks noGrp="1"/>
          </p:cNvSpPr>
          <p:nvPr>
            <p:ph idx="1"/>
          </p:nvPr>
        </p:nvSpPr>
        <p:spPr>
          <a:xfrm>
            <a:off x="395622" y="1152802"/>
            <a:ext cx="2974297" cy="1477328"/>
          </a:xfrm>
        </p:spPr>
        <p:txBody>
          <a:bodyPr/>
          <a:lstStyle/>
          <a:p>
            <a:pPr>
              <a:buNone/>
            </a:pPr>
            <a:r>
              <a:rPr lang="en-US" sz="2000" dirty="0" smtClean="0">
                <a:effectLst/>
              </a:rPr>
              <a:t>HTTP Processing Pipeline</a:t>
            </a:r>
          </a:p>
          <a:p>
            <a:pPr>
              <a:buNone/>
            </a:pPr>
            <a:r>
              <a:rPr lang="en-US" sz="2000" dirty="0" smtClean="0">
                <a:effectLst/>
              </a:rPr>
              <a:t>ASP.NET Modules</a:t>
            </a:r>
          </a:p>
          <a:p>
            <a:pPr>
              <a:buNone/>
            </a:pPr>
            <a:endParaRPr lang="en-US" sz="2000" dirty="0" smtClean="0">
              <a:effectLst/>
            </a:endParaRPr>
          </a:p>
          <a:p>
            <a:pPr>
              <a:buNone/>
            </a:pPr>
            <a:r>
              <a:rPr lang="en-US" sz="2000" dirty="0" smtClean="0">
                <a:effectLst/>
              </a:rPr>
              <a:t>Builds a single response</a:t>
            </a:r>
            <a:endParaRPr lang="en-US" sz="2000" dirty="0">
              <a:effectLst/>
            </a:endParaRPr>
          </a:p>
        </p:txBody>
      </p:sp>
      <p:pic>
        <p:nvPicPr>
          <p:cNvPr id="4" name="Picture 3"/>
          <p:cNvPicPr>
            <a:picLocks noChangeAspect="1" noChangeArrowheads="1"/>
          </p:cNvPicPr>
          <p:nvPr/>
        </p:nvPicPr>
        <p:blipFill>
          <a:blip r:embed="rId2" cstate="print"/>
          <a:srcRect t="13363" r="2161" b="33023"/>
          <a:stretch>
            <a:fillRect/>
          </a:stretch>
        </p:blipFill>
        <p:spPr bwMode="auto">
          <a:xfrm>
            <a:off x="429978" y="2815106"/>
            <a:ext cx="8272232" cy="3637054"/>
          </a:xfrm>
          <a:prstGeom prst="rect">
            <a:avLst/>
          </a:prstGeom>
          <a:noFill/>
          <a:ln w="9525">
            <a:noFill/>
            <a:miter lim="800000"/>
            <a:headEnd/>
            <a:tailEnd/>
          </a:ln>
          <a:effectLst/>
        </p:spPr>
      </p:pic>
      <p:sp>
        <p:nvSpPr>
          <p:cNvPr id="27" name="Flowchart: Direct Access Storage 26"/>
          <p:cNvSpPr/>
          <p:nvPr/>
        </p:nvSpPr>
        <p:spPr>
          <a:xfrm>
            <a:off x="2687949" y="1700860"/>
            <a:ext cx="822960" cy="54864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effectLst/>
              <a:uLnTx/>
              <a:uFillTx/>
              <a:latin typeface="Tahoma"/>
              <a:ea typeface="+mn-ea"/>
              <a:cs typeface="Tahoma"/>
            </a:endParaRPr>
          </a:p>
        </p:txBody>
      </p:sp>
      <p:sp>
        <p:nvSpPr>
          <p:cNvPr id="28" name="Cube 27"/>
          <p:cNvSpPr/>
          <p:nvPr/>
        </p:nvSpPr>
        <p:spPr>
          <a:xfrm>
            <a:off x="3249179" y="1376412"/>
            <a:ext cx="914400" cy="1280160"/>
          </a:xfrm>
          <a:prstGeom prst="cube">
            <a:avLst/>
          </a:prstGeom>
          <a:solidFill>
            <a:srgbClr val="E1003C"/>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effectLst/>
              <a:uLnTx/>
              <a:uFillTx/>
              <a:latin typeface="Tahoma"/>
              <a:ea typeface="+mn-ea"/>
              <a:cs typeface="Tahoma"/>
            </a:endParaRPr>
          </a:p>
        </p:txBody>
      </p:sp>
      <p:sp>
        <p:nvSpPr>
          <p:cNvPr id="29" name="Flowchart: Direct Access Storage 28"/>
          <p:cNvSpPr/>
          <p:nvPr/>
        </p:nvSpPr>
        <p:spPr>
          <a:xfrm>
            <a:off x="3991981" y="1700860"/>
            <a:ext cx="822960" cy="54864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effectLst/>
              <a:uLnTx/>
              <a:uFillTx/>
              <a:latin typeface="Tahoma"/>
              <a:ea typeface="+mn-ea"/>
              <a:cs typeface="Tahoma"/>
            </a:endParaRPr>
          </a:p>
        </p:txBody>
      </p:sp>
      <p:sp>
        <p:nvSpPr>
          <p:cNvPr id="30" name="Cube 29"/>
          <p:cNvSpPr/>
          <p:nvPr/>
        </p:nvSpPr>
        <p:spPr>
          <a:xfrm>
            <a:off x="4553211" y="1376412"/>
            <a:ext cx="914400" cy="1280160"/>
          </a:xfrm>
          <a:prstGeom prst="cube">
            <a:avLst/>
          </a:prstGeom>
          <a:solidFill>
            <a:srgbClr val="D09A0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effectLst/>
              <a:uLnTx/>
              <a:uFillTx/>
              <a:latin typeface="Tahoma"/>
              <a:ea typeface="+mn-ea"/>
              <a:cs typeface="Tahoma"/>
            </a:endParaRPr>
          </a:p>
        </p:txBody>
      </p:sp>
      <p:sp>
        <p:nvSpPr>
          <p:cNvPr id="31" name="Flowchart: Direct Access Storage 30"/>
          <p:cNvSpPr/>
          <p:nvPr/>
        </p:nvSpPr>
        <p:spPr>
          <a:xfrm>
            <a:off x="5296013" y="1700860"/>
            <a:ext cx="822960" cy="54864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effectLst/>
              <a:uLnTx/>
              <a:uFillTx/>
              <a:latin typeface="Tahoma"/>
              <a:ea typeface="+mn-ea"/>
              <a:cs typeface="Tahoma"/>
            </a:endParaRPr>
          </a:p>
        </p:txBody>
      </p:sp>
      <p:sp>
        <p:nvSpPr>
          <p:cNvPr id="34" name="Cube 33"/>
          <p:cNvSpPr/>
          <p:nvPr/>
        </p:nvSpPr>
        <p:spPr>
          <a:xfrm>
            <a:off x="5856763" y="1376412"/>
            <a:ext cx="914400" cy="1280160"/>
          </a:xfrm>
          <a:prstGeom prst="cube">
            <a:avLst/>
          </a:prstGeom>
          <a:solidFill>
            <a:srgbClr val="0F7D09"/>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a:endParaRPr lang="en-GB" sz="1600" b="0">
              <a:latin typeface="Tahoma"/>
              <a:cs typeface="Tahoma"/>
            </a:endParaRPr>
          </a:p>
        </p:txBody>
      </p:sp>
      <p:sp>
        <p:nvSpPr>
          <p:cNvPr id="35" name="Flowchart: Direct Access Storage 34"/>
          <p:cNvSpPr/>
          <p:nvPr/>
        </p:nvSpPr>
        <p:spPr>
          <a:xfrm>
            <a:off x="6599565" y="1700860"/>
            <a:ext cx="822960" cy="54864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effectLst/>
              <a:uLnTx/>
              <a:uFillTx/>
              <a:latin typeface="Tahoma"/>
              <a:ea typeface="+mn-ea"/>
              <a:cs typeface="Tahoma"/>
            </a:endParaRPr>
          </a:p>
        </p:txBody>
      </p:sp>
      <p:sp>
        <p:nvSpPr>
          <p:cNvPr id="37" name="Cube 36"/>
          <p:cNvSpPr/>
          <p:nvPr/>
        </p:nvSpPr>
        <p:spPr>
          <a:xfrm>
            <a:off x="7150041" y="1376412"/>
            <a:ext cx="914400" cy="1280160"/>
          </a:xfrm>
          <a:prstGeom prst="cube">
            <a:avLst/>
          </a:prstGeom>
          <a:solidFill>
            <a:schemeClr val="bg1"/>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effectLst/>
              <a:uLnTx/>
              <a:uFillTx/>
              <a:latin typeface="Tahoma"/>
              <a:ea typeface="+mn-ea"/>
              <a:cs typeface="Tahoma"/>
            </a:endParaRPr>
          </a:p>
        </p:txBody>
      </p:sp>
      <p:sp>
        <p:nvSpPr>
          <p:cNvPr id="38" name="Flowchart: Direct Access Storage 37"/>
          <p:cNvSpPr/>
          <p:nvPr/>
        </p:nvSpPr>
        <p:spPr>
          <a:xfrm>
            <a:off x="7882569" y="1700860"/>
            <a:ext cx="822960" cy="54864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effectLst/>
              <a:uLnTx/>
              <a:uFillTx/>
              <a:latin typeface="Tahoma"/>
              <a:ea typeface="+mn-ea"/>
              <a:cs typeface="Tahoma"/>
            </a:endParaRPr>
          </a:p>
        </p:txBody>
      </p:sp>
      <p:grpSp>
        <p:nvGrpSpPr>
          <p:cNvPr id="3" name="Group 62"/>
          <p:cNvGrpSpPr/>
          <p:nvPr/>
        </p:nvGrpSpPr>
        <p:grpSpPr>
          <a:xfrm>
            <a:off x="2513744" y="4794609"/>
            <a:ext cx="4317051" cy="767865"/>
            <a:chOff x="2513744" y="4794609"/>
            <a:chExt cx="4317051" cy="767865"/>
          </a:xfrm>
        </p:grpSpPr>
        <p:sp>
          <p:nvSpPr>
            <p:cNvPr id="53" name="Rectangle 52"/>
            <p:cNvSpPr/>
            <p:nvPr/>
          </p:nvSpPr>
          <p:spPr bwMode="auto">
            <a:xfrm>
              <a:off x="2513744" y="4794609"/>
              <a:ext cx="4267200" cy="660969"/>
            </a:xfrm>
            <a:prstGeom prst="rect">
              <a:avLst/>
            </a:prstGeom>
            <a:solidFill>
              <a:srgbClr val="0F7D09">
                <a:alpha val="7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rPr>
                <a:t>Price</a:t>
              </a:r>
            </a:p>
          </p:txBody>
        </p:sp>
        <p:sp>
          <p:nvSpPr>
            <p:cNvPr id="55" name="TextBox 54"/>
            <p:cNvSpPr txBox="1"/>
            <p:nvPr/>
          </p:nvSpPr>
          <p:spPr>
            <a:xfrm>
              <a:off x="2883561" y="5162364"/>
              <a:ext cx="3947234" cy="400110"/>
            </a:xfrm>
            <a:prstGeom prst="rect">
              <a:avLst/>
            </a:prstGeom>
            <a:noFill/>
          </p:spPr>
          <p:txBody>
            <a:bodyPr wrap="none" rtlCol="0">
              <a:spAutoFit/>
            </a:bodyPr>
            <a:lstStyle/>
            <a:p>
              <a:pPr marL="411163" indent="-342900">
                <a:spcBef>
                  <a:spcPts val="700"/>
                </a:spcBef>
                <a:buClr>
                  <a:srgbClr val="FFD34F"/>
                </a:buClr>
                <a:buSzPct val="95000"/>
                <a:defRPr/>
              </a:pPr>
              <a:r>
                <a:rPr lang="en-US" sz="1950" dirty="0" smtClean="0">
                  <a:latin typeface="Courier New" pitchFamily="49" charset="0"/>
                  <a:cs typeface="Courier New" pitchFamily="49" charset="0"/>
                </a:rPr>
                <a:t>&lt;div id=“</a:t>
              </a:r>
              <a:r>
                <a:rPr lang="en-US" sz="1950" dirty="0" err="1" smtClean="0">
                  <a:latin typeface="Courier New" pitchFamily="49" charset="0"/>
                  <a:cs typeface="Courier New" pitchFamily="49" charset="0"/>
                </a:rPr>
                <a:t>Pricing.Price</a:t>
              </a:r>
              <a:r>
                <a:rPr lang="en-US" sz="1950" dirty="0" smtClean="0">
                  <a:latin typeface="Courier New" pitchFamily="49" charset="0"/>
                  <a:cs typeface="Courier New" pitchFamily="49" charset="0"/>
                </a:rPr>
                <a:t>”&gt;</a:t>
              </a:r>
              <a:endParaRPr lang="en-GB" sz="1950" dirty="0">
                <a:latin typeface="Courier New" pitchFamily="49" charset="0"/>
                <a:cs typeface="Courier New" pitchFamily="49" charset="0"/>
              </a:endParaRPr>
            </a:p>
          </p:txBody>
        </p:sp>
      </p:grpSp>
      <p:grpSp>
        <p:nvGrpSpPr>
          <p:cNvPr id="5" name="Group 63"/>
          <p:cNvGrpSpPr/>
          <p:nvPr/>
        </p:nvGrpSpPr>
        <p:grpSpPr>
          <a:xfrm>
            <a:off x="2409247" y="5501805"/>
            <a:ext cx="4562788" cy="963071"/>
            <a:chOff x="2409247" y="5501805"/>
            <a:chExt cx="4562788" cy="963071"/>
          </a:xfrm>
        </p:grpSpPr>
        <p:sp>
          <p:nvSpPr>
            <p:cNvPr id="54" name="Rectangle 53"/>
            <p:cNvSpPr/>
            <p:nvPr/>
          </p:nvSpPr>
          <p:spPr bwMode="auto">
            <a:xfrm>
              <a:off x="2512034" y="5501805"/>
              <a:ext cx="4267200" cy="898995"/>
            </a:xfrm>
            <a:prstGeom prst="rect">
              <a:avLst/>
            </a:prstGeom>
            <a:solidFill>
              <a:schemeClr val="bg1">
                <a:alpha val="74902"/>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rPr>
                <a:t>Inventory</a:t>
              </a:r>
            </a:p>
          </p:txBody>
        </p:sp>
        <p:sp>
          <p:nvSpPr>
            <p:cNvPr id="56" name="TextBox 55"/>
            <p:cNvSpPr txBox="1"/>
            <p:nvPr/>
          </p:nvSpPr>
          <p:spPr>
            <a:xfrm>
              <a:off x="2409247" y="6064766"/>
              <a:ext cx="4562788" cy="400110"/>
            </a:xfrm>
            <a:prstGeom prst="rect">
              <a:avLst/>
            </a:prstGeom>
            <a:noFill/>
          </p:spPr>
          <p:txBody>
            <a:bodyPr wrap="none" rtlCol="0">
              <a:spAutoFit/>
            </a:bodyPr>
            <a:lstStyle/>
            <a:p>
              <a:pPr marL="411163" lvl="0" indent="-342900">
                <a:spcBef>
                  <a:spcPts val="700"/>
                </a:spcBef>
                <a:buClr>
                  <a:srgbClr val="FFD34F"/>
                </a:buClr>
                <a:buSzPct val="95000"/>
                <a:defRPr/>
              </a:pPr>
              <a:r>
                <a:rPr lang="en-US" sz="1950" dirty="0" smtClean="0">
                  <a:effectLst/>
                  <a:latin typeface="Courier New" pitchFamily="49" charset="0"/>
                  <a:cs typeface="Courier New" pitchFamily="49" charset="0"/>
                </a:rPr>
                <a:t>&lt;div id=“</a:t>
              </a:r>
              <a:r>
                <a:rPr lang="en-US" sz="1950" dirty="0" err="1" smtClean="0">
                  <a:effectLst/>
                  <a:latin typeface="Courier New" pitchFamily="49" charset="0"/>
                  <a:cs typeface="Courier New" pitchFamily="49" charset="0"/>
                </a:rPr>
                <a:t>Inventory.InStock</a:t>
              </a:r>
              <a:r>
                <a:rPr lang="en-US" sz="1950" dirty="0" smtClean="0">
                  <a:effectLst/>
                  <a:latin typeface="Courier New" pitchFamily="49" charset="0"/>
                  <a:cs typeface="Courier New" pitchFamily="49" charset="0"/>
                </a:rPr>
                <a:t>”&gt;</a:t>
              </a:r>
              <a:endParaRPr lang="en-GB" sz="1950" dirty="0">
                <a:latin typeface="Courier New" pitchFamily="49" charset="0"/>
                <a:cs typeface="Courier New" pitchFamily="49" charset="0"/>
              </a:endParaRPr>
            </a:p>
          </p:txBody>
        </p:sp>
      </p:grpSp>
      <p:grpSp>
        <p:nvGrpSpPr>
          <p:cNvPr id="6" name="Group 61"/>
          <p:cNvGrpSpPr/>
          <p:nvPr/>
        </p:nvGrpSpPr>
        <p:grpSpPr>
          <a:xfrm>
            <a:off x="470899" y="4036032"/>
            <a:ext cx="6299428" cy="2405865"/>
            <a:chOff x="470899" y="4036032"/>
            <a:chExt cx="6299428" cy="2405865"/>
          </a:xfrm>
        </p:grpSpPr>
        <p:sp>
          <p:nvSpPr>
            <p:cNvPr id="51" name="Rectangle 50"/>
            <p:cNvSpPr/>
            <p:nvPr/>
          </p:nvSpPr>
          <p:spPr bwMode="auto">
            <a:xfrm>
              <a:off x="470899" y="4036032"/>
              <a:ext cx="2005173" cy="2405865"/>
            </a:xfrm>
            <a:prstGeom prst="rect">
              <a:avLst/>
            </a:prstGeom>
            <a:solidFill>
              <a:srgbClr val="9A7200">
                <a:alpha val="8509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rPr>
                <a:t>Product Catalog</a:t>
              </a:r>
            </a:p>
          </p:txBody>
        </p:sp>
        <p:sp>
          <p:nvSpPr>
            <p:cNvPr id="52" name="Rectangle 51"/>
            <p:cNvSpPr/>
            <p:nvPr/>
          </p:nvSpPr>
          <p:spPr bwMode="auto">
            <a:xfrm>
              <a:off x="2472647" y="4044595"/>
              <a:ext cx="4297680" cy="732888"/>
            </a:xfrm>
            <a:prstGeom prst="rect">
              <a:avLst/>
            </a:prstGeom>
            <a:solidFill>
              <a:srgbClr val="9A7200">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7" name="TextBox 56"/>
            <p:cNvSpPr txBox="1"/>
            <p:nvPr/>
          </p:nvSpPr>
          <p:spPr>
            <a:xfrm>
              <a:off x="2922947" y="4410652"/>
              <a:ext cx="3719608" cy="392415"/>
            </a:xfrm>
            <a:prstGeom prst="rect">
              <a:avLst/>
            </a:prstGeom>
            <a:noFill/>
          </p:spPr>
          <p:txBody>
            <a:bodyPr wrap="none" rtlCol="0">
              <a:spAutoFit/>
            </a:bodyPr>
            <a:lstStyle/>
            <a:p>
              <a:pPr marL="411163" indent="-342900">
                <a:spcBef>
                  <a:spcPts val="700"/>
                </a:spcBef>
                <a:buClr>
                  <a:srgbClr val="FFD34F"/>
                </a:buClr>
                <a:buSzPct val="95000"/>
                <a:defRPr/>
              </a:pPr>
              <a:r>
                <a:rPr lang="en-US" sz="1950" dirty="0" smtClean="0">
                  <a:latin typeface="Courier New" pitchFamily="49" charset="0"/>
                  <a:cs typeface="Courier New" pitchFamily="49" charset="0"/>
                </a:rPr>
                <a:t>&lt;div id=“</a:t>
              </a:r>
              <a:r>
                <a:rPr lang="en-US" sz="1950" dirty="0" err="1" smtClean="0">
                  <a:latin typeface="Courier New" pitchFamily="49" charset="0"/>
                  <a:cs typeface="Courier New" pitchFamily="49" charset="0"/>
                </a:rPr>
                <a:t>Catalog.Name</a:t>
              </a:r>
              <a:r>
                <a:rPr lang="en-US" sz="1950" dirty="0" smtClean="0">
                  <a:latin typeface="Courier New" pitchFamily="49" charset="0"/>
                  <a:cs typeface="Courier New" pitchFamily="49" charset="0"/>
                </a:rPr>
                <a:t>”&gt;</a:t>
              </a:r>
              <a:endParaRPr lang="en-GB" sz="1950" dirty="0">
                <a:latin typeface="Courier New" pitchFamily="49" charset="0"/>
                <a:cs typeface="Courier New" pitchFamily="49" charset="0"/>
              </a:endParaRPr>
            </a:p>
          </p:txBody>
        </p:sp>
      </p:grpSp>
      <p:grpSp>
        <p:nvGrpSpPr>
          <p:cNvPr id="7" name="Group 60"/>
          <p:cNvGrpSpPr/>
          <p:nvPr/>
        </p:nvGrpSpPr>
        <p:grpSpPr>
          <a:xfrm>
            <a:off x="452063" y="2856216"/>
            <a:ext cx="8209052" cy="1133495"/>
            <a:chOff x="452063" y="2856216"/>
            <a:chExt cx="8209052" cy="1133495"/>
          </a:xfrm>
        </p:grpSpPr>
        <p:sp>
          <p:nvSpPr>
            <p:cNvPr id="50" name="Rectangle 49"/>
            <p:cNvSpPr/>
            <p:nvPr/>
          </p:nvSpPr>
          <p:spPr bwMode="auto">
            <a:xfrm>
              <a:off x="452063" y="2856216"/>
              <a:ext cx="8209052" cy="1119883"/>
            </a:xfrm>
            <a:prstGeom prst="rect">
              <a:avLst/>
            </a:prstGeom>
            <a:solidFill>
              <a:srgbClr val="FF0000">
                <a:alpha val="7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rPr>
                <a:t>Layout</a:t>
              </a:r>
            </a:p>
          </p:txBody>
        </p:sp>
        <p:sp>
          <p:nvSpPr>
            <p:cNvPr id="58" name="TextBox 57"/>
            <p:cNvSpPr txBox="1"/>
            <p:nvPr/>
          </p:nvSpPr>
          <p:spPr>
            <a:xfrm>
              <a:off x="2941785" y="3597296"/>
              <a:ext cx="3418243" cy="392415"/>
            </a:xfrm>
            <a:prstGeom prst="rect">
              <a:avLst/>
            </a:prstGeom>
            <a:noFill/>
          </p:spPr>
          <p:txBody>
            <a:bodyPr wrap="none" rtlCol="0">
              <a:spAutoFit/>
            </a:bodyPr>
            <a:lstStyle/>
            <a:p>
              <a:pPr marL="411163" indent="-342900">
                <a:spcBef>
                  <a:spcPts val="700"/>
                </a:spcBef>
                <a:buClr>
                  <a:srgbClr val="FFD34F"/>
                </a:buClr>
                <a:buSzPct val="95000"/>
                <a:defRPr/>
              </a:pPr>
              <a:r>
                <a:rPr lang="en-US" sz="1950" dirty="0" smtClean="0">
                  <a:latin typeface="Courier New" pitchFamily="49" charset="0"/>
                  <a:cs typeface="Courier New" pitchFamily="49" charset="0"/>
                </a:rPr>
                <a:t>&lt;div id=“</a:t>
              </a:r>
              <a:r>
                <a:rPr lang="en-US" sz="1950" dirty="0" err="1" smtClean="0">
                  <a:latin typeface="Courier New" pitchFamily="49" charset="0"/>
                  <a:cs typeface="Courier New" pitchFamily="49" charset="0"/>
                </a:rPr>
                <a:t>Layout.Top</a:t>
              </a:r>
              <a:r>
                <a:rPr lang="en-US" sz="1950" dirty="0" smtClean="0">
                  <a:latin typeface="Courier New" pitchFamily="49" charset="0"/>
                  <a:cs typeface="Courier New" pitchFamily="49" charset="0"/>
                </a:rPr>
                <a:t>”&gt;</a:t>
              </a:r>
              <a:endParaRPr lang="en-GB" sz="1950" dirty="0">
                <a:latin typeface="Courier New" pitchFamily="49" charset="0"/>
                <a:cs typeface="Courier New" pitchFamily="49"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4" grpId="0" animBg="1"/>
      <p:bldP spid="35" grpId="0" animBg="1"/>
      <p:bldP spid="37" grpId="0" animBg="1"/>
      <p:bldP spid="38"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Personalization</a:t>
            </a:r>
            <a:endParaRPr lang="en-US" dirty="0"/>
          </a:p>
        </p:txBody>
      </p:sp>
      <p:sp>
        <p:nvSpPr>
          <p:cNvPr id="3" name="Content Placeholder 2"/>
          <p:cNvSpPr>
            <a:spLocks noGrp="1"/>
          </p:cNvSpPr>
          <p:nvPr>
            <p:ph idx="1"/>
          </p:nvPr>
        </p:nvSpPr>
        <p:spPr>
          <a:xfrm>
            <a:off x="107950" y="1584325"/>
            <a:ext cx="8915400" cy="4450449"/>
          </a:xfrm>
        </p:spPr>
        <p:txBody>
          <a:bodyPr/>
          <a:lstStyle/>
          <a:p>
            <a:r>
              <a:rPr lang="en-US" dirty="0" smtClean="0"/>
              <a:t>The weather widget</a:t>
            </a:r>
          </a:p>
          <a:p>
            <a:pPr lvl="1"/>
            <a:r>
              <a:rPr lang="en-US" dirty="0" smtClean="0"/>
              <a:t>Look up location based on IP address</a:t>
            </a:r>
          </a:p>
          <a:p>
            <a:pPr lvl="1"/>
            <a:r>
              <a:rPr lang="en-US" dirty="0" smtClean="0"/>
              <a:t>Look up weather based on location</a:t>
            </a:r>
          </a:p>
          <a:p>
            <a:pPr lvl="1"/>
            <a:endParaRPr lang="en-US" dirty="0" smtClean="0"/>
          </a:p>
          <a:p>
            <a:r>
              <a:rPr lang="en-US" dirty="0" smtClean="0"/>
              <a:t>Stock portfolio		GOOG	500</a:t>
            </a:r>
          </a:p>
          <a:p>
            <a:pPr>
              <a:buNone/>
            </a:pPr>
            <a:r>
              <a:rPr lang="en-US" dirty="0" smtClean="0"/>
              <a:t>						MSFT	350</a:t>
            </a:r>
          </a:p>
          <a:p>
            <a:pPr>
              <a:buNone/>
            </a:pPr>
            <a:r>
              <a:rPr lang="en-US" dirty="0" smtClean="0"/>
              <a:t>						-------------------------</a:t>
            </a:r>
          </a:p>
          <a:p>
            <a:pPr>
              <a:buNone/>
            </a:pPr>
            <a:r>
              <a:rPr lang="en-US" dirty="0" smtClean="0"/>
              <a:t>						Total		$$$</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569785" y="1633760"/>
            <a:ext cx="2705100" cy="485775"/>
          </a:xfrm>
          <a:prstGeom prst="rect">
            <a:avLst/>
          </a:prstGeom>
          <a:noFill/>
          <a:ln w="9525">
            <a:noFill/>
            <a:miter lim="800000"/>
            <a:headEnd/>
            <a:tailEnd/>
          </a:ln>
        </p:spPr>
      </p:pic>
      <p:sp>
        <p:nvSpPr>
          <p:cNvPr id="5" name="Text Box 14"/>
          <p:cNvSpPr txBox="1">
            <a:spLocks noChangeArrowheads="1"/>
          </p:cNvSpPr>
          <p:nvPr/>
        </p:nvSpPr>
        <p:spPr bwMode="auto">
          <a:xfrm>
            <a:off x="2530549" y="769092"/>
            <a:ext cx="6602842" cy="523220"/>
          </a:xfrm>
          <a:prstGeom prst="rect">
            <a:avLst/>
          </a:prstGeom>
          <a:noFill/>
          <a:ln w="19050" algn="ctr">
            <a:noFill/>
            <a:miter lim="800000"/>
            <a:headEnd/>
            <a:tailEnd/>
          </a:ln>
        </p:spPr>
        <p:txBody>
          <a:bodyPr wrap="square">
            <a:spAutoFit/>
          </a:bodyPr>
          <a:lstStyle/>
          <a:p>
            <a:r>
              <a:rPr lang="en-US" sz="2800" b="0" dirty="0" smtClean="0">
                <a:solidFill>
                  <a:srgbClr val="FFFF00"/>
                </a:solidFill>
                <a:effectLst/>
              </a:rPr>
              <a:t>Don’t underestimate the power of cookies</a:t>
            </a:r>
            <a:endParaRPr lang="en-GB" sz="2800" b="0" dirty="0">
              <a:solidFill>
                <a:srgbClr val="FFFF00"/>
              </a:solidFill>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423652" y="1371600"/>
            <a:ext cx="4281948" cy="1295400"/>
            <a:chOff x="1219200" y="1371600"/>
            <a:chExt cx="5334000" cy="1752600"/>
          </a:xfrm>
        </p:grpSpPr>
        <p:pic>
          <p:nvPicPr>
            <p:cNvPr id="6146" name="Picture 2" descr="C:\Documents and Settings\Udi Dahan\My Documents\My Pictures\work\web_server.png"/>
            <p:cNvPicPr>
              <a:picLocks noChangeAspect="1" noChangeArrowheads="1"/>
            </p:cNvPicPr>
            <p:nvPr/>
          </p:nvPicPr>
          <p:blipFill>
            <a:blip r:embed="rId3" cstate="print"/>
            <a:srcRect/>
            <a:stretch>
              <a:fillRect/>
            </a:stretch>
          </p:blipFill>
          <p:spPr bwMode="auto">
            <a:xfrm>
              <a:off x="1219200" y="1371600"/>
              <a:ext cx="1200150" cy="1743376"/>
            </a:xfrm>
            <a:prstGeom prst="rect">
              <a:avLst/>
            </a:prstGeom>
            <a:noFill/>
          </p:spPr>
        </p:pic>
        <p:pic>
          <p:nvPicPr>
            <p:cNvPr id="11" name="Picture 2" descr="C:\Documents and Settings\Udi Dahan\My Documents\My Pictures\work\web_server.png"/>
            <p:cNvPicPr>
              <a:picLocks noChangeAspect="1" noChangeArrowheads="1"/>
            </p:cNvPicPr>
            <p:nvPr/>
          </p:nvPicPr>
          <p:blipFill>
            <a:blip r:embed="rId3" cstate="print"/>
            <a:srcRect/>
            <a:stretch>
              <a:fillRect/>
            </a:stretch>
          </p:blipFill>
          <p:spPr bwMode="auto">
            <a:xfrm>
              <a:off x="2609850" y="1380824"/>
              <a:ext cx="1200150" cy="1743376"/>
            </a:xfrm>
            <a:prstGeom prst="rect">
              <a:avLst/>
            </a:prstGeom>
            <a:noFill/>
          </p:spPr>
        </p:pic>
        <p:pic>
          <p:nvPicPr>
            <p:cNvPr id="12" name="Picture 2" descr="C:\Documents and Settings\Udi Dahan\My Documents\My Pictures\work\web_server.png"/>
            <p:cNvPicPr>
              <a:picLocks noChangeAspect="1" noChangeArrowheads="1"/>
            </p:cNvPicPr>
            <p:nvPr/>
          </p:nvPicPr>
          <p:blipFill>
            <a:blip r:embed="rId3" cstate="print"/>
            <a:srcRect/>
            <a:stretch>
              <a:fillRect/>
            </a:stretch>
          </p:blipFill>
          <p:spPr bwMode="auto">
            <a:xfrm>
              <a:off x="3981450" y="1371600"/>
              <a:ext cx="1200150" cy="1743376"/>
            </a:xfrm>
            <a:prstGeom prst="rect">
              <a:avLst/>
            </a:prstGeom>
            <a:noFill/>
          </p:spPr>
        </p:pic>
        <p:pic>
          <p:nvPicPr>
            <p:cNvPr id="13" name="Picture 2" descr="C:\Documents and Settings\Udi Dahan\My Documents\My Pictures\work\web_server.png"/>
            <p:cNvPicPr>
              <a:picLocks noChangeAspect="1" noChangeArrowheads="1"/>
            </p:cNvPicPr>
            <p:nvPr/>
          </p:nvPicPr>
          <p:blipFill>
            <a:blip r:embed="rId3" cstate="print"/>
            <a:srcRect/>
            <a:stretch>
              <a:fillRect/>
            </a:stretch>
          </p:blipFill>
          <p:spPr bwMode="auto">
            <a:xfrm>
              <a:off x="5353050" y="1371600"/>
              <a:ext cx="1200150" cy="1743376"/>
            </a:xfrm>
            <a:prstGeom prst="rect">
              <a:avLst/>
            </a:prstGeom>
            <a:noFill/>
          </p:spPr>
        </p:pic>
      </p:grpSp>
      <p:pic>
        <p:nvPicPr>
          <p:cNvPr id="6147" name="Picture 3" descr="C:\Documents and Settings\Udi Dahan\My Documents\My Pictures\work\web_services.png"/>
          <p:cNvPicPr>
            <a:picLocks noChangeAspect="1" noChangeArrowheads="1"/>
          </p:cNvPicPr>
          <p:nvPr/>
        </p:nvPicPr>
        <p:blipFill>
          <a:blip r:embed="rId4" cstate="print"/>
          <a:srcRect/>
          <a:stretch>
            <a:fillRect/>
          </a:stretch>
        </p:blipFill>
        <p:spPr bwMode="auto">
          <a:xfrm>
            <a:off x="3841956" y="3505201"/>
            <a:ext cx="1447800" cy="1524810"/>
          </a:xfrm>
          <a:prstGeom prst="rect">
            <a:avLst/>
          </a:prstGeom>
          <a:noFill/>
        </p:spPr>
      </p:pic>
      <p:sp>
        <p:nvSpPr>
          <p:cNvPr id="15" name="AutoShape 3"/>
          <p:cNvSpPr>
            <a:spLocks noChangeArrowheads="1"/>
          </p:cNvSpPr>
          <p:nvPr/>
        </p:nvSpPr>
        <p:spPr bwMode="auto">
          <a:xfrm>
            <a:off x="3249564" y="5382096"/>
            <a:ext cx="2660650" cy="1143000"/>
          </a:xfrm>
          <a:prstGeom prst="flowChartMagneticDisk">
            <a:avLst/>
          </a:prstGeom>
          <a:ln w="28575">
            <a:headEnd/>
            <a:tailEnd/>
          </a:ln>
        </p:spPr>
        <p:style>
          <a:lnRef idx="1">
            <a:schemeClr val="dk1"/>
          </a:lnRef>
          <a:fillRef idx="2">
            <a:schemeClr val="dk1"/>
          </a:fillRef>
          <a:effectRef idx="1">
            <a:schemeClr val="dk1"/>
          </a:effectRef>
          <a:fontRef idx="minor">
            <a:schemeClr val="dk1"/>
          </a:fontRef>
        </p:style>
        <p:txBody>
          <a:bodyPr wrap="none" anchor="ctr"/>
          <a:lstStyle/>
          <a:p>
            <a:endParaRPr lang="en-GB">
              <a:solidFill>
                <a:schemeClr val="dk1"/>
              </a:solidFill>
            </a:endParaRPr>
          </a:p>
        </p:txBody>
      </p:sp>
      <p:sp>
        <p:nvSpPr>
          <p:cNvPr id="16" name="Text Box 4"/>
          <p:cNvSpPr txBox="1">
            <a:spLocks noChangeArrowheads="1"/>
          </p:cNvSpPr>
          <p:nvPr/>
        </p:nvSpPr>
        <p:spPr bwMode="auto">
          <a:xfrm>
            <a:off x="3962400" y="5864121"/>
            <a:ext cx="1216025" cy="584775"/>
          </a:xfrm>
          <a:prstGeom prst="rect">
            <a:avLst/>
          </a:prstGeom>
          <a:noFill/>
          <a:ln w="19050" algn="ctr">
            <a:noFill/>
            <a:miter lim="800000"/>
            <a:headEnd/>
            <a:tailEnd/>
          </a:ln>
        </p:spPr>
        <p:txBody>
          <a:bodyPr wrap="square">
            <a:spAutoFit/>
          </a:bodyPr>
          <a:lstStyle/>
          <a:p>
            <a:pPr algn="ctr">
              <a:spcBef>
                <a:spcPct val="50000"/>
              </a:spcBef>
            </a:pPr>
            <a:r>
              <a:rPr lang="en-US" sz="3200" b="1" dirty="0">
                <a:solidFill>
                  <a:schemeClr val="bg1"/>
                </a:solidFill>
              </a:rPr>
              <a:t>DB</a:t>
            </a:r>
          </a:p>
        </p:txBody>
      </p:sp>
      <p:sp>
        <p:nvSpPr>
          <p:cNvPr id="18" name="Freeform 13"/>
          <p:cNvSpPr>
            <a:spLocks/>
          </p:cNvSpPr>
          <p:nvPr/>
        </p:nvSpPr>
        <p:spPr bwMode="auto">
          <a:xfrm>
            <a:off x="6699044" y="1401097"/>
            <a:ext cx="508000" cy="304799"/>
          </a:xfrm>
          <a:custGeom>
            <a:avLst/>
            <a:gdLst>
              <a:gd name="T0" fmla="*/ 15875 w 320"/>
              <a:gd name="T1" fmla="*/ 0 h 333"/>
              <a:gd name="T2" fmla="*/ 508000 w 320"/>
              <a:gd name="T3" fmla="*/ 6350 h 333"/>
              <a:gd name="T4" fmla="*/ 508000 w 320"/>
              <a:gd name="T5" fmla="*/ 528637 h 333"/>
              <a:gd name="T6" fmla="*/ 0 w 320"/>
              <a:gd name="T7" fmla="*/ 528637 h 333"/>
              <a:gd name="T8" fmla="*/ 0 60000 65536"/>
              <a:gd name="T9" fmla="*/ 0 60000 65536"/>
              <a:gd name="T10" fmla="*/ 0 60000 65536"/>
              <a:gd name="T11" fmla="*/ 0 60000 65536"/>
              <a:gd name="T12" fmla="*/ 0 w 320"/>
              <a:gd name="T13" fmla="*/ 0 h 333"/>
              <a:gd name="T14" fmla="*/ 320 w 320"/>
              <a:gd name="T15" fmla="*/ 333 h 333"/>
            </a:gdLst>
            <a:ahLst/>
            <a:cxnLst>
              <a:cxn ang="T8">
                <a:pos x="T0" y="T1"/>
              </a:cxn>
              <a:cxn ang="T9">
                <a:pos x="T2" y="T3"/>
              </a:cxn>
              <a:cxn ang="T10">
                <a:pos x="T4" y="T5"/>
              </a:cxn>
              <a:cxn ang="T11">
                <a:pos x="T6" y="T7"/>
              </a:cxn>
            </a:cxnLst>
            <a:rect l="T12" t="T13" r="T14" b="T15"/>
            <a:pathLst>
              <a:path w="320" h="333">
                <a:moveTo>
                  <a:pt x="10" y="0"/>
                </a:moveTo>
                <a:lnTo>
                  <a:pt x="320" y="4"/>
                </a:lnTo>
                <a:lnTo>
                  <a:pt x="320" y="333"/>
                </a:lnTo>
                <a:lnTo>
                  <a:pt x="0" y="333"/>
                </a:lnTo>
              </a:path>
            </a:pathLst>
          </a:custGeom>
          <a:noFill/>
          <a:ln w="57150">
            <a:solidFill>
              <a:schemeClr val="accent2">
                <a:lumMod val="40000"/>
                <a:lumOff val="60000"/>
              </a:schemeClr>
            </a:solidFill>
            <a:round/>
            <a:headEnd/>
            <a:tailEnd type="stealth" w="lg" len="lg"/>
          </a:ln>
        </p:spPr>
        <p:txBody>
          <a:bodyPr wrap="none" anchor="ctr"/>
          <a:lstStyle/>
          <a:p>
            <a:endParaRPr lang="en-GB"/>
          </a:p>
        </p:txBody>
      </p:sp>
      <p:sp>
        <p:nvSpPr>
          <p:cNvPr id="21" name="Text Box 14"/>
          <p:cNvSpPr txBox="1">
            <a:spLocks noChangeArrowheads="1"/>
          </p:cNvSpPr>
          <p:nvPr/>
        </p:nvSpPr>
        <p:spPr bwMode="auto">
          <a:xfrm>
            <a:off x="7239000" y="1339644"/>
            <a:ext cx="883575" cy="400110"/>
          </a:xfrm>
          <a:prstGeom prst="rect">
            <a:avLst/>
          </a:prstGeom>
          <a:noFill/>
          <a:ln w="19050" algn="ctr">
            <a:noFill/>
            <a:miter lim="800000"/>
            <a:headEnd/>
            <a:tailEnd/>
          </a:ln>
        </p:spPr>
        <p:txBody>
          <a:bodyPr wrap="none">
            <a:spAutoFit/>
          </a:bodyPr>
          <a:lstStyle/>
          <a:p>
            <a:r>
              <a:rPr lang="en-US" sz="2000" b="1" dirty="0" smtClean="0"/>
              <a:t>Login</a:t>
            </a:r>
            <a:endParaRPr lang="en-GB" sz="2000" b="1" dirty="0"/>
          </a:p>
        </p:txBody>
      </p:sp>
      <p:sp>
        <p:nvSpPr>
          <p:cNvPr id="23" name="Line 10"/>
          <p:cNvSpPr>
            <a:spLocks noChangeShapeType="1"/>
          </p:cNvSpPr>
          <p:nvPr/>
        </p:nvSpPr>
        <p:spPr bwMode="auto">
          <a:xfrm flipH="1" flipV="1">
            <a:off x="2743200" y="2667000"/>
            <a:ext cx="1066800" cy="1371600"/>
          </a:xfrm>
          <a:prstGeom prst="line">
            <a:avLst/>
          </a:prstGeom>
          <a:noFill/>
          <a:ln w="57150">
            <a:solidFill>
              <a:srgbClr val="FFFF00"/>
            </a:solidFill>
            <a:round/>
            <a:headEnd type="stealth" w="lg" len="lg"/>
            <a:tailEnd/>
          </a:ln>
        </p:spPr>
        <p:txBody>
          <a:bodyPr wrap="none" anchor="ctr"/>
          <a:lstStyle/>
          <a:p>
            <a:endParaRPr lang="en-GB"/>
          </a:p>
        </p:txBody>
      </p:sp>
      <p:sp>
        <p:nvSpPr>
          <p:cNvPr id="24" name="Text Box 14"/>
          <p:cNvSpPr txBox="1">
            <a:spLocks noChangeArrowheads="1"/>
          </p:cNvSpPr>
          <p:nvPr/>
        </p:nvSpPr>
        <p:spPr bwMode="auto">
          <a:xfrm>
            <a:off x="1828801" y="2971800"/>
            <a:ext cx="1219200" cy="707886"/>
          </a:xfrm>
          <a:prstGeom prst="rect">
            <a:avLst/>
          </a:prstGeom>
          <a:noFill/>
          <a:ln w="19050" algn="ctr">
            <a:noFill/>
            <a:miter lim="800000"/>
            <a:headEnd/>
            <a:tailEnd/>
          </a:ln>
        </p:spPr>
        <p:txBody>
          <a:bodyPr wrap="square">
            <a:spAutoFit/>
          </a:bodyPr>
          <a:lstStyle/>
          <a:p>
            <a:r>
              <a:rPr lang="en-US" sz="2000" b="1" dirty="0" smtClean="0"/>
              <a:t>Register User</a:t>
            </a:r>
            <a:endParaRPr lang="en-GB" sz="2000" b="1" dirty="0"/>
          </a:p>
        </p:txBody>
      </p:sp>
      <p:cxnSp>
        <p:nvCxnSpPr>
          <p:cNvPr id="27" name="Straight Arrow Connector 26"/>
          <p:cNvCxnSpPr/>
          <p:nvPr/>
        </p:nvCxnSpPr>
        <p:spPr>
          <a:xfrm rot="16200000" flipH="1">
            <a:off x="4226434" y="5171721"/>
            <a:ext cx="684989" cy="6144"/>
          </a:xfrm>
          <a:prstGeom prst="straightConnector1">
            <a:avLst/>
          </a:prstGeom>
          <a:ln w="5715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Line 19"/>
          <p:cNvSpPr>
            <a:spLocks noChangeShapeType="1"/>
          </p:cNvSpPr>
          <p:nvPr/>
        </p:nvSpPr>
        <p:spPr bwMode="auto">
          <a:xfrm flipV="1">
            <a:off x="4876800" y="2667000"/>
            <a:ext cx="1401762" cy="838200"/>
          </a:xfrm>
          <a:prstGeom prst="line">
            <a:avLst/>
          </a:prstGeom>
          <a:noFill/>
          <a:ln w="57150">
            <a:solidFill>
              <a:schemeClr val="accent3">
                <a:lumMod val="60000"/>
                <a:lumOff val="40000"/>
              </a:schemeClr>
            </a:solidFill>
            <a:round/>
            <a:headEnd/>
            <a:tailEnd type="stealth" w="lg" len="lg"/>
          </a:ln>
        </p:spPr>
        <p:txBody>
          <a:bodyPr wrap="none" anchor="ctr"/>
          <a:lstStyle/>
          <a:p>
            <a:endParaRPr lang="en-GB"/>
          </a:p>
        </p:txBody>
      </p:sp>
      <p:sp>
        <p:nvSpPr>
          <p:cNvPr id="29" name="Line 19"/>
          <p:cNvSpPr>
            <a:spLocks noChangeShapeType="1"/>
          </p:cNvSpPr>
          <p:nvPr/>
        </p:nvSpPr>
        <p:spPr bwMode="auto">
          <a:xfrm flipV="1">
            <a:off x="4648200" y="2698956"/>
            <a:ext cx="381000" cy="792000"/>
          </a:xfrm>
          <a:prstGeom prst="line">
            <a:avLst/>
          </a:prstGeom>
          <a:noFill/>
          <a:ln w="57150">
            <a:solidFill>
              <a:schemeClr val="accent3">
                <a:lumMod val="60000"/>
                <a:lumOff val="40000"/>
              </a:schemeClr>
            </a:solidFill>
            <a:round/>
            <a:headEnd/>
            <a:tailEnd type="stealth" w="lg" len="lg"/>
          </a:ln>
        </p:spPr>
        <p:txBody>
          <a:bodyPr wrap="none" anchor="ctr"/>
          <a:lstStyle/>
          <a:p>
            <a:endParaRPr lang="en-GB"/>
          </a:p>
        </p:txBody>
      </p:sp>
      <p:sp>
        <p:nvSpPr>
          <p:cNvPr id="30" name="Line 19"/>
          <p:cNvSpPr>
            <a:spLocks noChangeShapeType="1"/>
          </p:cNvSpPr>
          <p:nvPr/>
        </p:nvSpPr>
        <p:spPr bwMode="auto">
          <a:xfrm flipH="1" flipV="1">
            <a:off x="4114800" y="2698956"/>
            <a:ext cx="381000" cy="792000"/>
          </a:xfrm>
          <a:prstGeom prst="line">
            <a:avLst/>
          </a:prstGeom>
          <a:noFill/>
          <a:ln w="57150">
            <a:solidFill>
              <a:schemeClr val="accent3">
                <a:lumMod val="60000"/>
                <a:lumOff val="40000"/>
              </a:schemeClr>
            </a:solidFill>
            <a:round/>
            <a:headEnd/>
            <a:tailEnd type="stealth" w="lg" len="lg"/>
          </a:ln>
        </p:spPr>
        <p:txBody>
          <a:bodyPr wrap="none" anchor="ctr"/>
          <a:lstStyle/>
          <a:p>
            <a:endParaRPr lang="en-GB"/>
          </a:p>
        </p:txBody>
      </p:sp>
      <p:sp>
        <p:nvSpPr>
          <p:cNvPr id="31" name="Line 19"/>
          <p:cNvSpPr>
            <a:spLocks noChangeShapeType="1"/>
          </p:cNvSpPr>
          <p:nvPr/>
        </p:nvSpPr>
        <p:spPr bwMode="auto">
          <a:xfrm flipH="1" flipV="1">
            <a:off x="3048000" y="2667000"/>
            <a:ext cx="1143000" cy="838200"/>
          </a:xfrm>
          <a:prstGeom prst="line">
            <a:avLst/>
          </a:prstGeom>
          <a:noFill/>
          <a:ln w="57150">
            <a:solidFill>
              <a:schemeClr val="accent3">
                <a:lumMod val="60000"/>
                <a:lumOff val="40000"/>
              </a:schemeClr>
            </a:solidFill>
            <a:round/>
            <a:headEnd/>
            <a:tailEnd type="stealth" w="lg" len="lg"/>
          </a:ln>
        </p:spPr>
        <p:txBody>
          <a:bodyPr wrap="none" anchor="ctr"/>
          <a:lstStyle/>
          <a:p>
            <a:endParaRPr lang="en-GB"/>
          </a:p>
        </p:txBody>
      </p:sp>
      <p:sp>
        <p:nvSpPr>
          <p:cNvPr id="32" name="Text Box 14"/>
          <p:cNvSpPr txBox="1">
            <a:spLocks noChangeArrowheads="1"/>
          </p:cNvSpPr>
          <p:nvPr/>
        </p:nvSpPr>
        <p:spPr bwMode="auto">
          <a:xfrm>
            <a:off x="6172200" y="2895600"/>
            <a:ext cx="1752600" cy="707886"/>
          </a:xfrm>
          <a:prstGeom prst="rect">
            <a:avLst/>
          </a:prstGeom>
          <a:noFill/>
          <a:ln w="19050" algn="ctr">
            <a:noFill/>
            <a:miter lim="800000"/>
            <a:headEnd/>
            <a:tailEnd/>
          </a:ln>
        </p:spPr>
        <p:txBody>
          <a:bodyPr wrap="square">
            <a:spAutoFit/>
          </a:bodyPr>
          <a:lstStyle/>
          <a:p>
            <a:r>
              <a:rPr lang="en-US" sz="2000" b="1" dirty="0" smtClean="0"/>
              <a:t>Publish new user data</a:t>
            </a:r>
            <a:endParaRPr lang="en-GB" sz="2000" b="1" dirty="0"/>
          </a:p>
        </p:txBody>
      </p:sp>
      <p:sp>
        <p:nvSpPr>
          <p:cNvPr id="33" name="Plaque 32"/>
          <p:cNvSpPr/>
          <p:nvPr/>
        </p:nvSpPr>
        <p:spPr>
          <a:xfrm>
            <a:off x="2590800" y="2133600"/>
            <a:ext cx="685800" cy="381000"/>
          </a:xfrm>
          <a:prstGeom prst="plaque">
            <a:avLst>
              <a:gd name="adj" fmla="val 26344"/>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34" name="Plaque 33"/>
          <p:cNvSpPr/>
          <p:nvPr/>
        </p:nvSpPr>
        <p:spPr>
          <a:xfrm>
            <a:off x="3733800" y="2133600"/>
            <a:ext cx="685800" cy="381000"/>
          </a:xfrm>
          <a:prstGeom prst="plaque">
            <a:avLst>
              <a:gd name="adj" fmla="val 26344"/>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35" name="Plaque 34"/>
          <p:cNvSpPr/>
          <p:nvPr/>
        </p:nvSpPr>
        <p:spPr>
          <a:xfrm>
            <a:off x="4800600" y="2133600"/>
            <a:ext cx="685800" cy="381000"/>
          </a:xfrm>
          <a:prstGeom prst="plaque">
            <a:avLst>
              <a:gd name="adj" fmla="val 26344"/>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36" name="Plaque 35"/>
          <p:cNvSpPr/>
          <p:nvPr/>
        </p:nvSpPr>
        <p:spPr>
          <a:xfrm>
            <a:off x="5867400" y="2133600"/>
            <a:ext cx="685800" cy="381000"/>
          </a:xfrm>
          <a:prstGeom prst="plaque">
            <a:avLst>
              <a:gd name="adj" fmla="val 26344"/>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37" name="Text Box 14"/>
          <p:cNvSpPr txBox="1">
            <a:spLocks noChangeArrowheads="1"/>
          </p:cNvSpPr>
          <p:nvPr/>
        </p:nvSpPr>
        <p:spPr bwMode="auto">
          <a:xfrm>
            <a:off x="6781800" y="2114490"/>
            <a:ext cx="1853392" cy="400110"/>
          </a:xfrm>
          <a:prstGeom prst="rect">
            <a:avLst/>
          </a:prstGeom>
          <a:noFill/>
          <a:ln w="19050" algn="ctr">
            <a:noFill/>
            <a:miter lim="800000"/>
            <a:headEnd/>
            <a:tailEnd/>
          </a:ln>
        </p:spPr>
        <p:txBody>
          <a:bodyPr wrap="none">
            <a:spAutoFit/>
          </a:bodyPr>
          <a:lstStyle/>
          <a:p>
            <a:r>
              <a:rPr lang="en-US" sz="2000" b="1" dirty="0" smtClean="0"/>
              <a:t>Update cache</a:t>
            </a:r>
            <a:endParaRPr lang="en-GB" sz="2000" b="1" dirty="0"/>
          </a:p>
        </p:txBody>
      </p:sp>
      <p:sp>
        <p:nvSpPr>
          <p:cNvPr id="39" name="Title 38"/>
          <p:cNvSpPr>
            <a:spLocks noGrp="1"/>
          </p:cNvSpPr>
          <p:nvPr>
            <p:ph type="title"/>
          </p:nvPr>
        </p:nvSpPr>
        <p:spPr>
          <a:xfrm>
            <a:off x="387054" y="228600"/>
            <a:ext cx="8756946" cy="701731"/>
          </a:xfrm>
        </p:spPr>
        <p:txBody>
          <a:bodyPr/>
          <a:lstStyle/>
          <a:p>
            <a:r>
              <a:rPr lang="en-GB" sz="4400" dirty="0" smtClean="0"/>
              <a:t>In-Process Always Updated Solution</a:t>
            </a:r>
            <a:endParaRPr lang="en-US" sz="4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22" presetClass="entr" presetSubtype="1"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wipe(up)">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up)">
                                      <p:cBhvr>
                                        <p:cTn id="14" dur="10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1000"/>
                                        <p:tgtEl>
                                          <p:spTgt spid="3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1000"/>
                                        <p:tgtEl>
                                          <p:spTgt spid="3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1000"/>
                                        <p:tgtEl>
                                          <p:spTgt spid="2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1000"/>
                                        <p:tgtEl>
                                          <p:spTgt spid="28"/>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3" grpId="0" animBg="1"/>
      <p:bldP spid="24" grpId="0"/>
      <p:bldP spid="28" grpId="0" animBg="1"/>
      <p:bldP spid="29" grpId="0" animBg="1"/>
      <p:bldP spid="30" grpId="0" animBg="1"/>
      <p:bldP spid="31" grpId="0" animBg="1"/>
      <p:bldP spid="32" grpId="0"/>
      <p:bldP spid="33" grpId="0" animBg="1"/>
      <p:bldP spid="34" grpId="0" animBg="1"/>
      <p:bldP spid="35" grpId="0" animBg="1"/>
      <p:bldP spid="36" grpId="0" animBg="1"/>
      <p:bldP spid="37"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Documents and Settings\Udi Dahan\My Documents\My Pictures\work\web_server.png"/>
          <p:cNvPicPr>
            <a:picLocks noChangeAspect="1" noChangeArrowheads="1"/>
          </p:cNvPicPr>
          <p:nvPr/>
        </p:nvPicPr>
        <p:blipFill>
          <a:blip r:embed="rId3" cstate="print"/>
          <a:srcRect/>
          <a:stretch>
            <a:fillRect/>
          </a:stretch>
        </p:blipFill>
        <p:spPr bwMode="auto">
          <a:xfrm>
            <a:off x="1066800" y="1676400"/>
            <a:ext cx="1096610" cy="1466698"/>
          </a:xfrm>
          <a:prstGeom prst="rect">
            <a:avLst/>
          </a:prstGeom>
          <a:noFill/>
        </p:spPr>
      </p:pic>
      <p:pic>
        <p:nvPicPr>
          <p:cNvPr id="15" name="Picture 3" descr="C:\Documents and Settings\Udi Dahan\My Documents\My Pictures\work\web_services.png"/>
          <p:cNvPicPr>
            <a:picLocks noChangeAspect="1" noChangeArrowheads="1"/>
          </p:cNvPicPr>
          <p:nvPr/>
        </p:nvPicPr>
        <p:blipFill>
          <a:blip r:embed="rId4" cstate="print"/>
          <a:srcRect/>
          <a:stretch>
            <a:fillRect/>
          </a:stretch>
        </p:blipFill>
        <p:spPr bwMode="auto">
          <a:xfrm>
            <a:off x="6096000" y="1600200"/>
            <a:ext cx="1447800" cy="1524810"/>
          </a:xfrm>
          <a:prstGeom prst="rect">
            <a:avLst/>
          </a:prstGeom>
          <a:noFill/>
        </p:spPr>
      </p:pic>
      <p:sp>
        <p:nvSpPr>
          <p:cNvPr id="16" name="Line 10"/>
          <p:cNvSpPr>
            <a:spLocks noChangeShapeType="1"/>
          </p:cNvSpPr>
          <p:nvPr/>
        </p:nvSpPr>
        <p:spPr bwMode="auto">
          <a:xfrm flipH="1">
            <a:off x="2209800" y="1981200"/>
            <a:ext cx="3886200" cy="914400"/>
          </a:xfrm>
          <a:prstGeom prst="line">
            <a:avLst/>
          </a:prstGeom>
          <a:noFill/>
          <a:ln w="57150">
            <a:solidFill>
              <a:srgbClr val="FFFF00"/>
            </a:solidFill>
            <a:round/>
            <a:headEnd type="stealth" w="lg" len="lg"/>
            <a:tailEnd/>
          </a:ln>
        </p:spPr>
        <p:txBody>
          <a:bodyPr wrap="none" anchor="ctr"/>
          <a:lstStyle/>
          <a:p>
            <a:endParaRPr lang="en-GB"/>
          </a:p>
        </p:txBody>
      </p:sp>
      <p:sp>
        <p:nvSpPr>
          <p:cNvPr id="17" name="Text Box 14"/>
          <p:cNvSpPr txBox="1">
            <a:spLocks noChangeArrowheads="1"/>
          </p:cNvSpPr>
          <p:nvPr/>
        </p:nvSpPr>
        <p:spPr bwMode="auto">
          <a:xfrm>
            <a:off x="4724400" y="1143000"/>
            <a:ext cx="1219200" cy="707886"/>
          </a:xfrm>
          <a:prstGeom prst="rect">
            <a:avLst/>
          </a:prstGeom>
          <a:noFill/>
          <a:ln w="19050" algn="ctr">
            <a:noFill/>
            <a:miter lim="800000"/>
            <a:headEnd/>
            <a:tailEnd/>
          </a:ln>
        </p:spPr>
        <p:txBody>
          <a:bodyPr wrap="square">
            <a:spAutoFit/>
          </a:bodyPr>
          <a:lstStyle/>
          <a:p>
            <a:r>
              <a:rPr lang="en-US" sz="2000" b="0" dirty="0" smtClean="0">
                <a:effectLst/>
              </a:rPr>
              <a:t>Register</a:t>
            </a:r>
            <a:r>
              <a:rPr lang="en-US" sz="2000" b="1" dirty="0" smtClean="0"/>
              <a:t> </a:t>
            </a:r>
            <a:r>
              <a:rPr lang="en-US" sz="2000" b="0" dirty="0" smtClean="0">
                <a:effectLst/>
              </a:rPr>
              <a:t>User</a:t>
            </a:r>
            <a:endParaRPr lang="en-GB" sz="2000" b="0" dirty="0">
              <a:effectLst/>
            </a:endParaRPr>
          </a:p>
        </p:txBody>
      </p:sp>
      <p:sp>
        <p:nvSpPr>
          <p:cNvPr id="18" name="Line 19"/>
          <p:cNvSpPr>
            <a:spLocks noChangeShapeType="1"/>
          </p:cNvSpPr>
          <p:nvPr/>
        </p:nvSpPr>
        <p:spPr bwMode="auto">
          <a:xfrm flipH="1" flipV="1">
            <a:off x="2209800" y="1904999"/>
            <a:ext cx="3886200" cy="990600"/>
          </a:xfrm>
          <a:prstGeom prst="line">
            <a:avLst/>
          </a:prstGeom>
          <a:noFill/>
          <a:ln w="57150">
            <a:solidFill>
              <a:schemeClr val="accent3">
                <a:lumMod val="60000"/>
                <a:lumOff val="40000"/>
              </a:schemeClr>
            </a:solidFill>
            <a:round/>
            <a:headEnd/>
            <a:tailEnd type="stealth" w="lg" len="lg"/>
          </a:ln>
        </p:spPr>
        <p:txBody>
          <a:bodyPr wrap="none" anchor="ctr"/>
          <a:lstStyle/>
          <a:p>
            <a:endParaRPr lang="en-GB"/>
          </a:p>
        </p:txBody>
      </p:sp>
      <p:sp>
        <p:nvSpPr>
          <p:cNvPr id="19" name="Text Box 14"/>
          <p:cNvSpPr txBox="1">
            <a:spLocks noChangeArrowheads="1"/>
          </p:cNvSpPr>
          <p:nvPr/>
        </p:nvSpPr>
        <p:spPr bwMode="auto">
          <a:xfrm>
            <a:off x="4114800" y="2895600"/>
            <a:ext cx="1752600" cy="707886"/>
          </a:xfrm>
          <a:prstGeom prst="rect">
            <a:avLst/>
          </a:prstGeom>
          <a:noFill/>
          <a:ln w="19050" algn="ctr">
            <a:noFill/>
            <a:miter lim="800000"/>
            <a:headEnd/>
            <a:tailEnd/>
          </a:ln>
        </p:spPr>
        <p:txBody>
          <a:bodyPr wrap="square">
            <a:spAutoFit/>
          </a:bodyPr>
          <a:lstStyle/>
          <a:p>
            <a:r>
              <a:rPr lang="en-US" sz="2000" b="0" dirty="0" smtClean="0">
                <a:effectLst/>
              </a:rPr>
              <a:t>Publish new user data</a:t>
            </a:r>
            <a:endParaRPr lang="en-GB" sz="2000" b="0" dirty="0">
              <a:effectLst/>
            </a:endParaRPr>
          </a:p>
        </p:txBody>
      </p:sp>
      <p:grpSp>
        <p:nvGrpSpPr>
          <p:cNvPr id="2" name="Group 27"/>
          <p:cNvGrpSpPr/>
          <p:nvPr/>
        </p:nvGrpSpPr>
        <p:grpSpPr>
          <a:xfrm>
            <a:off x="5175417" y="3886200"/>
            <a:ext cx="3424238" cy="1371600"/>
            <a:chOff x="838200" y="4114800"/>
            <a:chExt cx="3424238" cy="1371600"/>
          </a:xfrm>
        </p:grpSpPr>
        <p:grpSp>
          <p:nvGrpSpPr>
            <p:cNvPr id="3" name="Group 25"/>
            <p:cNvGrpSpPr/>
            <p:nvPr/>
          </p:nvGrpSpPr>
          <p:grpSpPr>
            <a:xfrm>
              <a:off x="838200" y="4114800"/>
              <a:ext cx="3424238" cy="1371600"/>
              <a:chOff x="0" y="4686300"/>
              <a:chExt cx="3729038" cy="2171700"/>
            </a:xfrm>
          </p:grpSpPr>
          <p:sp>
            <p:nvSpPr>
              <p:cNvPr id="20" name="Rectangle 15"/>
              <p:cNvSpPr>
                <a:spLocks noChangeArrowheads="1"/>
              </p:cNvSpPr>
              <p:nvPr/>
            </p:nvSpPr>
            <p:spPr bwMode="auto">
              <a:xfrm>
                <a:off x="0" y="4686300"/>
                <a:ext cx="3729038" cy="2171700"/>
              </a:xfrm>
              <a:prstGeom prst="rect">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dirty="0">
                  <a:solidFill>
                    <a:schemeClr val="dk1"/>
                  </a:solidFill>
                </a:endParaRPr>
              </a:p>
            </p:txBody>
          </p:sp>
          <p:sp>
            <p:nvSpPr>
              <p:cNvPr id="21" name="Line 16"/>
              <p:cNvSpPr>
                <a:spLocks noChangeShapeType="1"/>
              </p:cNvSpPr>
              <p:nvPr/>
            </p:nvSpPr>
            <p:spPr bwMode="auto">
              <a:xfrm>
                <a:off x="0" y="4686300"/>
                <a:ext cx="984250" cy="1565275"/>
              </a:xfrm>
              <a:prstGeom prst="line">
                <a:avLst/>
              </a:prstGeom>
              <a:noFill/>
              <a:ln w="25400">
                <a:solidFill>
                  <a:schemeClr val="bg2"/>
                </a:solidFill>
                <a:round/>
                <a:headEnd/>
                <a:tailEnd/>
              </a:ln>
              <a:effectLst/>
            </p:spPr>
            <p:txBody>
              <a:bodyPr/>
              <a:lstStyle/>
              <a:p>
                <a:endParaRPr lang="en-GB"/>
              </a:p>
            </p:txBody>
          </p:sp>
          <p:sp>
            <p:nvSpPr>
              <p:cNvPr id="22" name="Line 17"/>
              <p:cNvSpPr>
                <a:spLocks noChangeShapeType="1"/>
              </p:cNvSpPr>
              <p:nvPr/>
            </p:nvSpPr>
            <p:spPr bwMode="auto">
              <a:xfrm flipV="1">
                <a:off x="2701925" y="4699000"/>
                <a:ext cx="1004888" cy="1541463"/>
              </a:xfrm>
              <a:prstGeom prst="line">
                <a:avLst/>
              </a:prstGeom>
              <a:noFill/>
              <a:ln w="25400">
                <a:solidFill>
                  <a:schemeClr val="bg2"/>
                </a:solidFill>
                <a:round/>
                <a:headEnd/>
                <a:tailEnd/>
              </a:ln>
              <a:effectLst/>
            </p:spPr>
            <p:txBody>
              <a:bodyPr/>
              <a:lstStyle/>
              <a:p>
                <a:endParaRPr lang="en-GB"/>
              </a:p>
            </p:txBody>
          </p:sp>
          <p:sp>
            <p:nvSpPr>
              <p:cNvPr id="23" name="Line 18"/>
              <p:cNvSpPr>
                <a:spLocks noChangeShapeType="1"/>
              </p:cNvSpPr>
              <p:nvPr/>
            </p:nvSpPr>
            <p:spPr bwMode="auto">
              <a:xfrm flipV="1">
                <a:off x="958850" y="6229350"/>
                <a:ext cx="1727200" cy="7938"/>
              </a:xfrm>
              <a:prstGeom prst="line">
                <a:avLst/>
              </a:prstGeom>
              <a:noFill/>
              <a:ln w="25400">
                <a:solidFill>
                  <a:schemeClr val="bg2"/>
                </a:solidFill>
                <a:round/>
                <a:headEnd/>
                <a:tailEnd/>
              </a:ln>
              <a:effectLst/>
            </p:spPr>
            <p:txBody>
              <a:bodyPr/>
              <a:lstStyle/>
              <a:p>
                <a:endParaRPr lang="en-GB"/>
              </a:p>
            </p:txBody>
          </p:sp>
          <p:sp>
            <p:nvSpPr>
              <p:cNvPr id="24"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endParaRPr lang="en-GB"/>
              </a:p>
            </p:txBody>
          </p:sp>
          <p:sp>
            <p:nvSpPr>
              <p:cNvPr id="25"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endParaRPr lang="en-GB"/>
              </a:p>
            </p:txBody>
          </p:sp>
        </p:grpSp>
        <p:sp>
          <p:nvSpPr>
            <p:cNvPr id="27" name="TextBox 26"/>
            <p:cNvSpPr txBox="1"/>
            <p:nvPr/>
          </p:nvSpPr>
          <p:spPr>
            <a:xfrm>
              <a:off x="1219200" y="4191000"/>
              <a:ext cx="2431050" cy="400110"/>
            </a:xfrm>
            <a:prstGeom prst="rect">
              <a:avLst/>
            </a:prstGeom>
            <a:noFill/>
          </p:spPr>
          <p:txBody>
            <a:bodyPr wrap="none" rtlCol="0">
              <a:spAutoFit/>
            </a:bodyPr>
            <a:lstStyle/>
            <a:p>
              <a:r>
                <a:rPr lang="en-US" sz="2000" b="0" dirty="0" err="1" smtClean="0">
                  <a:solidFill>
                    <a:schemeClr val="bg1"/>
                  </a:solidFill>
                  <a:effectLst/>
                </a:rPr>
                <a:t>RegisterUserMessage</a:t>
              </a:r>
              <a:endParaRPr lang="en-GB" sz="2000" b="0" dirty="0">
                <a:solidFill>
                  <a:schemeClr val="bg1"/>
                </a:solidFill>
                <a:effectLst/>
              </a:endParaRPr>
            </a:p>
          </p:txBody>
        </p:sp>
      </p:grpSp>
      <p:grpSp>
        <p:nvGrpSpPr>
          <p:cNvPr id="4" name="Group 28"/>
          <p:cNvGrpSpPr/>
          <p:nvPr/>
        </p:nvGrpSpPr>
        <p:grpSpPr>
          <a:xfrm>
            <a:off x="488097" y="4800591"/>
            <a:ext cx="3424238" cy="1371600"/>
            <a:chOff x="838200" y="4114800"/>
            <a:chExt cx="3424238" cy="1371600"/>
          </a:xfrm>
        </p:grpSpPr>
        <p:grpSp>
          <p:nvGrpSpPr>
            <p:cNvPr id="5" name="Group 25"/>
            <p:cNvGrpSpPr/>
            <p:nvPr/>
          </p:nvGrpSpPr>
          <p:grpSpPr>
            <a:xfrm>
              <a:off x="838200" y="4114800"/>
              <a:ext cx="3424238" cy="1371600"/>
              <a:chOff x="0" y="4686300"/>
              <a:chExt cx="3729038" cy="2171700"/>
            </a:xfrm>
          </p:grpSpPr>
          <p:sp>
            <p:nvSpPr>
              <p:cNvPr id="32" name="Rectangle 15"/>
              <p:cNvSpPr>
                <a:spLocks noChangeArrowheads="1"/>
              </p:cNvSpPr>
              <p:nvPr/>
            </p:nvSpPr>
            <p:spPr bwMode="auto">
              <a:xfrm>
                <a:off x="0" y="4686300"/>
                <a:ext cx="3729038" cy="2171700"/>
              </a:xfrm>
              <a:prstGeom prst="rect">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dirty="0"/>
              </a:p>
            </p:txBody>
          </p:sp>
          <p:sp>
            <p:nvSpPr>
              <p:cNvPr id="33" name="Line 16"/>
              <p:cNvSpPr>
                <a:spLocks noChangeShapeType="1"/>
              </p:cNvSpPr>
              <p:nvPr/>
            </p:nvSpPr>
            <p:spPr bwMode="auto">
              <a:xfrm>
                <a:off x="0" y="4686300"/>
                <a:ext cx="984250" cy="1565275"/>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a:p>
            </p:txBody>
          </p:sp>
          <p:sp>
            <p:nvSpPr>
              <p:cNvPr id="34" name="Line 17"/>
              <p:cNvSpPr>
                <a:spLocks noChangeShapeType="1"/>
              </p:cNvSpPr>
              <p:nvPr/>
            </p:nvSpPr>
            <p:spPr bwMode="auto">
              <a:xfrm flipV="1">
                <a:off x="2701925" y="4699000"/>
                <a:ext cx="1004888" cy="1541463"/>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a:p>
            </p:txBody>
          </p:sp>
          <p:sp>
            <p:nvSpPr>
              <p:cNvPr id="35" name="Line 18"/>
              <p:cNvSpPr>
                <a:spLocks noChangeShapeType="1"/>
              </p:cNvSpPr>
              <p:nvPr/>
            </p:nvSpPr>
            <p:spPr bwMode="auto">
              <a:xfrm flipV="1">
                <a:off x="958850" y="6229350"/>
                <a:ext cx="1727200" cy="7938"/>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a:p>
            </p:txBody>
          </p:sp>
          <p:sp>
            <p:nvSpPr>
              <p:cNvPr id="36" name="Line 19"/>
              <p:cNvSpPr>
                <a:spLocks noChangeShapeType="1"/>
              </p:cNvSpPr>
              <p:nvPr/>
            </p:nvSpPr>
            <p:spPr bwMode="auto">
              <a:xfrm flipV="1">
                <a:off x="0" y="5965825"/>
                <a:ext cx="792163" cy="854075"/>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a:p>
            </p:txBody>
          </p:sp>
          <p:sp>
            <p:nvSpPr>
              <p:cNvPr id="37" name="Line 20"/>
              <p:cNvSpPr>
                <a:spLocks noChangeShapeType="1"/>
              </p:cNvSpPr>
              <p:nvPr/>
            </p:nvSpPr>
            <p:spPr bwMode="auto">
              <a:xfrm>
                <a:off x="2914650" y="6032500"/>
                <a:ext cx="792163" cy="795338"/>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a:p>
            </p:txBody>
          </p:sp>
        </p:grpSp>
        <p:sp>
          <p:nvSpPr>
            <p:cNvPr id="31" name="TextBox 30"/>
            <p:cNvSpPr txBox="1"/>
            <p:nvPr/>
          </p:nvSpPr>
          <p:spPr>
            <a:xfrm>
              <a:off x="1343402" y="4191000"/>
              <a:ext cx="2357056" cy="400110"/>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b="0" dirty="0" err="1" smtClean="0">
                  <a:solidFill>
                    <a:schemeClr val="bg1"/>
                  </a:solidFill>
                  <a:effectLst/>
                </a:rPr>
                <a:t>UserAddedMessage</a:t>
              </a:r>
              <a:endParaRPr lang="en-GB" b="0" dirty="0">
                <a:solidFill>
                  <a:schemeClr val="bg1"/>
                </a:solidFill>
                <a:effectLst/>
              </a:endParaRPr>
            </a:p>
          </p:txBody>
        </p:sp>
      </p:grpSp>
      <p:sp>
        <p:nvSpPr>
          <p:cNvPr id="28" name="Title 27"/>
          <p:cNvSpPr>
            <a:spLocks noGrp="1"/>
          </p:cNvSpPr>
          <p:nvPr>
            <p:ph type="title"/>
          </p:nvPr>
        </p:nvSpPr>
        <p:spPr>
          <a:xfrm>
            <a:off x="387054" y="228600"/>
            <a:ext cx="8375946" cy="664797"/>
          </a:xfrm>
        </p:spPr>
        <p:txBody>
          <a:bodyPr/>
          <a:lstStyle/>
          <a:p>
            <a:r>
              <a:rPr lang="en-GB" dirty="0" smtClean="0"/>
              <a:t>Messaging</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1000"/>
                                        <p:tgtEl>
                                          <p:spTgt spid="18"/>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p:nvPr/>
        </p:nvGrpSpPr>
        <p:grpSpPr>
          <a:xfrm>
            <a:off x="5142118" y="1371600"/>
            <a:ext cx="3424238" cy="1371600"/>
            <a:chOff x="838200" y="4114800"/>
            <a:chExt cx="3424238" cy="1371600"/>
          </a:xfrm>
        </p:grpSpPr>
        <p:grpSp>
          <p:nvGrpSpPr>
            <p:cNvPr id="3" name="Group 25"/>
            <p:cNvGrpSpPr/>
            <p:nvPr/>
          </p:nvGrpSpPr>
          <p:grpSpPr>
            <a:xfrm>
              <a:off x="838200" y="4114800"/>
              <a:ext cx="3424238" cy="1371600"/>
              <a:chOff x="0" y="4686300"/>
              <a:chExt cx="3729038" cy="2171700"/>
            </a:xfrm>
          </p:grpSpPr>
          <p:sp>
            <p:nvSpPr>
              <p:cNvPr id="20" name="Rectangle 15"/>
              <p:cNvSpPr>
                <a:spLocks noChangeArrowheads="1"/>
              </p:cNvSpPr>
              <p:nvPr/>
            </p:nvSpPr>
            <p:spPr bwMode="auto">
              <a:xfrm>
                <a:off x="0" y="4686300"/>
                <a:ext cx="3729038" cy="2171700"/>
              </a:xfrm>
              <a:prstGeom prst="rect">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dirty="0">
                  <a:solidFill>
                    <a:schemeClr val="dk1"/>
                  </a:solidFill>
                </a:endParaRPr>
              </a:p>
            </p:txBody>
          </p:sp>
          <p:sp>
            <p:nvSpPr>
              <p:cNvPr id="21" name="Line 16"/>
              <p:cNvSpPr>
                <a:spLocks noChangeShapeType="1"/>
              </p:cNvSpPr>
              <p:nvPr/>
            </p:nvSpPr>
            <p:spPr bwMode="auto">
              <a:xfrm>
                <a:off x="0" y="4686300"/>
                <a:ext cx="984250" cy="1565275"/>
              </a:xfrm>
              <a:prstGeom prst="line">
                <a:avLst/>
              </a:prstGeom>
              <a:noFill/>
              <a:ln w="25400">
                <a:solidFill>
                  <a:schemeClr val="bg2"/>
                </a:solidFill>
                <a:round/>
                <a:headEnd/>
                <a:tailEnd/>
              </a:ln>
              <a:effectLst/>
            </p:spPr>
            <p:txBody>
              <a:bodyPr/>
              <a:lstStyle/>
              <a:p>
                <a:endParaRPr lang="en-GB"/>
              </a:p>
            </p:txBody>
          </p:sp>
          <p:sp>
            <p:nvSpPr>
              <p:cNvPr id="22" name="Line 17"/>
              <p:cNvSpPr>
                <a:spLocks noChangeShapeType="1"/>
              </p:cNvSpPr>
              <p:nvPr/>
            </p:nvSpPr>
            <p:spPr bwMode="auto">
              <a:xfrm flipV="1">
                <a:off x="2701925" y="4699000"/>
                <a:ext cx="1004888" cy="1541463"/>
              </a:xfrm>
              <a:prstGeom prst="line">
                <a:avLst/>
              </a:prstGeom>
              <a:noFill/>
              <a:ln w="25400">
                <a:solidFill>
                  <a:schemeClr val="bg2"/>
                </a:solidFill>
                <a:round/>
                <a:headEnd/>
                <a:tailEnd/>
              </a:ln>
              <a:effectLst/>
            </p:spPr>
            <p:txBody>
              <a:bodyPr/>
              <a:lstStyle/>
              <a:p>
                <a:endParaRPr lang="en-GB"/>
              </a:p>
            </p:txBody>
          </p:sp>
          <p:sp>
            <p:nvSpPr>
              <p:cNvPr id="23" name="Line 18"/>
              <p:cNvSpPr>
                <a:spLocks noChangeShapeType="1"/>
              </p:cNvSpPr>
              <p:nvPr/>
            </p:nvSpPr>
            <p:spPr bwMode="auto">
              <a:xfrm flipV="1">
                <a:off x="958850" y="6229350"/>
                <a:ext cx="1727200" cy="7938"/>
              </a:xfrm>
              <a:prstGeom prst="line">
                <a:avLst/>
              </a:prstGeom>
              <a:noFill/>
              <a:ln w="25400">
                <a:solidFill>
                  <a:schemeClr val="bg2"/>
                </a:solidFill>
                <a:round/>
                <a:headEnd/>
                <a:tailEnd/>
              </a:ln>
              <a:effectLst/>
            </p:spPr>
            <p:txBody>
              <a:bodyPr/>
              <a:lstStyle/>
              <a:p>
                <a:endParaRPr lang="en-GB"/>
              </a:p>
            </p:txBody>
          </p:sp>
          <p:sp>
            <p:nvSpPr>
              <p:cNvPr id="24"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endParaRPr lang="en-GB"/>
              </a:p>
            </p:txBody>
          </p:sp>
          <p:sp>
            <p:nvSpPr>
              <p:cNvPr id="25"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endParaRPr lang="en-GB"/>
              </a:p>
            </p:txBody>
          </p:sp>
        </p:grpSp>
        <p:sp>
          <p:nvSpPr>
            <p:cNvPr id="27" name="TextBox 26"/>
            <p:cNvSpPr txBox="1"/>
            <p:nvPr/>
          </p:nvSpPr>
          <p:spPr>
            <a:xfrm>
              <a:off x="1219200" y="4191000"/>
              <a:ext cx="2431050" cy="400110"/>
            </a:xfrm>
            <a:prstGeom prst="rect">
              <a:avLst/>
            </a:prstGeom>
            <a:noFill/>
          </p:spPr>
          <p:txBody>
            <a:bodyPr wrap="none" rtlCol="0">
              <a:spAutoFit/>
            </a:bodyPr>
            <a:lstStyle/>
            <a:p>
              <a:r>
                <a:rPr lang="en-US" sz="2000" b="0" dirty="0" err="1" smtClean="0">
                  <a:solidFill>
                    <a:schemeClr val="bg1"/>
                  </a:solidFill>
                  <a:effectLst/>
                </a:rPr>
                <a:t>RegisterUserMessage</a:t>
              </a:r>
              <a:endParaRPr lang="en-GB" sz="2000" b="0" dirty="0">
                <a:solidFill>
                  <a:schemeClr val="bg1"/>
                </a:solidFill>
                <a:effectLst/>
              </a:endParaRPr>
            </a:p>
          </p:txBody>
        </p:sp>
      </p:grpSp>
      <p:grpSp>
        <p:nvGrpSpPr>
          <p:cNvPr id="4" name="Group 38"/>
          <p:cNvGrpSpPr/>
          <p:nvPr/>
        </p:nvGrpSpPr>
        <p:grpSpPr>
          <a:xfrm>
            <a:off x="4802727" y="3200400"/>
            <a:ext cx="3962400" cy="1676401"/>
            <a:chOff x="457200" y="3198813"/>
            <a:chExt cx="2655887" cy="902960"/>
          </a:xfrm>
        </p:grpSpPr>
        <p:sp>
          <p:nvSpPr>
            <p:cNvPr id="40" name="Rectangle 10"/>
            <p:cNvSpPr>
              <a:spLocks noChangeArrowheads="1"/>
            </p:cNvSpPr>
            <p:nvPr/>
          </p:nvSpPr>
          <p:spPr bwMode="auto">
            <a:xfrm>
              <a:off x="457200" y="3200400"/>
              <a:ext cx="2646362" cy="901373"/>
            </a:xfrm>
            <a:prstGeom prst="rect">
              <a:avLst/>
            </a:prstGeom>
            <a:solidFill>
              <a:srgbClr val="FFFFCC"/>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en-GB"/>
            </a:p>
          </p:txBody>
        </p:sp>
        <p:sp>
          <p:nvSpPr>
            <p:cNvPr id="41" name="Text Box 11"/>
            <p:cNvSpPr txBox="1">
              <a:spLocks noChangeArrowheads="1"/>
            </p:cNvSpPr>
            <p:nvPr/>
          </p:nvSpPr>
          <p:spPr bwMode="auto">
            <a:xfrm>
              <a:off x="457200" y="3198813"/>
              <a:ext cx="2655887" cy="248667"/>
            </a:xfrm>
            <a:prstGeom prst="rect">
              <a:avLst/>
            </a:prstGeom>
            <a:solidFill>
              <a:srgbClr val="FFFFCC"/>
            </a:solidFill>
            <a:ln>
              <a:headEnd/>
              <a:tailEnd/>
            </a:ln>
          </p:spPr>
          <p:style>
            <a:lnRef idx="0">
              <a:schemeClr val="accent3"/>
            </a:lnRef>
            <a:fillRef idx="3">
              <a:schemeClr val="accent3"/>
            </a:fillRef>
            <a:effectRef idx="3">
              <a:schemeClr val="accent3"/>
            </a:effectRef>
            <a:fontRef idx="minor">
              <a:schemeClr val="lt1"/>
            </a:fontRef>
          </p:style>
          <p:txBody>
            <a:bodyPr wrap="square">
              <a:spAutoFit/>
            </a:bodyPr>
            <a:lstStyle/>
            <a:p>
              <a:pPr>
                <a:spcBef>
                  <a:spcPct val="50000"/>
                </a:spcBef>
                <a:defRPr/>
              </a:pPr>
              <a:r>
                <a:rPr lang="en-US" sz="2400" b="1" dirty="0" err="1" smtClean="0">
                  <a:solidFill>
                    <a:schemeClr val="bg1"/>
                  </a:solidFill>
                  <a:effectLst/>
                </a:rPr>
                <a:t>RegisterUserMsg</a:t>
              </a:r>
              <a:r>
                <a:rPr lang="en-US" sz="2400" b="1" dirty="0" smtClean="0">
                  <a:solidFill>
                    <a:schemeClr val="bg1"/>
                  </a:solidFill>
                  <a:effectLst/>
                </a:rPr>
                <a:t> : </a:t>
              </a:r>
              <a:r>
                <a:rPr lang="en-US" sz="2400" b="1" dirty="0" err="1" smtClean="0">
                  <a:solidFill>
                    <a:schemeClr val="bg1"/>
                  </a:solidFill>
                  <a:effectLst/>
                </a:rPr>
                <a:t>IMessage</a:t>
              </a:r>
              <a:endParaRPr lang="en-US" sz="2800" b="1" dirty="0">
                <a:solidFill>
                  <a:schemeClr val="bg1"/>
                </a:solidFill>
                <a:effectLst/>
              </a:endParaRPr>
            </a:p>
          </p:txBody>
        </p:sp>
        <p:sp>
          <p:nvSpPr>
            <p:cNvPr id="42" name="Text Box 12"/>
            <p:cNvSpPr txBox="1">
              <a:spLocks noChangeArrowheads="1"/>
            </p:cNvSpPr>
            <p:nvPr/>
          </p:nvSpPr>
          <p:spPr bwMode="auto">
            <a:xfrm>
              <a:off x="607533" y="3527162"/>
              <a:ext cx="2355221" cy="464177"/>
            </a:xfrm>
            <a:prstGeom prst="rect">
              <a:avLst/>
            </a:prstGeom>
            <a:noFill/>
            <a:ln w="19050" algn="ctr">
              <a:noFill/>
              <a:miter lim="800000"/>
              <a:headEnd/>
              <a:tailEnd/>
            </a:ln>
          </p:spPr>
          <p:txBody>
            <a:bodyPr wrap="square">
              <a:spAutoFit/>
            </a:bodyPr>
            <a:lstStyle/>
            <a:p>
              <a:pPr>
                <a:spcBef>
                  <a:spcPct val="50000"/>
                </a:spcBef>
              </a:pPr>
              <a:r>
                <a:rPr lang="en-US" sz="2000" b="0" dirty="0" smtClean="0">
                  <a:solidFill>
                    <a:schemeClr val="bg1"/>
                  </a:solidFill>
                  <a:effectLst/>
                </a:rPr>
                <a:t>Username : string</a:t>
              </a:r>
            </a:p>
            <a:p>
              <a:pPr>
                <a:spcBef>
                  <a:spcPct val="50000"/>
                </a:spcBef>
              </a:pPr>
              <a:r>
                <a:rPr lang="en-US" sz="2000" b="0" dirty="0" err="1" smtClean="0">
                  <a:solidFill>
                    <a:schemeClr val="bg1"/>
                  </a:solidFill>
                  <a:effectLst/>
                </a:rPr>
                <a:t>HashedPassword</a:t>
              </a:r>
              <a:r>
                <a:rPr lang="en-US" sz="2000" b="0" dirty="0" smtClean="0">
                  <a:solidFill>
                    <a:schemeClr val="bg1"/>
                  </a:solidFill>
                  <a:effectLst/>
                </a:rPr>
                <a:t> : string</a:t>
              </a:r>
              <a:endParaRPr lang="en-GB" sz="2000" b="0" dirty="0">
                <a:solidFill>
                  <a:schemeClr val="bg1"/>
                </a:solidFill>
                <a:effectLst/>
              </a:endParaRPr>
            </a:p>
          </p:txBody>
        </p:sp>
      </p:grpSp>
      <p:grpSp>
        <p:nvGrpSpPr>
          <p:cNvPr id="5" name="Group 27"/>
          <p:cNvGrpSpPr/>
          <p:nvPr/>
        </p:nvGrpSpPr>
        <p:grpSpPr>
          <a:xfrm>
            <a:off x="582406" y="1371600"/>
            <a:ext cx="3424238" cy="1371600"/>
            <a:chOff x="838200" y="4114800"/>
            <a:chExt cx="3424238" cy="1371600"/>
          </a:xfrm>
        </p:grpSpPr>
        <p:grpSp>
          <p:nvGrpSpPr>
            <p:cNvPr id="6" name="Group 25"/>
            <p:cNvGrpSpPr/>
            <p:nvPr/>
          </p:nvGrpSpPr>
          <p:grpSpPr>
            <a:xfrm>
              <a:off x="838200" y="4114800"/>
              <a:ext cx="3424238" cy="1371600"/>
              <a:chOff x="0" y="4686300"/>
              <a:chExt cx="3729038" cy="2171700"/>
            </a:xfrm>
          </p:grpSpPr>
          <p:sp>
            <p:nvSpPr>
              <p:cNvPr id="48" name="Rectangle 15"/>
              <p:cNvSpPr>
                <a:spLocks noChangeArrowheads="1"/>
              </p:cNvSpPr>
              <p:nvPr/>
            </p:nvSpPr>
            <p:spPr bwMode="auto">
              <a:xfrm>
                <a:off x="0" y="4686300"/>
                <a:ext cx="3729038" cy="2171700"/>
              </a:xfrm>
              <a:prstGeom prst="rect">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dirty="0">
                  <a:solidFill>
                    <a:schemeClr val="dk1"/>
                  </a:solidFill>
                </a:endParaRPr>
              </a:p>
            </p:txBody>
          </p:sp>
          <p:sp>
            <p:nvSpPr>
              <p:cNvPr id="49" name="Line 16"/>
              <p:cNvSpPr>
                <a:spLocks noChangeShapeType="1"/>
              </p:cNvSpPr>
              <p:nvPr/>
            </p:nvSpPr>
            <p:spPr bwMode="auto">
              <a:xfrm>
                <a:off x="0" y="4686300"/>
                <a:ext cx="984250" cy="1565275"/>
              </a:xfrm>
              <a:prstGeom prst="line">
                <a:avLst/>
              </a:prstGeom>
              <a:noFill/>
              <a:ln w="25400">
                <a:solidFill>
                  <a:schemeClr val="bg2"/>
                </a:solidFill>
                <a:round/>
                <a:headEnd/>
                <a:tailEnd/>
              </a:ln>
              <a:effectLst/>
            </p:spPr>
            <p:txBody>
              <a:bodyPr/>
              <a:lstStyle/>
              <a:p>
                <a:endParaRPr lang="en-GB"/>
              </a:p>
            </p:txBody>
          </p:sp>
          <p:sp>
            <p:nvSpPr>
              <p:cNvPr id="50" name="Line 17"/>
              <p:cNvSpPr>
                <a:spLocks noChangeShapeType="1"/>
              </p:cNvSpPr>
              <p:nvPr/>
            </p:nvSpPr>
            <p:spPr bwMode="auto">
              <a:xfrm flipV="1">
                <a:off x="2701925" y="4699000"/>
                <a:ext cx="1004888" cy="1541463"/>
              </a:xfrm>
              <a:prstGeom prst="line">
                <a:avLst/>
              </a:prstGeom>
              <a:noFill/>
              <a:ln w="25400">
                <a:solidFill>
                  <a:schemeClr val="bg2"/>
                </a:solidFill>
                <a:round/>
                <a:headEnd/>
                <a:tailEnd/>
              </a:ln>
              <a:effectLst/>
            </p:spPr>
            <p:txBody>
              <a:bodyPr/>
              <a:lstStyle/>
              <a:p>
                <a:endParaRPr lang="en-GB"/>
              </a:p>
            </p:txBody>
          </p:sp>
          <p:sp>
            <p:nvSpPr>
              <p:cNvPr id="51" name="Line 18"/>
              <p:cNvSpPr>
                <a:spLocks noChangeShapeType="1"/>
              </p:cNvSpPr>
              <p:nvPr/>
            </p:nvSpPr>
            <p:spPr bwMode="auto">
              <a:xfrm flipV="1">
                <a:off x="958850" y="6229350"/>
                <a:ext cx="1727200" cy="7938"/>
              </a:xfrm>
              <a:prstGeom prst="line">
                <a:avLst/>
              </a:prstGeom>
              <a:noFill/>
              <a:ln w="25400">
                <a:solidFill>
                  <a:schemeClr val="bg2"/>
                </a:solidFill>
                <a:round/>
                <a:headEnd/>
                <a:tailEnd/>
              </a:ln>
              <a:effectLst/>
            </p:spPr>
            <p:txBody>
              <a:bodyPr/>
              <a:lstStyle/>
              <a:p>
                <a:endParaRPr lang="en-GB"/>
              </a:p>
            </p:txBody>
          </p:sp>
          <p:sp>
            <p:nvSpPr>
              <p:cNvPr id="52"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endParaRPr lang="en-GB"/>
              </a:p>
            </p:txBody>
          </p:sp>
          <p:sp>
            <p:nvSpPr>
              <p:cNvPr id="53"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endParaRPr lang="en-GB"/>
              </a:p>
            </p:txBody>
          </p:sp>
        </p:grpSp>
        <p:sp>
          <p:nvSpPr>
            <p:cNvPr id="47" name="TextBox 46"/>
            <p:cNvSpPr txBox="1"/>
            <p:nvPr/>
          </p:nvSpPr>
          <p:spPr>
            <a:xfrm>
              <a:off x="1351932" y="4191000"/>
              <a:ext cx="2357056" cy="400110"/>
            </a:xfrm>
            <a:prstGeom prst="rect">
              <a:avLst/>
            </a:prstGeom>
            <a:noFill/>
          </p:spPr>
          <p:txBody>
            <a:bodyPr wrap="none" rtlCol="0">
              <a:spAutoFit/>
            </a:bodyPr>
            <a:lstStyle/>
            <a:p>
              <a:r>
                <a:rPr lang="en-US" sz="2000" b="0" dirty="0" err="1" smtClean="0">
                  <a:solidFill>
                    <a:schemeClr val="bg1"/>
                  </a:solidFill>
                  <a:effectLst/>
                </a:rPr>
                <a:t>UserAddedMessage</a:t>
              </a:r>
              <a:endParaRPr lang="en-GB" b="0" dirty="0">
                <a:solidFill>
                  <a:schemeClr val="bg1"/>
                </a:solidFill>
                <a:effectLst/>
              </a:endParaRPr>
            </a:p>
          </p:txBody>
        </p:sp>
      </p:grpSp>
      <p:grpSp>
        <p:nvGrpSpPr>
          <p:cNvPr id="7" name="Group 53"/>
          <p:cNvGrpSpPr/>
          <p:nvPr/>
        </p:nvGrpSpPr>
        <p:grpSpPr>
          <a:xfrm>
            <a:off x="378942" y="3200400"/>
            <a:ext cx="3962400" cy="1676401"/>
            <a:chOff x="457200" y="3198813"/>
            <a:chExt cx="2655887" cy="902960"/>
          </a:xfrm>
        </p:grpSpPr>
        <p:sp>
          <p:nvSpPr>
            <p:cNvPr id="55" name="Rectangle 10"/>
            <p:cNvSpPr>
              <a:spLocks noChangeArrowheads="1"/>
            </p:cNvSpPr>
            <p:nvPr/>
          </p:nvSpPr>
          <p:spPr bwMode="auto">
            <a:xfrm>
              <a:off x="457200" y="3200400"/>
              <a:ext cx="2646362" cy="901373"/>
            </a:xfrm>
            <a:prstGeom prst="rect">
              <a:avLst/>
            </a:prstGeom>
            <a:solidFill>
              <a:srgbClr val="FFFFCC"/>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en-GB"/>
            </a:p>
          </p:txBody>
        </p:sp>
        <p:sp>
          <p:nvSpPr>
            <p:cNvPr id="56" name="Text Box 11"/>
            <p:cNvSpPr txBox="1">
              <a:spLocks noChangeArrowheads="1"/>
            </p:cNvSpPr>
            <p:nvPr/>
          </p:nvSpPr>
          <p:spPr bwMode="auto">
            <a:xfrm>
              <a:off x="457200" y="3198813"/>
              <a:ext cx="2655887" cy="248667"/>
            </a:xfrm>
            <a:prstGeom prst="rect">
              <a:avLst/>
            </a:prstGeom>
            <a:solidFill>
              <a:srgbClr val="FFFFCC"/>
            </a:solidFill>
            <a:ln>
              <a:headEnd/>
              <a:tailEnd/>
            </a:ln>
          </p:spPr>
          <p:style>
            <a:lnRef idx="0">
              <a:schemeClr val="accent3"/>
            </a:lnRef>
            <a:fillRef idx="3">
              <a:schemeClr val="accent3"/>
            </a:fillRef>
            <a:effectRef idx="3">
              <a:schemeClr val="accent3"/>
            </a:effectRef>
            <a:fontRef idx="minor">
              <a:schemeClr val="lt1"/>
            </a:fontRef>
          </p:style>
          <p:txBody>
            <a:bodyPr wrap="square">
              <a:spAutoFit/>
            </a:bodyPr>
            <a:lstStyle/>
            <a:p>
              <a:pPr>
                <a:spcBef>
                  <a:spcPct val="50000"/>
                </a:spcBef>
                <a:defRPr/>
              </a:pPr>
              <a:r>
                <a:rPr lang="en-US" sz="2400" b="1" dirty="0" err="1" smtClean="0">
                  <a:solidFill>
                    <a:schemeClr val="bg1"/>
                  </a:solidFill>
                  <a:effectLst/>
                </a:rPr>
                <a:t>UserAddedMsg</a:t>
              </a:r>
              <a:r>
                <a:rPr lang="en-US" sz="2400" b="1" dirty="0" smtClean="0">
                  <a:solidFill>
                    <a:schemeClr val="bg1"/>
                  </a:solidFill>
                  <a:effectLst/>
                </a:rPr>
                <a:t> : </a:t>
              </a:r>
              <a:r>
                <a:rPr lang="en-US" sz="2400" b="1" dirty="0" err="1" smtClean="0">
                  <a:solidFill>
                    <a:schemeClr val="bg1"/>
                  </a:solidFill>
                  <a:effectLst/>
                </a:rPr>
                <a:t>IMessage</a:t>
              </a:r>
              <a:endParaRPr lang="en-US" sz="2800" b="1" dirty="0">
                <a:solidFill>
                  <a:schemeClr val="bg1"/>
                </a:solidFill>
                <a:effectLst/>
              </a:endParaRPr>
            </a:p>
          </p:txBody>
        </p:sp>
        <p:sp>
          <p:nvSpPr>
            <p:cNvPr id="57" name="Text Box 12"/>
            <p:cNvSpPr txBox="1">
              <a:spLocks noChangeArrowheads="1"/>
            </p:cNvSpPr>
            <p:nvPr/>
          </p:nvSpPr>
          <p:spPr bwMode="auto">
            <a:xfrm>
              <a:off x="607533" y="3527162"/>
              <a:ext cx="2355221" cy="464177"/>
            </a:xfrm>
            <a:prstGeom prst="rect">
              <a:avLst/>
            </a:prstGeom>
            <a:noFill/>
            <a:ln w="19050" algn="ctr">
              <a:noFill/>
              <a:miter lim="800000"/>
              <a:headEnd/>
              <a:tailEnd/>
            </a:ln>
          </p:spPr>
          <p:txBody>
            <a:bodyPr wrap="square">
              <a:spAutoFit/>
            </a:bodyPr>
            <a:lstStyle/>
            <a:p>
              <a:pPr>
                <a:spcBef>
                  <a:spcPct val="50000"/>
                </a:spcBef>
              </a:pPr>
              <a:r>
                <a:rPr lang="en-US" sz="2000" b="0" dirty="0" smtClean="0">
                  <a:solidFill>
                    <a:schemeClr val="bg1"/>
                  </a:solidFill>
                  <a:effectLst/>
                </a:rPr>
                <a:t>Username : string</a:t>
              </a:r>
            </a:p>
            <a:p>
              <a:pPr>
                <a:spcBef>
                  <a:spcPct val="50000"/>
                </a:spcBef>
              </a:pPr>
              <a:r>
                <a:rPr lang="en-US" sz="2000" b="0" dirty="0" err="1" smtClean="0">
                  <a:solidFill>
                    <a:schemeClr val="bg1"/>
                  </a:solidFill>
                  <a:effectLst/>
                </a:rPr>
                <a:t>HashedPassword</a:t>
              </a:r>
              <a:r>
                <a:rPr lang="en-US" sz="2000" b="0" dirty="0" smtClean="0">
                  <a:solidFill>
                    <a:schemeClr val="bg1"/>
                  </a:solidFill>
                  <a:effectLst/>
                </a:rPr>
                <a:t> : string</a:t>
              </a:r>
              <a:endParaRPr lang="en-GB" sz="2000" b="0" dirty="0">
                <a:solidFill>
                  <a:schemeClr val="bg1"/>
                </a:solidFill>
                <a:effectLst/>
              </a:endParaRPr>
            </a:p>
          </p:txBody>
        </p:sp>
      </p:grpSp>
      <p:sp>
        <p:nvSpPr>
          <p:cNvPr id="30" name="Title 29"/>
          <p:cNvSpPr>
            <a:spLocks noGrp="1"/>
          </p:cNvSpPr>
          <p:nvPr>
            <p:ph type="title"/>
          </p:nvPr>
        </p:nvSpPr>
        <p:spPr/>
        <p:txBody>
          <a:bodyPr/>
          <a:lstStyle/>
          <a:p>
            <a:r>
              <a:rPr smtClean="0"/>
              <a:t>Messaging</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054" y="228600"/>
            <a:ext cx="8375946" cy="664797"/>
          </a:xfrm>
        </p:spPr>
        <p:txBody>
          <a:bodyPr/>
          <a:lstStyle/>
          <a:p>
            <a:r>
              <a:rPr lang="en-GB" dirty="0" smtClean="0"/>
              <a:t>Web Server </a:t>
            </a:r>
            <a:r>
              <a:rPr lang="en-GB" dirty="0" err="1" smtClean="0"/>
              <a:t>Startup</a:t>
            </a:r>
            <a:r>
              <a:rPr lang="en-GB" dirty="0" smtClean="0"/>
              <a:t> Logic</a:t>
            </a:r>
            <a:endParaRPr lang="en-GB" dirty="0"/>
          </a:p>
        </p:txBody>
      </p:sp>
      <p:graphicFrame>
        <p:nvGraphicFramePr>
          <p:cNvPr id="6" name="Diagram 5"/>
          <p:cNvGraphicFramePr/>
          <p:nvPr/>
        </p:nvGraphicFramePr>
        <p:xfrm>
          <a:off x="816749" y="1600200"/>
          <a:ext cx="74676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Web Server </a:t>
            </a:r>
            <a:r>
              <a:rPr lang="en-GB" dirty="0" err="1" smtClean="0"/>
              <a:t>Startup</a:t>
            </a:r>
            <a:r>
              <a:rPr lang="en-GB" dirty="0" smtClean="0"/>
              <a:t> Logic</a:t>
            </a:r>
            <a:endParaRPr lang="en-GB" dirty="0"/>
          </a:p>
        </p:txBody>
      </p:sp>
      <p:sp>
        <p:nvSpPr>
          <p:cNvPr id="6" name="Text Placeholder 5"/>
          <p:cNvSpPr>
            <a:spLocks noGrp="1"/>
          </p:cNvSpPr>
          <p:nvPr>
            <p:ph type="body" sz="quarter" idx="10"/>
          </p:nvPr>
        </p:nvSpPr>
        <p:spPr>
          <a:xfrm>
            <a:off x="733146" y="1572364"/>
            <a:ext cx="8410854" cy="4450449"/>
          </a:xfrm>
        </p:spPr>
        <p:txBody>
          <a:bodyPr/>
          <a:lstStyle/>
          <a:p>
            <a:r>
              <a:rPr lang="en-GB" sz="2400" dirty="0" smtClean="0">
                <a:solidFill>
                  <a:srgbClr val="0000FF"/>
                </a:solidFill>
                <a:effectLst/>
              </a:rPr>
              <a:t>public</a:t>
            </a:r>
            <a:r>
              <a:rPr lang="en-GB" sz="2400" dirty="0" smtClean="0">
                <a:effectLst/>
              </a:rPr>
              <a:t> </a:t>
            </a:r>
            <a:r>
              <a:rPr lang="en-GB" sz="2400" dirty="0" smtClean="0">
                <a:solidFill>
                  <a:srgbClr val="0000FF"/>
                </a:solidFill>
                <a:effectLst/>
              </a:rPr>
              <a:t>class</a:t>
            </a:r>
            <a:r>
              <a:rPr lang="en-GB" sz="2400" dirty="0" smtClean="0">
                <a:effectLst/>
              </a:rPr>
              <a:t> Global : </a:t>
            </a:r>
            <a:r>
              <a:rPr lang="en-GB" sz="2400" dirty="0" err="1" smtClean="0">
                <a:solidFill>
                  <a:srgbClr val="C00000"/>
                </a:solidFill>
                <a:effectLst/>
              </a:rPr>
              <a:t>HttpApplication</a:t>
            </a:r>
            <a:endParaRPr lang="en-GB" sz="2400" dirty="0" smtClean="0">
              <a:solidFill>
                <a:srgbClr val="C00000"/>
              </a:solidFill>
              <a:effectLst/>
            </a:endParaRPr>
          </a:p>
          <a:p>
            <a:r>
              <a:rPr lang="en-GB" sz="2400" dirty="0" smtClean="0">
                <a:effectLst/>
              </a:rPr>
              <a:t>{</a:t>
            </a:r>
          </a:p>
          <a:p>
            <a:r>
              <a:rPr lang="en-GB" sz="2400" dirty="0" smtClean="0">
                <a:effectLst/>
              </a:rPr>
              <a:t>  </a:t>
            </a:r>
            <a:r>
              <a:rPr lang="en-GB" sz="2400" dirty="0" smtClean="0">
                <a:solidFill>
                  <a:srgbClr val="0000FF"/>
                </a:solidFill>
                <a:effectLst/>
              </a:rPr>
              <a:t>protected void </a:t>
            </a:r>
            <a:r>
              <a:rPr lang="en-GB" sz="2400" dirty="0" err="1" smtClean="0">
                <a:effectLst/>
              </a:rPr>
              <a:t>Application_Start</a:t>
            </a:r>
            <a:r>
              <a:rPr lang="en-GB" sz="2400" dirty="0" smtClean="0">
                <a:effectLst/>
              </a:rPr>
              <a:t>(</a:t>
            </a:r>
            <a:r>
              <a:rPr lang="en-GB" sz="2400" dirty="0" smtClean="0">
                <a:solidFill>
                  <a:srgbClr val="0000FF"/>
                </a:solidFill>
                <a:effectLst/>
              </a:rPr>
              <a:t>...</a:t>
            </a:r>
            <a:r>
              <a:rPr lang="en-GB" sz="2400" dirty="0" smtClean="0">
                <a:effectLst/>
              </a:rPr>
              <a:t>)</a:t>
            </a:r>
          </a:p>
          <a:p>
            <a:r>
              <a:rPr lang="en-GB" sz="2400" dirty="0" smtClean="0">
                <a:effectLst/>
              </a:rPr>
              <a:t>  {</a:t>
            </a:r>
          </a:p>
          <a:p>
            <a:r>
              <a:rPr lang="en-GB" sz="2400" dirty="0" smtClean="0">
                <a:effectLst/>
              </a:rPr>
              <a:t>     </a:t>
            </a:r>
            <a:r>
              <a:rPr lang="en-GB" sz="2400" dirty="0" err="1" smtClean="0">
                <a:solidFill>
                  <a:srgbClr val="C00000"/>
                </a:solidFill>
                <a:effectLst/>
              </a:rPr>
              <a:t>IBus</a:t>
            </a:r>
            <a:r>
              <a:rPr lang="en-GB" sz="2400" dirty="0" smtClean="0">
                <a:effectLst/>
              </a:rPr>
              <a:t> bus = </a:t>
            </a:r>
            <a:r>
              <a:rPr lang="en-GB" sz="2400" dirty="0" err="1" smtClean="0">
                <a:effectLst/>
              </a:rPr>
              <a:t>builder.Build</a:t>
            </a:r>
            <a:r>
              <a:rPr lang="en-GB" sz="2400" dirty="0" smtClean="0">
                <a:effectLst/>
              </a:rPr>
              <a:t>&lt;</a:t>
            </a:r>
            <a:r>
              <a:rPr lang="en-GB" sz="2400" dirty="0" err="1" smtClean="0">
                <a:solidFill>
                  <a:srgbClr val="C00000"/>
                </a:solidFill>
                <a:effectLst/>
              </a:rPr>
              <a:t>IBus</a:t>
            </a:r>
            <a:r>
              <a:rPr lang="en-GB" sz="2400" dirty="0" smtClean="0">
                <a:effectLst/>
              </a:rPr>
              <a:t>&gt;();</a:t>
            </a:r>
          </a:p>
          <a:p>
            <a:r>
              <a:rPr lang="en-GB" sz="2400" dirty="0" smtClean="0">
                <a:effectLst/>
              </a:rPr>
              <a:t>     </a:t>
            </a:r>
            <a:r>
              <a:rPr lang="en-GB" sz="2400" dirty="0" err="1" smtClean="0">
                <a:effectLst/>
              </a:rPr>
              <a:t>bus.Start</a:t>
            </a:r>
            <a:r>
              <a:rPr lang="en-GB" sz="2400" dirty="0" smtClean="0">
                <a:effectLst/>
              </a:rPr>
              <a:t>();</a:t>
            </a:r>
          </a:p>
          <a:p>
            <a:r>
              <a:rPr lang="en-GB" sz="2400" dirty="0" smtClean="0">
                <a:effectLst/>
              </a:rPr>
              <a:t>       </a:t>
            </a:r>
          </a:p>
          <a:p>
            <a:r>
              <a:rPr lang="en-GB" sz="2400" dirty="0" smtClean="0">
                <a:effectLst/>
              </a:rPr>
              <a:t>     </a:t>
            </a:r>
            <a:r>
              <a:rPr lang="en-GB" sz="2400" dirty="0" err="1" smtClean="0">
                <a:effectLst/>
              </a:rPr>
              <a:t>bus.Subscribe</a:t>
            </a:r>
            <a:r>
              <a:rPr lang="en-GB" sz="2400" dirty="0" smtClean="0">
                <a:effectLst/>
              </a:rPr>
              <a:t>(</a:t>
            </a:r>
            <a:r>
              <a:rPr lang="en-GB" sz="2400" dirty="0" err="1" smtClean="0">
                <a:solidFill>
                  <a:srgbClr val="0000FF"/>
                </a:solidFill>
                <a:effectLst/>
              </a:rPr>
              <a:t>typeof</a:t>
            </a:r>
            <a:r>
              <a:rPr lang="en-GB" sz="2400" dirty="0" smtClean="0">
                <a:effectLst/>
              </a:rPr>
              <a:t>(</a:t>
            </a:r>
            <a:r>
              <a:rPr lang="en-GB" sz="2400" dirty="0" err="1" smtClean="0">
                <a:solidFill>
                  <a:srgbClr val="C00000"/>
                </a:solidFill>
                <a:effectLst/>
              </a:rPr>
              <a:t>User_Added_Message</a:t>
            </a:r>
            <a:r>
              <a:rPr lang="en-GB" sz="2400" dirty="0" smtClean="0">
                <a:effectLst/>
              </a:rPr>
              <a:t>));</a:t>
            </a:r>
          </a:p>
          <a:p>
            <a:r>
              <a:rPr lang="en-GB" sz="2400" dirty="0" smtClean="0">
                <a:effectLst/>
              </a:rPr>
              <a:t>     </a:t>
            </a:r>
            <a:r>
              <a:rPr lang="en-GB" sz="2400" dirty="0" err="1" smtClean="0">
                <a:effectLst/>
              </a:rPr>
              <a:t>bus.Send</a:t>
            </a:r>
            <a:r>
              <a:rPr lang="en-GB" sz="2400" dirty="0" smtClean="0">
                <a:effectLst/>
              </a:rPr>
              <a:t>(</a:t>
            </a:r>
            <a:r>
              <a:rPr lang="en-GB" sz="2400" dirty="0" smtClean="0">
                <a:solidFill>
                  <a:srgbClr val="0000FF"/>
                </a:solidFill>
                <a:effectLst/>
              </a:rPr>
              <a:t>new</a:t>
            </a:r>
            <a:r>
              <a:rPr lang="en-GB" sz="2400" dirty="0" smtClean="0">
                <a:effectLst/>
              </a:rPr>
              <a:t> </a:t>
            </a:r>
            <a:r>
              <a:rPr lang="en-GB" sz="2400" dirty="0" err="1" smtClean="0">
                <a:solidFill>
                  <a:srgbClr val="C00000"/>
                </a:solidFill>
                <a:effectLst/>
              </a:rPr>
              <a:t>Get_All_Users_Message</a:t>
            </a:r>
            <a:r>
              <a:rPr lang="en-GB" sz="2400" dirty="0" smtClean="0">
                <a:effectLst/>
              </a:rPr>
              <a:t>());</a:t>
            </a:r>
          </a:p>
          <a:p>
            <a:r>
              <a:rPr lang="en-GB" sz="2400" dirty="0" smtClean="0">
                <a:effectLst/>
              </a:rPr>
              <a:t>  }</a:t>
            </a:r>
          </a:p>
          <a:p>
            <a:r>
              <a:rPr lang="en-GB" sz="2400" dirty="0" smtClean="0">
                <a:effectLst/>
              </a:rPr>
              <a:t>}</a:t>
            </a:r>
            <a:endParaRPr lang="en-GB" sz="2400" dirty="0">
              <a:effectLst/>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127000" y="127000"/>
            <a:ext cx="9017000" cy="695325"/>
          </a:xfrm>
          <a:noFill/>
          <a:ln/>
        </p:spPr>
        <p:txBody>
          <a:bodyPr/>
          <a:lstStyle/>
          <a:p>
            <a:r>
              <a:rPr lang="en-US" dirty="0"/>
              <a:t>#8. The network is homogeneous</a:t>
            </a:r>
          </a:p>
        </p:txBody>
      </p:sp>
      <p:sp>
        <p:nvSpPr>
          <p:cNvPr id="329731" name="Rectangle 3"/>
          <p:cNvSpPr>
            <a:spLocks noGrp="1" noChangeArrowheads="1"/>
          </p:cNvSpPr>
          <p:nvPr>
            <p:ph idx="1"/>
          </p:nvPr>
        </p:nvSpPr>
        <p:spPr>
          <a:xfrm>
            <a:off x="0" y="1254125"/>
            <a:ext cx="9144000" cy="4473575"/>
          </a:xfrm>
          <a:noFill/>
          <a:ln/>
        </p:spPr>
        <p:txBody>
          <a:bodyPr/>
          <a:lstStyle/>
          <a:p>
            <a:pPr marL="342900" indent="-342900"/>
            <a:r>
              <a:rPr lang="en-US" dirty="0"/>
              <a:t>Well, it just isn’t. </a:t>
            </a:r>
          </a:p>
          <a:p>
            <a:pPr marL="342900" indent="-342900"/>
            <a:endParaRPr lang="en-US" dirty="0"/>
          </a:p>
          <a:p>
            <a:pPr marL="342900" indent="-342900"/>
            <a:r>
              <a:rPr lang="en-US" dirty="0"/>
              <a:t>Interoperability matters</a:t>
            </a:r>
          </a:p>
          <a:p>
            <a:pPr marL="342900" indent="-342900"/>
            <a:endParaRPr lang="en-US" dirty="0"/>
          </a:p>
          <a:p>
            <a:pPr marL="342900" indent="-342900"/>
            <a:r>
              <a:rPr lang="en-US" dirty="0"/>
              <a:t>Try to stay away from proprietary protocols</a:t>
            </a:r>
          </a:p>
          <a:p>
            <a:pPr marL="342900" indent="-342900"/>
            <a:endParaRPr lang="en-US" dirty="0"/>
          </a:p>
          <a:p>
            <a:pPr marL="342900" indent="-342900"/>
            <a:r>
              <a:rPr lang="en-US" dirty="0"/>
              <a:t>Semantic interoperability will always be hard, budget for it</a:t>
            </a:r>
          </a:p>
        </p:txBody>
      </p:sp>
    </p:spTree>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054" y="228600"/>
            <a:ext cx="8375946" cy="664797"/>
          </a:xfrm>
        </p:spPr>
        <p:txBody>
          <a:bodyPr/>
          <a:lstStyle/>
          <a:p>
            <a:pPr lvl="0"/>
            <a:r>
              <a:rPr lang="en-GB" dirty="0" smtClean="0"/>
              <a:t>Web Server Registration Logic</a:t>
            </a:r>
            <a:endParaRPr lang="en-GB" dirty="0"/>
          </a:p>
        </p:txBody>
      </p:sp>
      <p:graphicFrame>
        <p:nvGraphicFramePr>
          <p:cNvPr id="6" name="Diagram 5"/>
          <p:cNvGraphicFramePr/>
          <p:nvPr/>
        </p:nvGraphicFramePr>
        <p:xfrm>
          <a:off x="1499286" y="1143000"/>
          <a:ext cx="60960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7054" y="228600"/>
            <a:ext cx="8375946" cy="664797"/>
          </a:xfrm>
        </p:spPr>
        <p:txBody>
          <a:bodyPr/>
          <a:lstStyle/>
          <a:p>
            <a:pPr lvl="0"/>
            <a:r>
              <a:rPr lang="en-GB" dirty="0" smtClean="0"/>
              <a:t>Web Server Logic</a:t>
            </a:r>
            <a:endParaRPr lang="en-GB" dirty="0"/>
          </a:p>
        </p:txBody>
      </p:sp>
      <p:sp>
        <p:nvSpPr>
          <p:cNvPr id="8" name="Text Placeholder 5"/>
          <p:cNvSpPr>
            <a:spLocks noGrp="1"/>
          </p:cNvSpPr>
          <p:nvPr>
            <p:ph type="body" sz="quarter" idx="10"/>
          </p:nvPr>
        </p:nvSpPr>
        <p:spPr>
          <a:xfrm>
            <a:off x="719498" y="1572364"/>
            <a:ext cx="8424501" cy="5262979"/>
          </a:xfrm>
        </p:spPr>
        <p:txBody>
          <a:bodyPr/>
          <a:lstStyle/>
          <a:p>
            <a:r>
              <a:rPr lang="en-GB" sz="2400" dirty="0" smtClean="0">
                <a:solidFill>
                  <a:srgbClr val="0000FF"/>
                </a:solidFill>
                <a:effectLst/>
              </a:rPr>
              <a:t>public class </a:t>
            </a:r>
            <a:r>
              <a:rPr lang="en-GB" sz="2400" dirty="0" err="1" smtClean="0">
                <a:effectLst/>
              </a:rPr>
              <a:t>UserController</a:t>
            </a:r>
            <a:endParaRPr lang="en-GB" sz="2400" dirty="0" smtClean="0">
              <a:effectLst/>
            </a:endParaRPr>
          </a:p>
          <a:p>
            <a:r>
              <a:rPr lang="en-GB" sz="2400" dirty="0" smtClean="0">
                <a:effectLst/>
              </a:rPr>
              <a:t>{</a:t>
            </a:r>
          </a:p>
          <a:p>
            <a:r>
              <a:rPr lang="en-GB" sz="2400" dirty="0" smtClean="0">
                <a:effectLst/>
              </a:rPr>
              <a:t>  </a:t>
            </a:r>
            <a:r>
              <a:rPr lang="en-GB" sz="2400" dirty="0" smtClean="0">
                <a:solidFill>
                  <a:srgbClr val="0000FF"/>
                </a:solidFill>
                <a:effectLst/>
              </a:rPr>
              <a:t>public void</a:t>
            </a:r>
            <a:r>
              <a:rPr lang="en-GB" sz="2400" dirty="0" smtClean="0">
                <a:effectLst/>
              </a:rPr>
              <a:t> Register(</a:t>
            </a:r>
            <a:r>
              <a:rPr lang="en-GB" sz="2400" dirty="0" smtClean="0">
                <a:solidFill>
                  <a:srgbClr val="0000FF"/>
                </a:solidFill>
                <a:effectLst/>
              </a:rPr>
              <a:t>string</a:t>
            </a:r>
            <a:r>
              <a:rPr lang="en-GB" sz="2400" dirty="0" smtClean="0">
                <a:effectLst/>
              </a:rPr>
              <a:t> </a:t>
            </a:r>
            <a:r>
              <a:rPr lang="en-GB" sz="2400" dirty="0" err="1" smtClean="0">
                <a:effectLst/>
              </a:rPr>
              <a:t>uName</a:t>
            </a:r>
            <a:r>
              <a:rPr lang="en-GB" sz="2400" dirty="0" smtClean="0">
                <a:effectLst/>
              </a:rPr>
              <a:t>, </a:t>
            </a:r>
            <a:r>
              <a:rPr lang="en-GB" sz="2400" dirty="0" smtClean="0">
                <a:solidFill>
                  <a:srgbClr val="0000FF"/>
                </a:solidFill>
                <a:effectLst/>
              </a:rPr>
              <a:t>string</a:t>
            </a:r>
            <a:r>
              <a:rPr lang="en-GB" sz="2400" dirty="0" smtClean="0">
                <a:effectLst/>
              </a:rPr>
              <a:t> </a:t>
            </a:r>
            <a:r>
              <a:rPr lang="en-GB" sz="2400" dirty="0" err="1" smtClean="0">
                <a:effectLst/>
              </a:rPr>
              <a:t>pwd</a:t>
            </a:r>
            <a:r>
              <a:rPr lang="en-GB" sz="2400" dirty="0" smtClean="0">
                <a:effectLst/>
              </a:rPr>
              <a:t>)</a:t>
            </a:r>
          </a:p>
          <a:p>
            <a:r>
              <a:rPr lang="en-GB" sz="2400" dirty="0" smtClean="0">
                <a:effectLst/>
              </a:rPr>
              <a:t>  {</a:t>
            </a:r>
          </a:p>
          <a:p>
            <a:r>
              <a:rPr lang="en-GB" sz="2400" dirty="0" smtClean="0">
                <a:effectLst/>
              </a:rPr>
              <a:t>    </a:t>
            </a:r>
            <a:r>
              <a:rPr lang="en-GB" sz="2400" dirty="0" smtClean="0">
                <a:solidFill>
                  <a:srgbClr val="0000FF"/>
                </a:solidFill>
                <a:effectLst/>
              </a:rPr>
              <a:t>string</a:t>
            </a:r>
            <a:r>
              <a:rPr lang="en-GB" sz="2400" dirty="0" smtClean="0">
                <a:effectLst/>
              </a:rPr>
              <a:t> </a:t>
            </a:r>
            <a:r>
              <a:rPr lang="en-GB" sz="2400" dirty="0" err="1" smtClean="0">
                <a:effectLst/>
              </a:rPr>
              <a:t>hashedPwd</a:t>
            </a:r>
            <a:r>
              <a:rPr lang="en-GB" sz="2400" dirty="0" smtClean="0">
                <a:effectLst/>
              </a:rPr>
              <a:t> = </a:t>
            </a:r>
            <a:r>
              <a:rPr lang="en-GB" sz="2400" dirty="0" err="1" smtClean="0">
                <a:solidFill>
                  <a:srgbClr val="0000FF"/>
                </a:solidFill>
                <a:effectLst/>
              </a:rPr>
              <a:t>this</a:t>
            </a:r>
            <a:r>
              <a:rPr lang="en-GB" sz="2400" dirty="0" err="1" smtClean="0">
                <a:effectLst/>
              </a:rPr>
              <a:t>.Hash</a:t>
            </a:r>
            <a:r>
              <a:rPr lang="en-GB" sz="2400" dirty="0" smtClean="0">
                <a:effectLst/>
              </a:rPr>
              <a:t>(</a:t>
            </a:r>
            <a:r>
              <a:rPr lang="en-GB" sz="2400" dirty="0" err="1" smtClean="0">
                <a:effectLst/>
              </a:rPr>
              <a:t>pwd</a:t>
            </a:r>
            <a:r>
              <a:rPr lang="en-GB" sz="2400" dirty="0" smtClean="0">
                <a:effectLst/>
              </a:rPr>
              <a:t>);</a:t>
            </a:r>
          </a:p>
          <a:p>
            <a:endParaRPr lang="en-GB" sz="2400" dirty="0" smtClean="0">
              <a:effectLst/>
            </a:endParaRPr>
          </a:p>
          <a:p>
            <a:r>
              <a:rPr lang="en-GB" sz="2400" dirty="0" smtClean="0">
                <a:effectLst/>
              </a:rPr>
              <a:t>    </a:t>
            </a:r>
            <a:r>
              <a:rPr lang="en-GB" sz="2400" dirty="0" err="1" smtClean="0">
                <a:solidFill>
                  <a:srgbClr val="C00000"/>
                </a:solidFill>
                <a:effectLst/>
              </a:rPr>
              <a:t>RegisterUserMsg</a:t>
            </a:r>
            <a:r>
              <a:rPr lang="en-GB" sz="2400" dirty="0" smtClean="0">
                <a:effectLst/>
              </a:rPr>
              <a:t> </a:t>
            </a:r>
            <a:r>
              <a:rPr lang="en-GB" sz="2400" dirty="0" err="1" smtClean="0">
                <a:effectLst/>
              </a:rPr>
              <a:t>m</a:t>
            </a:r>
            <a:r>
              <a:rPr lang="en-GB" sz="2400" dirty="0" smtClean="0">
                <a:effectLst/>
              </a:rPr>
              <a:t> = </a:t>
            </a:r>
            <a:r>
              <a:rPr lang="en-GB" sz="2400" dirty="0" smtClean="0">
                <a:solidFill>
                  <a:srgbClr val="0000FF"/>
                </a:solidFill>
                <a:effectLst/>
              </a:rPr>
              <a:t>new</a:t>
            </a:r>
            <a:r>
              <a:rPr lang="en-GB" sz="2400" dirty="0" smtClean="0">
                <a:effectLst/>
              </a:rPr>
              <a:t> </a:t>
            </a:r>
            <a:r>
              <a:rPr lang="en-GB" sz="2400" dirty="0" err="1" smtClean="0">
                <a:solidFill>
                  <a:srgbClr val="C00000"/>
                </a:solidFill>
                <a:effectLst/>
              </a:rPr>
              <a:t>RegisterUserMsg</a:t>
            </a:r>
            <a:r>
              <a:rPr lang="en-GB" sz="2400" dirty="0" smtClean="0">
                <a:effectLst/>
              </a:rPr>
              <a:t>();</a:t>
            </a:r>
          </a:p>
          <a:p>
            <a:r>
              <a:rPr lang="en-GB" sz="2400" dirty="0" smtClean="0">
                <a:effectLst/>
              </a:rPr>
              <a:t>    </a:t>
            </a:r>
            <a:r>
              <a:rPr lang="en-GB" sz="2400" dirty="0" err="1" smtClean="0">
                <a:effectLst/>
              </a:rPr>
              <a:t>m.Username</a:t>
            </a:r>
            <a:r>
              <a:rPr lang="en-GB" sz="2400" dirty="0" smtClean="0">
                <a:effectLst/>
              </a:rPr>
              <a:t> = </a:t>
            </a:r>
            <a:r>
              <a:rPr lang="en-GB" sz="2400" dirty="0" err="1" smtClean="0">
                <a:effectLst/>
              </a:rPr>
              <a:t>uName</a:t>
            </a:r>
            <a:r>
              <a:rPr lang="en-GB" sz="2400" dirty="0" smtClean="0">
                <a:effectLst/>
              </a:rPr>
              <a:t>;</a:t>
            </a:r>
          </a:p>
          <a:p>
            <a:r>
              <a:rPr lang="en-GB" sz="2400" dirty="0" smtClean="0">
                <a:effectLst/>
              </a:rPr>
              <a:t>    </a:t>
            </a:r>
            <a:r>
              <a:rPr lang="en-GB" sz="2400" dirty="0" err="1" smtClean="0">
                <a:effectLst/>
              </a:rPr>
              <a:t>m.HashedPassword</a:t>
            </a:r>
            <a:r>
              <a:rPr lang="en-GB" sz="2400" dirty="0" smtClean="0">
                <a:effectLst/>
              </a:rPr>
              <a:t> = </a:t>
            </a:r>
            <a:r>
              <a:rPr lang="en-GB" sz="2400" dirty="0" err="1" smtClean="0">
                <a:effectLst/>
              </a:rPr>
              <a:t>hashedPwd</a:t>
            </a:r>
            <a:r>
              <a:rPr lang="en-GB" sz="2400" dirty="0" smtClean="0">
                <a:effectLst/>
              </a:rPr>
              <a:t>;</a:t>
            </a:r>
          </a:p>
          <a:p>
            <a:endParaRPr lang="en-GB" sz="2400" dirty="0" smtClean="0">
              <a:effectLst/>
            </a:endParaRPr>
          </a:p>
          <a:p>
            <a:r>
              <a:rPr lang="en-GB" sz="2400" dirty="0" smtClean="0">
                <a:effectLst/>
              </a:rPr>
              <a:t>    </a:t>
            </a:r>
            <a:r>
              <a:rPr lang="en-GB" sz="2400" dirty="0" err="1" smtClean="0">
                <a:solidFill>
                  <a:srgbClr val="0000FF"/>
                </a:solidFill>
                <a:effectLst/>
              </a:rPr>
              <a:t>this</a:t>
            </a:r>
            <a:r>
              <a:rPr lang="en-GB" sz="2400" dirty="0" err="1" smtClean="0">
                <a:effectLst/>
              </a:rPr>
              <a:t>.Bus.Send</a:t>
            </a:r>
            <a:r>
              <a:rPr lang="en-GB" sz="2400" dirty="0" smtClean="0">
                <a:effectLst/>
              </a:rPr>
              <a:t>(</a:t>
            </a:r>
            <a:r>
              <a:rPr lang="en-GB" sz="2400" dirty="0" err="1" smtClean="0">
                <a:effectLst/>
              </a:rPr>
              <a:t>m</a:t>
            </a:r>
            <a:r>
              <a:rPr lang="en-GB" sz="2400" dirty="0" smtClean="0">
                <a:effectLst/>
              </a:rPr>
              <a:t>);</a:t>
            </a:r>
          </a:p>
          <a:p>
            <a:r>
              <a:rPr lang="en-GB" sz="2400" dirty="0" smtClean="0">
                <a:effectLst/>
              </a:rPr>
              <a:t>  }</a:t>
            </a:r>
          </a:p>
          <a:p>
            <a:r>
              <a:rPr lang="en-GB" sz="2400" dirty="0" smtClean="0">
                <a:effectLst/>
              </a:rPr>
              <a:t>}</a:t>
            </a:r>
            <a:endParaRPr lang="en-GB" sz="2400" dirty="0">
              <a:effectLst/>
            </a:endParaRPr>
          </a:p>
        </p:txBody>
      </p:sp>
    </p:spTree>
  </p:cSld>
  <p:clrMapOvr>
    <a:masterClrMapping/>
  </p:clrMapOvr>
  <p:transition>
    <p:fade/>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054" y="228600"/>
            <a:ext cx="8375946" cy="664797"/>
          </a:xfrm>
        </p:spPr>
        <p:txBody>
          <a:bodyPr/>
          <a:lstStyle/>
          <a:p>
            <a:pPr lvl="0"/>
            <a:r>
              <a:rPr lang="en-GB" dirty="0" smtClean="0"/>
              <a:t>Service Message Handling Logic</a:t>
            </a:r>
            <a:endParaRPr lang="en-GB" dirty="0"/>
          </a:p>
        </p:txBody>
      </p:sp>
      <p:graphicFrame>
        <p:nvGraphicFramePr>
          <p:cNvPr id="6" name="Diagram 5"/>
          <p:cNvGraphicFramePr/>
          <p:nvPr/>
        </p:nvGraphicFramePr>
        <p:xfrm>
          <a:off x="1499286" y="1569303"/>
          <a:ext cx="6096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7054" y="228600"/>
            <a:ext cx="8375946" cy="664797"/>
          </a:xfrm>
        </p:spPr>
        <p:txBody>
          <a:bodyPr/>
          <a:lstStyle/>
          <a:p>
            <a:pPr lvl="0"/>
            <a:r>
              <a:rPr lang="en-GB" dirty="0" smtClean="0"/>
              <a:t>Service Message Handling Logic</a:t>
            </a:r>
            <a:endParaRPr lang="en-GB" dirty="0"/>
          </a:p>
        </p:txBody>
      </p:sp>
      <p:sp>
        <p:nvSpPr>
          <p:cNvPr id="8" name="Text Placeholder 5"/>
          <p:cNvSpPr>
            <a:spLocks noGrp="1"/>
          </p:cNvSpPr>
          <p:nvPr>
            <p:ph type="body" sz="quarter" idx="10"/>
          </p:nvPr>
        </p:nvSpPr>
        <p:spPr bwMode="auto">
          <a:xfrm>
            <a:off x="544471" y="1609435"/>
            <a:ext cx="8599529" cy="4401205"/>
          </a:xfrm>
          <a:prstGeom prst="rect">
            <a:avLst/>
          </a:prstGeom>
          <a:noFill/>
          <a:ln w="9525">
            <a:noFill/>
            <a:miter lim="800000"/>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0000FF"/>
                </a:solidFill>
                <a:effectLst/>
                <a:uLnTx/>
                <a:uFillTx/>
              </a:rPr>
              <a:t>public class </a:t>
            </a:r>
            <a:r>
              <a:rPr kumimoji="0" lang="en-US" sz="2000" b="0" i="0" u="none" strike="noStrike" kern="0" cap="none" spc="-100" normalizeH="0" baseline="0" noProof="0" dirty="0" err="1" smtClean="0">
                <a:ln>
                  <a:noFill/>
                </a:ln>
                <a:solidFill>
                  <a:sysClr val="windowText" lastClr="000000"/>
                </a:solidFill>
                <a:effectLst/>
                <a:uLnTx/>
                <a:uFillTx/>
                <a:cs typeface="+mn-cs"/>
              </a:rPr>
              <a:t>RegisterUserMsgHandler</a:t>
            </a:r>
            <a:r>
              <a:rPr kumimoji="0" lang="en-US" sz="2000" b="0" i="0" u="none" strike="noStrike" kern="0" cap="none" spc="-100" normalizeH="0" baseline="0" noProof="0" dirty="0" smtClean="0">
                <a:ln>
                  <a:noFill/>
                </a:ln>
                <a:solidFill>
                  <a:sysClr val="windowText" lastClr="000000"/>
                </a:solidFill>
                <a:effectLst/>
                <a:uLnTx/>
                <a:uFillTx/>
                <a:cs typeface="+mn-cs"/>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r>
              <a:rPr kumimoji="0" lang="en-US" sz="2000" b="0" i="0" u="none" strike="noStrike" kern="0" cap="none" spc="-100" normalizeH="0" baseline="0" noProof="0" dirty="0" err="1" smtClean="0">
                <a:ln>
                  <a:noFill/>
                </a:ln>
                <a:solidFill>
                  <a:sysClr val="windowText" lastClr="000000"/>
                </a:solidFill>
                <a:effectLst/>
                <a:uLnTx/>
                <a:uFillTx/>
                <a:cs typeface="+mn-cs"/>
              </a:rPr>
              <a:t>IMessageHandler</a:t>
            </a:r>
            <a:r>
              <a:rPr kumimoji="0" lang="en-US" sz="2000" b="0" i="0" u="none" strike="noStrike" kern="0" cap="none" spc="-100" normalizeH="0" baseline="0" noProof="0" dirty="0" smtClean="0">
                <a:ln>
                  <a:noFill/>
                </a:ln>
                <a:solidFill>
                  <a:sysClr val="windowText" lastClr="000000"/>
                </a:solidFill>
                <a:effectLst/>
                <a:uLnTx/>
                <a:uFillTx/>
                <a:cs typeface="+mn-cs"/>
              </a:rPr>
              <a:t>&lt;</a:t>
            </a:r>
            <a:r>
              <a:rPr kumimoji="0" lang="en-US" sz="2000" b="0" i="0" u="none" strike="noStrike" kern="0" cap="none" spc="0" normalizeH="0" baseline="0" noProof="0" dirty="0" err="1" smtClean="0">
                <a:ln>
                  <a:noFill/>
                </a:ln>
                <a:solidFill>
                  <a:srgbClr val="C00000"/>
                </a:solidFill>
                <a:effectLst/>
                <a:uLnTx/>
                <a:uFillTx/>
              </a:rPr>
              <a:t>RegisterUserMsg</a:t>
            </a:r>
            <a:r>
              <a:rPr kumimoji="0" lang="en-US" sz="2000" b="0" i="0" u="none" strike="noStrike" kern="0" cap="none" spc="-100" normalizeH="0" baseline="0" noProof="0" dirty="0" smtClean="0">
                <a:ln>
                  <a:noFill/>
                </a:ln>
                <a:solidFill>
                  <a:sysClr val="windowText" lastClr="000000"/>
                </a:solidFill>
                <a:effectLst/>
                <a:uLnTx/>
                <a:uFillTx/>
                <a:cs typeface="+mn-cs"/>
              </a:rPr>
              <a:t>&gt;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r>
              <a:rPr kumimoji="0" lang="en-US" sz="2000" b="0" i="0" u="none" strike="noStrike" kern="0" cap="none" spc="0" normalizeH="0" baseline="0" noProof="0" dirty="0" smtClean="0">
                <a:ln>
                  <a:noFill/>
                </a:ln>
                <a:solidFill>
                  <a:srgbClr val="0000FF"/>
                </a:solidFill>
                <a:effectLst/>
                <a:uLnTx/>
                <a:uFillTx/>
              </a:rPr>
              <a:t>public void</a:t>
            </a:r>
            <a:r>
              <a:rPr kumimoji="0" lang="en-US" sz="2000" b="0" i="0" u="none" strike="noStrike" kern="0" cap="none" spc="-100" normalizeH="0" baseline="0" noProof="0" dirty="0" smtClean="0">
                <a:ln>
                  <a:noFill/>
                </a:ln>
                <a:solidFill>
                  <a:sysClr val="windowText" lastClr="000000"/>
                </a:solidFill>
                <a:effectLst/>
                <a:uLnTx/>
                <a:uFillTx/>
                <a:cs typeface="+mn-cs"/>
              </a:rPr>
              <a:t> Handle(</a:t>
            </a:r>
            <a:r>
              <a:rPr kumimoji="0" lang="en-US" sz="2000" b="0" i="0" u="none" strike="noStrike" kern="0" cap="none" spc="0" normalizeH="0" baseline="0" noProof="0" dirty="0" err="1" smtClean="0">
                <a:ln>
                  <a:noFill/>
                </a:ln>
                <a:solidFill>
                  <a:srgbClr val="C00000"/>
                </a:solidFill>
                <a:effectLst/>
                <a:uLnTx/>
                <a:uFillTx/>
              </a:rPr>
              <a:t>RegisterUserMsg</a:t>
            </a:r>
            <a:r>
              <a:rPr kumimoji="0" lang="en-US" sz="2000" b="0" i="0" u="none" strike="noStrike" kern="0" cap="none" spc="-100" normalizeH="0" baseline="0" noProof="0" dirty="0" smtClean="0">
                <a:ln>
                  <a:noFill/>
                </a:ln>
                <a:solidFill>
                  <a:sysClr val="windowText" lastClr="000000"/>
                </a:solidFill>
                <a:effectLst/>
                <a:uLnTx/>
                <a:uFillTx/>
                <a:cs typeface="+mn-cs"/>
              </a:rPr>
              <a:t> m)</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r>
              <a:rPr kumimoji="0" lang="en-US" sz="2000" b="0" i="0" u="none" strike="noStrike" kern="0" cap="none" spc="0" normalizeH="0" baseline="0" noProof="0" dirty="0" smtClean="0">
                <a:ln>
                  <a:noFill/>
                </a:ln>
                <a:solidFill>
                  <a:srgbClr val="0000FF"/>
                </a:solidFill>
                <a:effectLst/>
                <a:uLnTx/>
                <a:uFillTx/>
              </a:rPr>
              <a:t>using</a:t>
            </a:r>
            <a:r>
              <a:rPr kumimoji="0" lang="en-US" sz="2000" b="0" i="0" u="none" strike="noStrike" kern="0" cap="none" spc="-100" normalizeH="0" baseline="0" noProof="0" dirty="0" smtClean="0">
                <a:ln>
                  <a:noFill/>
                </a:ln>
                <a:solidFill>
                  <a:sysClr val="windowText" lastClr="000000"/>
                </a:solidFill>
                <a:effectLst/>
                <a:uLnTx/>
                <a:uFillTx/>
                <a:cs typeface="+mn-cs"/>
              </a:rPr>
              <a:t> (</a:t>
            </a:r>
            <a:r>
              <a:rPr kumimoji="0" lang="en-US" sz="2000" b="0" i="0" u="none" strike="noStrike" kern="0" cap="none" spc="-100" normalizeH="0" baseline="0" noProof="0" dirty="0" smtClean="0">
                <a:ln>
                  <a:noFill/>
                </a:ln>
                <a:solidFill>
                  <a:srgbClr val="2DB557">
                    <a:lumMod val="50000"/>
                  </a:srgbClr>
                </a:solidFill>
                <a:effectLst/>
                <a:uLnTx/>
                <a:uFillTx/>
                <a:cs typeface="+mn-cs"/>
              </a:rPr>
              <a:t>/* DB stuff */</a:t>
            </a:r>
            <a:r>
              <a:rPr kumimoji="0" lang="en-US" sz="2000" b="0" i="0" u="none" strike="noStrike" kern="0" cap="none" spc="-100" normalizeH="0" baseline="0" noProof="0" dirty="0" smtClean="0">
                <a:ln>
                  <a:noFill/>
                </a:ln>
                <a:solidFill>
                  <a:sysClr val="windowText" lastClr="000000"/>
                </a:solidFill>
                <a:effectLst/>
                <a:uLnTx/>
                <a:uFillTx/>
                <a:cs typeface="+mn-cs"/>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r>
              <a:rPr kumimoji="0" lang="en-US" sz="2000" b="0" i="0" u="none" strike="noStrike" kern="0" cap="none" spc="-100" normalizeH="0" baseline="0" noProof="0" dirty="0" smtClean="0">
                <a:ln>
                  <a:noFill/>
                </a:ln>
                <a:solidFill>
                  <a:srgbClr val="2DB557">
                    <a:lumMod val="50000"/>
                  </a:srgbClr>
                </a:solidFill>
                <a:effectLst/>
                <a:uLnTx/>
                <a:uFillTx/>
                <a:cs typeface="+mn-cs"/>
              </a:rPr>
              <a:t>// Insert into user table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r>
              <a:rPr kumimoji="0" lang="en-US" sz="2000" b="0" i="0" u="none" strike="noStrike" kern="0" cap="none" spc="0" normalizeH="0" baseline="0" noProof="0" dirty="0" err="1" smtClean="0">
                <a:ln>
                  <a:noFill/>
                </a:ln>
                <a:solidFill>
                  <a:srgbClr val="0000FF"/>
                </a:solidFill>
                <a:effectLst/>
                <a:uLnTx/>
                <a:uFillTx/>
              </a:rPr>
              <a:t>this</a:t>
            </a:r>
            <a:r>
              <a:rPr kumimoji="0" lang="en-US" sz="2000" b="0" i="0" u="none" strike="noStrike" kern="0" cap="none" spc="-100" normalizeH="0" baseline="0" noProof="0" dirty="0" err="1" smtClean="0">
                <a:ln>
                  <a:noFill/>
                </a:ln>
                <a:solidFill>
                  <a:sysClr val="windowText" lastClr="000000"/>
                </a:solidFill>
                <a:effectLst/>
                <a:uLnTx/>
                <a:uFillTx/>
              </a:rPr>
              <a:t>.Bus.Publish</a:t>
            </a:r>
            <a:r>
              <a:rPr kumimoji="0" lang="en-US" sz="2000" b="0" i="0" u="none" strike="noStrike" kern="0" cap="none" spc="-100" normalizeH="0" baseline="0" noProof="0" dirty="0" smtClean="0">
                <a:ln>
                  <a:noFill/>
                </a:ln>
                <a:solidFill>
                  <a:sysClr val="windowText" lastClr="000000"/>
                </a:solidFill>
                <a:effectLst/>
                <a:uLnTx/>
                <a:uFillTx/>
              </a:rPr>
              <a:t>(new </a:t>
            </a:r>
            <a:r>
              <a:rPr kumimoji="0" lang="en-US" sz="2000" b="0" i="0" u="none" strike="noStrike" kern="0" cap="none" spc="0" normalizeH="0" baseline="0" noProof="0" dirty="0" err="1" smtClean="0">
                <a:ln>
                  <a:noFill/>
                </a:ln>
                <a:solidFill>
                  <a:srgbClr val="C00000"/>
                </a:solidFill>
                <a:effectLst/>
                <a:uLnTx/>
                <a:uFillTx/>
              </a:rPr>
              <a:t>UserAddedMessage</a:t>
            </a:r>
            <a:r>
              <a:rPr kumimoji="0" lang="en-US" sz="2000" b="0" i="0" u="none" strike="noStrike" kern="0" cap="none" spc="-100" normalizeH="0" baseline="0" noProof="0" dirty="0" smtClean="0">
                <a:ln>
                  <a:noFill/>
                </a:ln>
                <a:solidFill>
                  <a:sysClr val="windowText" lastClr="000000"/>
                </a:solidFill>
                <a:effectLst/>
                <a:uLnTx/>
                <a:uFillTx/>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rPr>
              <a:t>                        </a:t>
            </a:r>
            <a:r>
              <a:rPr kumimoji="0" lang="en-US" sz="2000" b="0" i="0" u="none" strike="noStrike" kern="0" cap="none" spc="-100" normalizeH="0" baseline="0" noProof="0" dirty="0" err="1" smtClean="0">
                <a:ln>
                  <a:noFill/>
                </a:ln>
                <a:solidFill>
                  <a:sysClr val="windowText" lastClr="000000"/>
                </a:solidFill>
                <a:effectLst/>
                <a:uLnTx/>
                <a:uFillTx/>
              </a:rPr>
              <a:t>m.Username</a:t>
            </a:r>
            <a:r>
              <a:rPr kumimoji="0" lang="en-US" sz="2000" b="0" i="0" u="none" strike="noStrike" kern="0" cap="none" spc="-100" normalizeH="0" baseline="0" noProof="0" dirty="0" smtClean="0">
                <a:ln>
                  <a:noFill/>
                </a:ln>
                <a:solidFill>
                  <a:sysClr val="windowText" lastClr="000000"/>
                </a:solidFill>
                <a:effectLst/>
                <a:uLnTx/>
                <a:uFillTx/>
              </a:rPr>
              <a:t>, </a:t>
            </a:r>
            <a:r>
              <a:rPr kumimoji="0" lang="en-US" sz="2000" b="0" i="0" u="none" strike="noStrike" kern="0" cap="none" spc="-100" normalizeH="0" baseline="0" noProof="0" dirty="0" err="1" smtClean="0">
                <a:ln>
                  <a:noFill/>
                </a:ln>
                <a:solidFill>
                  <a:sysClr val="windowText" lastClr="000000"/>
                </a:solidFill>
                <a:effectLst/>
                <a:uLnTx/>
                <a:uFillTx/>
              </a:rPr>
              <a:t>m.HashedPassword</a:t>
            </a:r>
            <a:r>
              <a:rPr kumimoji="0" lang="en-US" sz="2000" b="0" i="0" u="none" strike="noStrike" kern="0" cap="none" spc="-100" normalizeH="0" baseline="0" noProof="0" dirty="0" smtClean="0">
                <a:ln>
                  <a:noFill/>
                </a:ln>
                <a:solidFill>
                  <a:sysClr val="windowText" lastClr="000000"/>
                </a:solidFill>
                <a:effectLst/>
                <a:uLnTx/>
                <a:uFillTx/>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r>
              <a:rPr kumimoji="0" lang="en-US" sz="2000" b="0" i="0" u="none" strike="noStrike" kern="0" cap="none" spc="-100" normalizeH="0" baseline="0" noProof="0" dirty="0" smtClean="0">
                <a:ln>
                  <a:noFill/>
                </a:ln>
                <a:solidFill>
                  <a:srgbClr val="2DB557">
                    <a:lumMod val="50000"/>
                  </a:srgbClr>
                </a:solidFill>
                <a:effectLst/>
                <a:uLnTx/>
                <a:uFillTx/>
                <a:cs typeface="+mn-cs"/>
              </a:rPr>
              <a:t>// </a:t>
            </a:r>
            <a:r>
              <a:rPr kumimoji="0" lang="en-US" sz="2000" b="0" i="0" u="none" strike="noStrike" kern="0" cap="none" spc="-100" normalizeH="0" baseline="0" noProof="0" dirty="0" err="1" smtClean="0">
                <a:ln>
                  <a:noFill/>
                </a:ln>
                <a:solidFill>
                  <a:srgbClr val="2DB557">
                    <a:lumMod val="50000"/>
                  </a:srgbClr>
                </a:solidFill>
                <a:effectLst/>
                <a:uLnTx/>
                <a:uFillTx/>
                <a:cs typeface="+mn-cs"/>
              </a:rPr>
              <a:t>DB.Commit</a:t>
            </a:r>
            <a:r>
              <a:rPr kumimoji="0" lang="en-US" sz="2000" b="0" i="0" u="none" strike="noStrike" kern="0" cap="none" spc="-100" normalizeH="0" baseline="0" noProof="0" dirty="0" smtClean="0">
                <a:ln>
                  <a:noFill/>
                </a:ln>
                <a:solidFill>
                  <a:srgbClr val="2DB557">
                    <a:lumMod val="50000"/>
                  </a:srgbClr>
                </a:solidFill>
                <a:effectLst/>
                <a:uLnTx/>
                <a:uFillTx/>
                <a:cs typeface="+mn-cs"/>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100" normalizeH="0" baseline="0" noProof="0" dirty="0" smtClean="0">
                <a:ln>
                  <a:noFill/>
                </a:ln>
                <a:solidFill>
                  <a:sysClr val="windowText" lastClr="000000"/>
                </a:solidFill>
                <a:effectLst/>
                <a:uLnTx/>
                <a:uFillTx/>
                <a:cs typeface="+mn-cs"/>
              </a:rPr>
              <a:t>}</a:t>
            </a:r>
            <a:endParaRPr kumimoji="0" lang="en-US" sz="2000" b="0" i="0" u="none" strike="noStrike" kern="0" cap="none" spc="-100" normalizeH="0" baseline="0" noProof="0" dirty="0" smtClean="0">
              <a:ln>
                <a:noFill/>
              </a:ln>
              <a:solidFill>
                <a:srgbClr val="000000"/>
              </a:solidFill>
              <a:effectLst/>
              <a:uLnTx/>
              <a:uFillTx/>
            </a:endParaRPr>
          </a:p>
        </p:txBody>
      </p:sp>
    </p:spTree>
  </p:cSld>
  <p:clrMapOvr>
    <a:masterClrMapping/>
  </p:clrMapOvr>
  <p:transition>
    <p:fade/>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3888" y="228600"/>
            <a:ext cx="9150351" cy="1329595"/>
          </a:xfrm>
        </p:spPr>
        <p:txBody>
          <a:bodyPr/>
          <a:lstStyle/>
          <a:p>
            <a:pPr lvl="0"/>
            <a:r>
              <a:rPr lang="da-DK" dirty="0" smtClean="0"/>
              <a:t>Web Server Message Handling Logic</a:t>
            </a:r>
            <a:endParaRPr lang="en-GB" dirty="0"/>
          </a:p>
        </p:txBody>
      </p:sp>
      <p:graphicFrame>
        <p:nvGraphicFramePr>
          <p:cNvPr id="6" name="Diagram 5"/>
          <p:cNvGraphicFramePr/>
          <p:nvPr/>
        </p:nvGraphicFramePr>
        <p:xfrm>
          <a:off x="1499286" y="2090346"/>
          <a:ext cx="60960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5155" y="228600"/>
            <a:ext cx="9214146" cy="1329595"/>
          </a:xfrm>
        </p:spPr>
        <p:txBody>
          <a:bodyPr/>
          <a:lstStyle/>
          <a:p>
            <a:pPr lvl="0"/>
            <a:r>
              <a:rPr lang="da-DK" dirty="0" smtClean="0"/>
              <a:t>Web Server Message Handling Logic</a:t>
            </a:r>
            <a:endParaRPr lang="en-GB" dirty="0"/>
          </a:p>
        </p:txBody>
      </p:sp>
      <p:sp>
        <p:nvSpPr>
          <p:cNvPr id="8" name="Text Placeholder 5"/>
          <p:cNvSpPr>
            <a:spLocks noGrp="1"/>
          </p:cNvSpPr>
          <p:nvPr>
            <p:ph type="body" sz="quarter" idx="10"/>
          </p:nvPr>
        </p:nvSpPr>
        <p:spPr bwMode="auto">
          <a:xfrm>
            <a:off x="668041" y="1560007"/>
            <a:ext cx="8258175" cy="4124206"/>
          </a:xfrm>
          <a:prstGeom prst="rect">
            <a:avLst/>
          </a:prstGeom>
          <a:noFill/>
          <a:ln w="9525">
            <a:noFill/>
            <a:miter lim="800000"/>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0000FF"/>
                </a:solidFill>
                <a:effectLst/>
                <a:uLnTx/>
                <a:uFillTx/>
              </a:rPr>
              <a:t>public class </a:t>
            </a:r>
            <a:r>
              <a:rPr kumimoji="0" lang="en-US" sz="2400" b="0" i="0" u="none" strike="noStrike" kern="0" cap="none" spc="-100" normalizeH="0" baseline="0" noProof="0" dirty="0" err="1" smtClean="0">
                <a:ln>
                  <a:noFill/>
                </a:ln>
                <a:solidFill>
                  <a:srgbClr val="000000"/>
                </a:solidFill>
                <a:effectLst/>
                <a:uLnTx/>
                <a:uFillTx/>
              </a:rPr>
              <a:t>UserAddedMsgHandler</a:t>
            </a:r>
            <a:r>
              <a:rPr kumimoji="0" lang="en-US" sz="2400" b="0" i="0" u="none" strike="noStrike" kern="0" cap="none" spc="-100" normalizeH="0" baseline="0" noProof="0" dirty="0" smtClean="0">
                <a:ln>
                  <a:noFill/>
                </a:ln>
                <a:solidFill>
                  <a:srgbClr val="000000"/>
                </a:solidFill>
                <a:effectLst/>
                <a:uLnTx/>
                <a:uFillTx/>
              </a:rPr>
              <a:t> :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100" normalizeH="0" baseline="0" noProof="0" dirty="0" err="1" smtClean="0">
                <a:ln>
                  <a:noFill/>
                </a:ln>
                <a:solidFill>
                  <a:srgbClr val="000000"/>
                </a:solidFill>
                <a:effectLst/>
                <a:uLnTx/>
                <a:uFillTx/>
              </a:rPr>
              <a:t>IMessageHandler</a:t>
            </a:r>
            <a:r>
              <a:rPr kumimoji="0" lang="en-US" sz="2400" b="0" i="0" u="none" strike="noStrike" kern="0" cap="none" spc="-100" normalizeH="0" baseline="0" noProof="0" dirty="0" smtClean="0">
                <a:ln>
                  <a:noFill/>
                </a:ln>
                <a:solidFill>
                  <a:srgbClr val="000000"/>
                </a:solidFill>
                <a:effectLst/>
                <a:uLnTx/>
                <a:uFillTx/>
              </a:rPr>
              <a:t>&lt;</a:t>
            </a:r>
            <a:r>
              <a:rPr kumimoji="0" lang="en-US" sz="2400" b="0" i="0" u="none" strike="noStrike" kern="0" cap="none" spc="0" normalizeH="0" baseline="0" noProof="0" dirty="0" err="1" smtClean="0">
                <a:ln>
                  <a:noFill/>
                </a:ln>
                <a:solidFill>
                  <a:srgbClr val="C00000"/>
                </a:solidFill>
                <a:effectLst/>
                <a:uLnTx/>
                <a:uFillTx/>
              </a:rPr>
              <a:t>UserAddedMsg</a:t>
            </a:r>
            <a:r>
              <a:rPr kumimoji="0" lang="en-US" sz="2400" b="0" i="0" u="none" strike="noStrike" kern="0" cap="none" spc="-100" normalizeH="0" baseline="0" noProof="0" dirty="0" smtClean="0">
                <a:ln>
                  <a:noFill/>
                </a:ln>
                <a:solidFill>
                  <a:srgbClr val="000000"/>
                </a:solidFill>
                <a:effectLst/>
                <a:uLnTx/>
                <a:uFillTx/>
              </a:rPr>
              <a:t>&gt;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0" normalizeH="0" baseline="0" noProof="0" dirty="0" smtClean="0">
                <a:ln>
                  <a:noFill/>
                </a:ln>
                <a:solidFill>
                  <a:srgbClr val="0000FF"/>
                </a:solidFill>
                <a:effectLst/>
                <a:uLnTx/>
                <a:uFillTx/>
              </a:rPr>
              <a:t>public void </a:t>
            </a:r>
            <a:r>
              <a:rPr kumimoji="0" lang="en-US" sz="2400" b="0" i="0" u="none" strike="noStrike" kern="0" cap="none" spc="-100" normalizeH="0" baseline="0" noProof="0" dirty="0" smtClean="0">
                <a:ln>
                  <a:noFill/>
                </a:ln>
                <a:solidFill>
                  <a:srgbClr val="000000"/>
                </a:solidFill>
                <a:effectLst/>
                <a:uLnTx/>
                <a:uFillTx/>
              </a:rPr>
              <a:t>Handle(</a:t>
            </a:r>
            <a:r>
              <a:rPr kumimoji="0" lang="en-US" sz="2400" b="0" i="0" u="none" strike="noStrike" kern="0" cap="none" spc="0" normalizeH="0" baseline="0" noProof="0" dirty="0" err="1" smtClean="0">
                <a:ln>
                  <a:noFill/>
                </a:ln>
                <a:solidFill>
                  <a:srgbClr val="C00000"/>
                </a:solidFill>
                <a:effectLst/>
                <a:uLnTx/>
                <a:uFillTx/>
              </a:rPr>
              <a:t>UserAddedMsg</a:t>
            </a:r>
            <a:r>
              <a:rPr kumimoji="0" lang="en-US" sz="2400" b="0" i="0" u="none" strike="noStrike" kern="0" cap="none" spc="-100" normalizeH="0" baseline="0" noProof="0" dirty="0" smtClean="0">
                <a:ln>
                  <a:noFill/>
                </a:ln>
                <a:solidFill>
                  <a:srgbClr val="000000"/>
                </a:solidFill>
                <a:effectLst/>
                <a:uLnTx/>
                <a:uFillTx/>
              </a:rPr>
              <a:t> m)</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100" normalizeH="0" baseline="0" noProof="0" dirty="0" err="1" smtClean="0">
                <a:ln>
                  <a:noFill/>
                </a:ln>
                <a:solidFill>
                  <a:srgbClr val="000000"/>
                </a:solidFill>
                <a:effectLst/>
                <a:uLnTx/>
                <a:uFillTx/>
              </a:rPr>
              <a:t>Cache.SetPassword</a:t>
            </a:r>
            <a:r>
              <a:rPr kumimoji="0" lang="en-US" sz="2400" b="0" i="0" u="none" strike="noStrike" kern="0" cap="none" spc="-100" normalizeH="0" baseline="0" noProof="0" dirty="0" smtClean="0">
                <a:ln>
                  <a:noFill/>
                </a:ln>
                <a:solidFill>
                  <a:srgbClr val="000000"/>
                </a:solidFill>
                <a:effectLst/>
                <a:uLnTx/>
                <a:uFillTx/>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100" normalizeH="0" baseline="0" noProof="0" dirty="0" err="1" smtClean="0">
                <a:ln>
                  <a:noFill/>
                </a:ln>
                <a:solidFill>
                  <a:srgbClr val="000000"/>
                </a:solidFill>
                <a:effectLst/>
                <a:uLnTx/>
                <a:uFillTx/>
              </a:rPr>
              <a:t>m.Username</a:t>
            </a:r>
            <a:r>
              <a:rPr kumimoji="0" lang="en-US" sz="2400" b="0" i="0" u="none" strike="noStrike" kern="0" cap="none" spc="-100" normalizeH="0" baseline="0" noProof="0" dirty="0" smtClean="0">
                <a:ln>
                  <a:noFill/>
                </a:ln>
                <a:solidFill>
                  <a:srgbClr val="000000"/>
                </a:solidFill>
                <a:effectLst/>
                <a:uLnTx/>
                <a:uFillTx/>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100" normalizeH="0" baseline="0" noProof="0" dirty="0" err="1" smtClean="0">
                <a:ln>
                  <a:noFill/>
                </a:ln>
                <a:solidFill>
                  <a:srgbClr val="000000"/>
                </a:solidFill>
                <a:effectLst/>
                <a:uLnTx/>
                <a:uFillTx/>
              </a:rPr>
              <a:t>m.HashedPassword</a:t>
            </a:r>
            <a:endParaRPr kumimoji="0" lang="en-US" sz="2400" b="0" i="0" u="none" strike="noStrike" kern="0" cap="none" spc="-100" normalizeH="0" baseline="0" noProof="0" dirty="0" smtClean="0">
              <a:ln>
                <a:noFill/>
              </a:ln>
              <a:solidFill>
                <a:srgbClr val="000000"/>
              </a:solidFill>
              <a:effectLst/>
              <a:uLnTx/>
              <a:uFillTx/>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a:t>
            </a:r>
          </a:p>
        </p:txBody>
      </p:sp>
    </p:spTree>
  </p:cSld>
  <p:clrMapOvr>
    <a:masterClrMapping/>
  </p:clrMapOvr>
  <p:transition>
    <p:fade/>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054" y="228600"/>
            <a:ext cx="8375946" cy="664797"/>
          </a:xfrm>
        </p:spPr>
        <p:txBody>
          <a:bodyPr/>
          <a:lstStyle/>
          <a:p>
            <a:pPr lvl="0"/>
            <a:r>
              <a:rPr lang="en-GB" dirty="0" smtClean="0"/>
              <a:t>Web Server Login Logic</a:t>
            </a:r>
            <a:endParaRPr lang="en-GB" dirty="0"/>
          </a:p>
        </p:txBody>
      </p:sp>
      <p:graphicFrame>
        <p:nvGraphicFramePr>
          <p:cNvPr id="6" name="Diagram 5"/>
          <p:cNvGraphicFramePr/>
          <p:nvPr/>
        </p:nvGraphicFramePr>
        <p:xfrm>
          <a:off x="1538415" y="1600200"/>
          <a:ext cx="60198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7054" y="228600"/>
            <a:ext cx="8375946" cy="664797"/>
          </a:xfrm>
        </p:spPr>
        <p:txBody>
          <a:bodyPr/>
          <a:lstStyle/>
          <a:p>
            <a:pPr lvl="0"/>
            <a:r>
              <a:rPr lang="en-GB" dirty="0" smtClean="0"/>
              <a:t>Web Server Login Logic</a:t>
            </a:r>
            <a:endParaRPr lang="en-GB" dirty="0"/>
          </a:p>
        </p:txBody>
      </p:sp>
      <p:sp>
        <p:nvSpPr>
          <p:cNvPr id="8" name="Text Placeholder 5"/>
          <p:cNvSpPr>
            <a:spLocks noGrp="1"/>
          </p:cNvSpPr>
          <p:nvPr>
            <p:ph type="body" sz="quarter" idx="10"/>
          </p:nvPr>
        </p:nvSpPr>
        <p:spPr bwMode="auto">
          <a:xfrm>
            <a:off x="692756" y="1572364"/>
            <a:ext cx="8451244" cy="3693319"/>
          </a:xfrm>
          <a:prstGeom prst="rect">
            <a:avLst/>
          </a:prstGeom>
          <a:noFill/>
          <a:ln w="9525">
            <a:noFill/>
            <a:miter lim="800000"/>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smtClean="0">
                <a:ln>
                  <a:noFill/>
                </a:ln>
                <a:solidFill>
                  <a:srgbClr val="0000FF"/>
                </a:solidFill>
                <a:effectLst/>
                <a:uLnTx/>
                <a:uFillTx/>
              </a:rPr>
              <a:t>public class </a:t>
            </a:r>
            <a:r>
              <a:rPr kumimoji="0" lang="en-US" sz="2400" b="0" i="0" u="none" strike="noStrike" kern="0" cap="none" spc="-100" normalizeH="0" baseline="0" noProof="0" dirty="0" err="1" smtClean="0">
                <a:ln>
                  <a:noFill/>
                </a:ln>
                <a:solidFill>
                  <a:srgbClr val="000000"/>
                </a:solidFill>
                <a:effectLst/>
                <a:uLnTx/>
                <a:uFillTx/>
              </a:rPr>
              <a:t>UserLoginController</a:t>
            </a:r>
            <a:endParaRPr kumimoji="0" lang="en-US" sz="2400" b="0" i="0" u="none" strike="noStrike" kern="0" cap="none" spc="-100" normalizeH="0" baseline="0" noProof="0" dirty="0" smtClean="0">
              <a:ln>
                <a:noFill/>
              </a:ln>
              <a:solidFill>
                <a:srgbClr val="000000"/>
              </a:solidFill>
              <a:effectLst/>
              <a:uLnTx/>
              <a:uFillTx/>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0" normalizeH="0" baseline="0" noProof="0" dirty="0" smtClean="0">
                <a:ln>
                  <a:noFill/>
                </a:ln>
                <a:solidFill>
                  <a:srgbClr val="0000FF"/>
                </a:solidFill>
                <a:effectLst/>
                <a:uLnTx/>
                <a:uFillTx/>
              </a:rPr>
              <a:t>public </a:t>
            </a:r>
            <a:r>
              <a:rPr kumimoji="0" lang="en-US" sz="2400" b="0" i="0" u="none" strike="noStrike" kern="0" cap="none" spc="0" normalizeH="0" baseline="0" noProof="0" dirty="0" err="1" smtClean="0">
                <a:ln>
                  <a:noFill/>
                </a:ln>
                <a:solidFill>
                  <a:srgbClr val="0000FF"/>
                </a:solidFill>
                <a:effectLst/>
                <a:uLnTx/>
                <a:uFillTx/>
              </a:rPr>
              <a:t>bool</a:t>
            </a:r>
            <a:r>
              <a:rPr kumimoji="0" lang="en-US" sz="2400" b="0" i="0" u="none" strike="noStrike" kern="0" cap="none" spc="0" normalizeH="0" baseline="0" noProof="0" dirty="0" smtClean="0">
                <a:ln>
                  <a:noFill/>
                </a:ln>
                <a:solidFill>
                  <a:srgbClr val="0000FF"/>
                </a:solidFill>
                <a:effectLst/>
                <a:uLnTx/>
                <a:uFillTx/>
              </a:rPr>
              <a:t> </a:t>
            </a:r>
            <a:r>
              <a:rPr kumimoji="0" lang="en-US" sz="2400" b="0" i="0" u="none" strike="noStrike" kern="0" cap="none" spc="-100" normalizeH="0" baseline="0" noProof="0" dirty="0" smtClean="0">
                <a:ln>
                  <a:noFill/>
                </a:ln>
                <a:solidFill>
                  <a:srgbClr val="000000"/>
                </a:solidFill>
                <a:effectLst/>
                <a:uLnTx/>
                <a:uFillTx/>
              </a:rPr>
              <a:t>Login(</a:t>
            </a:r>
            <a:r>
              <a:rPr kumimoji="0" lang="en-US" sz="2400" b="0" i="0" u="none" strike="noStrike" kern="0" cap="none" spc="0" normalizeH="0" baseline="0" noProof="0" dirty="0" smtClean="0">
                <a:ln>
                  <a:noFill/>
                </a:ln>
                <a:solidFill>
                  <a:srgbClr val="0000FF"/>
                </a:solidFill>
                <a:effectLst/>
                <a:uLnTx/>
                <a:uFillTx/>
              </a:rPr>
              <a:t>string</a:t>
            </a: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100" normalizeH="0" baseline="0" noProof="0" dirty="0" err="1" smtClean="0">
                <a:ln>
                  <a:noFill/>
                </a:ln>
                <a:solidFill>
                  <a:srgbClr val="000000"/>
                </a:solidFill>
                <a:effectLst/>
                <a:uLnTx/>
                <a:uFillTx/>
              </a:rPr>
              <a:t>uName</a:t>
            </a: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0" normalizeH="0" baseline="0" noProof="0" dirty="0" smtClean="0">
                <a:ln>
                  <a:noFill/>
                </a:ln>
                <a:solidFill>
                  <a:srgbClr val="0000FF"/>
                </a:solidFill>
                <a:effectLst/>
                <a:uLnTx/>
                <a:uFillTx/>
              </a:rPr>
              <a:t>string</a:t>
            </a: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100" normalizeH="0" baseline="0" noProof="0" dirty="0" err="1" smtClean="0">
                <a:ln>
                  <a:noFill/>
                </a:ln>
                <a:solidFill>
                  <a:srgbClr val="000000"/>
                </a:solidFill>
                <a:effectLst/>
                <a:uLnTx/>
                <a:uFillTx/>
              </a:rPr>
              <a:t>pwd</a:t>
            </a:r>
            <a:r>
              <a:rPr kumimoji="0" lang="en-US" sz="2400" b="0" i="0" u="none" strike="noStrike" kern="0" cap="none" spc="-100" normalizeH="0" baseline="0" noProof="0" dirty="0" smtClean="0">
                <a:ln>
                  <a:noFill/>
                </a:ln>
                <a:solidFill>
                  <a:srgbClr val="000000"/>
                </a:solidFill>
                <a:effectLst/>
                <a:uLnTx/>
                <a:uFillTx/>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0" normalizeH="0" baseline="0" noProof="0" dirty="0" smtClean="0">
                <a:ln>
                  <a:noFill/>
                </a:ln>
                <a:solidFill>
                  <a:srgbClr val="0000FF"/>
                </a:solidFill>
                <a:effectLst/>
                <a:uLnTx/>
                <a:uFillTx/>
              </a:rPr>
              <a:t>string</a:t>
            </a: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100" normalizeH="0" baseline="0" noProof="0" dirty="0" err="1" smtClean="0">
                <a:ln>
                  <a:noFill/>
                </a:ln>
                <a:solidFill>
                  <a:srgbClr val="000000"/>
                </a:solidFill>
                <a:effectLst/>
                <a:uLnTx/>
                <a:uFillTx/>
              </a:rPr>
              <a:t>hashedPwd</a:t>
            </a:r>
            <a:r>
              <a:rPr kumimoji="0" lang="en-US" sz="2400" b="0" i="0" u="none" strike="noStrike" kern="0" cap="none" spc="-100" normalizeH="0" baseline="0" noProof="0" dirty="0" smtClean="0">
                <a:ln>
                  <a:noFill/>
                </a:ln>
                <a:solidFill>
                  <a:srgbClr val="000000"/>
                </a:solidFill>
                <a:effectLst/>
                <a:uLnTx/>
                <a:uFillTx/>
              </a:rPr>
              <a:t> = </a:t>
            </a:r>
            <a:r>
              <a:rPr kumimoji="0" lang="en-US" sz="2400" b="0" i="0" u="none" strike="noStrike" kern="0" cap="none" spc="0" normalizeH="0" baseline="0" noProof="0" dirty="0" err="1" smtClean="0">
                <a:ln>
                  <a:noFill/>
                </a:ln>
                <a:solidFill>
                  <a:srgbClr val="0000FF"/>
                </a:solidFill>
                <a:effectLst/>
                <a:uLnTx/>
                <a:uFillTx/>
              </a:rPr>
              <a:t>this</a:t>
            </a:r>
            <a:r>
              <a:rPr kumimoji="0" lang="en-US" sz="2400" b="0" i="0" u="none" strike="noStrike" kern="0" cap="none" spc="-100" normalizeH="0" baseline="0" noProof="0" dirty="0" err="1" smtClean="0">
                <a:ln>
                  <a:noFill/>
                </a:ln>
                <a:solidFill>
                  <a:srgbClr val="000000"/>
                </a:solidFill>
                <a:effectLst/>
                <a:uLnTx/>
                <a:uFillTx/>
              </a:rPr>
              <a:t>.Hash</a:t>
            </a:r>
            <a:r>
              <a:rPr kumimoji="0" lang="en-US" sz="2400" b="0" i="0" u="none" strike="noStrike" kern="0" cap="none" spc="-100" normalizeH="0" baseline="0" noProof="0" dirty="0" smtClean="0">
                <a:ln>
                  <a:noFill/>
                </a:ln>
                <a:solidFill>
                  <a:srgbClr val="000000"/>
                </a:solidFill>
                <a:effectLst/>
                <a:uLnTx/>
                <a:uFillTx/>
              </a:rPr>
              <a:t>(</a:t>
            </a:r>
            <a:r>
              <a:rPr kumimoji="0" lang="en-US" sz="2400" b="0" i="0" u="none" strike="noStrike" kern="0" cap="none" spc="-100" normalizeH="0" baseline="0" noProof="0" dirty="0" err="1" smtClean="0">
                <a:ln>
                  <a:noFill/>
                </a:ln>
                <a:solidFill>
                  <a:srgbClr val="000000"/>
                </a:solidFill>
                <a:effectLst/>
                <a:uLnTx/>
                <a:uFillTx/>
              </a:rPr>
              <a:t>pwd</a:t>
            </a:r>
            <a:r>
              <a:rPr kumimoji="0" lang="en-US" sz="2400" b="0" i="0" u="none" strike="noStrike" kern="0" cap="none" spc="-100" normalizeH="0" baseline="0" noProof="0" dirty="0" smtClean="0">
                <a:ln>
                  <a:noFill/>
                </a:ln>
                <a:solidFill>
                  <a:srgbClr val="000000"/>
                </a:solidFill>
                <a:effectLst/>
                <a:uLnTx/>
                <a:uFillTx/>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0" normalizeH="0" baseline="0" noProof="0" dirty="0" smtClean="0">
                <a:ln>
                  <a:noFill/>
                </a:ln>
                <a:solidFill>
                  <a:srgbClr val="0000FF"/>
                </a:solidFill>
                <a:effectLst/>
                <a:uLnTx/>
                <a:uFillTx/>
              </a:rPr>
              <a:t>string</a:t>
            </a: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100" normalizeH="0" baseline="0" noProof="0" dirty="0" err="1" smtClean="0">
                <a:ln>
                  <a:noFill/>
                </a:ln>
                <a:solidFill>
                  <a:srgbClr val="000000"/>
                </a:solidFill>
                <a:effectLst/>
                <a:uLnTx/>
                <a:uFillTx/>
              </a:rPr>
              <a:t>existingPwd</a:t>
            </a:r>
            <a:r>
              <a:rPr kumimoji="0" lang="en-US" sz="2400" b="0" i="0" u="none" strike="noStrike" kern="0" cap="none" spc="-100" normalizeH="0" baseline="0" noProof="0" dirty="0" smtClean="0">
                <a:ln>
                  <a:noFill/>
                </a:ln>
                <a:solidFill>
                  <a:srgbClr val="000000"/>
                </a:solidFill>
                <a:effectLst/>
                <a:uLnTx/>
                <a:uFillTx/>
              </a:rPr>
              <a:t> = </a:t>
            </a:r>
            <a:r>
              <a:rPr kumimoji="0" lang="en-US" sz="2400" b="0" i="0" u="none" strike="noStrike" kern="0" cap="none" spc="-100" normalizeH="0" baseline="0" noProof="0" dirty="0" err="1" smtClean="0">
                <a:ln>
                  <a:noFill/>
                </a:ln>
                <a:solidFill>
                  <a:srgbClr val="000000"/>
                </a:solidFill>
                <a:effectLst/>
                <a:uLnTx/>
                <a:uFillTx/>
              </a:rPr>
              <a:t>Cache.GetPassword</a:t>
            </a:r>
            <a:r>
              <a:rPr kumimoji="0" lang="en-US" sz="2400" b="0" i="0" u="none" strike="noStrike" kern="0" cap="none" spc="-100" normalizeH="0" baseline="0" noProof="0" dirty="0" smtClean="0">
                <a:ln>
                  <a:noFill/>
                </a:ln>
                <a:solidFill>
                  <a:srgbClr val="000000"/>
                </a:solidFill>
                <a:effectLst/>
                <a:uLnTx/>
                <a:uFillTx/>
              </a:rPr>
              <a:t>(</a:t>
            </a:r>
            <a:r>
              <a:rPr kumimoji="0" lang="en-US" sz="2400" b="0" i="0" u="none" strike="noStrike" kern="0" cap="none" spc="-100" normalizeH="0" baseline="0" noProof="0" dirty="0" err="1" smtClean="0">
                <a:ln>
                  <a:noFill/>
                </a:ln>
                <a:solidFill>
                  <a:srgbClr val="000000"/>
                </a:solidFill>
                <a:effectLst/>
                <a:uLnTx/>
                <a:uFillTx/>
              </a:rPr>
              <a:t>uName</a:t>
            </a:r>
            <a:r>
              <a:rPr kumimoji="0" lang="en-US" sz="2400" b="0" i="0" u="none" strike="noStrike" kern="0" cap="none" spc="-100" normalizeH="0" baseline="0" noProof="0" dirty="0" smtClean="0">
                <a:ln>
                  <a:noFill/>
                </a:ln>
                <a:solidFill>
                  <a:srgbClr val="000000"/>
                </a:solidFill>
                <a:effectLst/>
                <a:uLnTx/>
                <a:uFillTx/>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100" normalizeH="0" baseline="0" noProof="0" dirty="0" smtClean="0">
              <a:ln>
                <a:noFill/>
              </a:ln>
              <a:solidFill>
                <a:srgbClr val="000000"/>
              </a:solidFill>
              <a:effectLst/>
              <a:uLnTx/>
              <a:uFillTx/>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0" normalizeH="0" baseline="0" noProof="0" dirty="0" smtClean="0">
                <a:ln>
                  <a:noFill/>
                </a:ln>
                <a:solidFill>
                  <a:srgbClr val="0000FF"/>
                </a:solidFill>
                <a:effectLst/>
                <a:uLnTx/>
                <a:uFillTx/>
              </a:rPr>
              <a:t>return</a:t>
            </a:r>
            <a:r>
              <a:rPr kumimoji="0" lang="en-US" sz="2400" b="0" i="0" u="none" strike="noStrike" kern="0" cap="none" spc="-100" normalizeH="0" baseline="0" noProof="0" dirty="0" smtClean="0">
                <a:ln>
                  <a:noFill/>
                </a:ln>
                <a:solidFill>
                  <a:srgbClr val="000000"/>
                </a:solidFill>
                <a:effectLst/>
                <a:uLnTx/>
                <a:uFillTx/>
              </a:rPr>
              <a:t> </a:t>
            </a:r>
            <a:r>
              <a:rPr kumimoji="0" lang="en-US" sz="2400" b="0" i="0" u="none" strike="noStrike" kern="0" cap="none" spc="-100" normalizeH="0" baseline="0" noProof="0" dirty="0" err="1" smtClean="0">
                <a:ln>
                  <a:noFill/>
                </a:ln>
                <a:solidFill>
                  <a:srgbClr val="000000"/>
                </a:solidFill>
                <a:effectLst/>
                <a:uLnTx/>
                <a:uFillTx/>
              </a:rPr>
              <a:t>hashedPwd</a:t>
            </a:r>
            <a:r>
              <a:rPr kumimoji="0" lang="en-US" sz="2400" b="0" i="0" u="none" strike="noStrike" kern="0" cap="none" spc="-100" normalizeH="0" baseline="0" noProof="0" dirty="0" smtClean="0">
                <a:ln>
                  <a:noFill/>
                </a:ln>
                <a:solidFill>
                  <a:srgbClr val="000000"/>
                </a:solidFill>
                <a:effectLst/>
                <a:uLnTx/>
                <a:uFillTx/>
              </a:rPr>
              <a:t> == </a:t>
            </a:r>
            <a:r>
              <a:rPr kumimoji="0" lang="en-US" sz="2400" b="0" i="0" u="none" strike="noStrike" kern="0" cap="none" spc="-100" normalizeH="0" baseline="0" noProof="0" dirty="0" err="1" smtClean="0">
                <a:ln>
                  <a:noFill/>
                </a:ln>
                <a:solidFill>
                  <a:srgbClr val="000000"/>
                </a:solidFill>
                <a:effectLst/>
                <a:uLnTx/>
                <a:uFillTx/>
              </a:rPr>
              <a:t>existingPwd</a:t>
            </a:r>
            <a:r>
              <a:rPr kumimoji="0" lang="en-US" sz="2400" b="0" i="0" u="none" strike="noStrike" kern="0" cap="none" spc="-100" normalizeH="0" baseline="0" noProof="0" dirty="0" smtClean="0">
                <a:ln>
                  <a:noFill/>
                </a:ln>
                <a:solidFill>
                  <a:srgbClr val="000000"/>
                </a:solidFill>
                <a:effectLst/>
                <a:uLnTx/>
                <a:uFillTx/>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solidFill>
                  <a:srgbClr val="000000"/>
                </a:solidFill>
                <a:effectLst/>
                <a:uLnTx/>
                <a:uFillTx/>
              </a:rPr>
              <a:t>}</a:t>
            </a:r>
          </a:p>
        </p:txBody>
      </p:sp>
    </p:spTree>
  </p:cSld>
  <p:clrMapOvr>
    <a:masterClrMapping/>
  </p:clrMapOvr>
  <p:transition>
    <p:fade/>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Documents and Settings\Udi Dahan\My Documents\My Pictures\work\stopwatch2.jpg"/>
          <p:cNvPicPr>
            <a:picLocks noChangeAspect="1" noChangeArrowheads="1"/>
          </p:cNvPicPr>
          <p:nvPr/>
        </p:nvPicPr>
        <p:blipFill>
          <a:blip r:embed="rId3" cstate="print"/>
          <a:srcRect l="9961"/>
          <a:stretch>
            <a:fillRect/>
          </a:stretch>
        </p:blipFill>
        <p:spPr bwMode="auto">
          <a:xfrm>
            <a:off x="0" y="-39268"/>
            <a:ext cx="4391025" cy="6847840"/>
          </a:xfrm>
          <a:prstGeom prst="rect">
            <a:avLst/>
          </a:prstGeom>
          <a:noFill/>
          <a:effectLst>
            <a:softEdge rad="317500"/>
          </a:effectLst>
        </p:spPr>
      </p:pic>
      <p:sp>
        <p:nvSpPr>
          <p:cNvPr id="6" name="Title 5"/>
          <p:cNvSpPr>
            <a:spLocks noGrp="1"/>
          </p:cNvSpPr>
          <p:nvPr>
            <p:ph type="title"/>
          </p:nvPr>
        </p:nvSpPr>
        <p:spPr>
          <a:xfrm>
            <a:off x="4486275" y="228600"/>
            <a:ext cx="4657725" cy="664797"/>
          </a:xfrm>
        </p:spPr>
        <p:txBody>
          <a:bodyPr/>
          <a:lstStyle/>
          <a:p>
            <a:pPr lvl="0"/>
            <a:r>
              <a:rPr lang="en-GB" dirty="0" smtClean="0"/>
              <a:t>Login Performance</a:t>
            </a:r>
            <a:endParaRPr lang="en-GB" dirty="0"/>
          </a:p>
        </p:txBody>
      </p:sp>
      <p:sp>
        <p:nvSpPr>
          <p:cNvPr id="8" name="Rectangle 2"/>
          <p:cNvSpPr txBox="1">
            <a:spLocks noChangeArrowheads="1"/>
          </p:cNvSpPr>
          <p:nvPr/>
        </p:nvSpPr>
        <p:spPr>
          <a:xfrm>
            <a:off x="5105400" y="1561845"/>
            <a:ext cx="3657600" cy="436939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100" normalizeH="0" baseline="0" noProof="0" dirty="0" smtClean="0">
                <a:ln>
                  <a:noFill/>
                </a:ln>
                <a:effectLst/>
                <a:uLnTx/>
                <a:uFillTx/>
                <a:latin typeface="Calibri"/>
                <a:ea typeface="+mj-ea"/>
                <a:cs typeface="+mj-cs"/>
              </a:rPr>
              <a:t>One-Way Hash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100" normalizeH="0" baseline="0" noProof="0" dirty="0" smtClean="0">
                <a:ln>
                  <a:noFill/>
                </a:ln>
                <a:solidFill>
                  <a:srgbClr val="FFFF00"/>
                </a:solidFill>
                <a:effectLst/>
                <a:uLnTx/>
                <a:uFillTx/>
                <a:latin typeface="Calibri"/>
                <a:ea typeface="+mj-ea"/>
                <a:cs typeface="+mj-cs"/>
              </a:rPr>
              <a:t>  </a:t>
            </a:r>
            <a:r>
              <a:rPr kumimoji="0" lang="en-US" sz="2400" b="0" i="0" u="none" strike="noStrike" kern="0" cap="none" spc="-100" normalizeH="0" baseline="0" noProof="0" dirty="0" smtClean="0">
                <a:ln>
                  <a:noFill/>
                </a:ln>
                <a:solidFill>
                  <a:srgbClr val="FFFF00"/>
                </a:solidFill>
                <a:effectLst/>
                <a:uLnTx/>
                <a:uFillTx/>
                <a:latin typeface="Calibri"/>
                <a:ea typeface="+mj-ea"/>
                <a:cs typeface="+mj-cs"/>
              </a:rPr>
              <a:t>sub microsecond</a:t>
            </a:r>
            <a:endParaRPr kumimoji="0" lang="en-US" sz="2800" b="0" i="0" u="none" strike="noStrike" kern="1200" cap="none" spc="-100" normalizeH="0" baseline="0" noProof="0" dirty="0" smtClean="0">
              <a:ln>
                <a:noFill/>
              </a:ln>
              <a:solidFill>
                <a:srgbClr val="FFFF00"/>
              </a:solidFill>
              <a:effectLst/>
              <a:uLnTx/>
              <a:uFillTx/>
              <a:latin typeface="Calibri"/>
              <a:ea typeface="+mj-ea"/>
              <a:cs typeface="+mj-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0" normalizeH="0" baseline="0" noProof="0" dirty="0" smtClean="0">
                <a:ln>
                  <a:noFill/>
                </a:ln>
                <a:effectLst/>
                <a:uLnTx/>
                <a:uFillTx/>
                <a:latin typeface="Calibri"/>
                <a:ea typeface="+mj-ea"/>
                <a:cs typeface="+mj-cs"/>
              </a:rPr>
              <a:t>Cache Access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100" normalizeH="0" baseline="0" noProof="0" dirty="0" smtClean="0">
                <a:ln>
                  <a:noFill/>
                </a:ln>
                <a:solidFill>
                  <a:srgbClr val="FFFF00"/>
                </a:solidFill>
                <a:effectLst/>
                <a:uLnTx/>
                <a:uFillTx/>
                <a:latin typeface="Calibri"/>
              </a:rPr>
              <a:t>  </a:t>
            </a:r>
            <a:r>
              <a:rPr kumimoji="0" lang="en-US" sz="2400" b="0" i="0" u="none" strike="noStrike" kern="0" cap="none" spc="-100" normalizeH="0" baseline="0" noProof="0" dirty="0" smtClean="0">
                <a:ln>
                  <a:noFill/>
                </a:ln>
                <a:solidFill>
                  <a:srgbClr val="FFFF00"/>
                </a:solidFill>
                <a:effectLst/>
                <a:uLnTx/>
                <a:uFillTx/>
                <a:latin typeface="Calibri"/>
              </a:rPr>
              <a:t>1M entries</a:t>
            </a:r>
            <a:endParaRPr kumimoji="0" lang="en-US" sz="2800" b="0" i="0" u="none" strike="noStrike" kern="0" cap="none" spc="-100" normalizeH="0" baseline="0" noProof="0" dirty="0" smtClean="0">
              <a:ln>
                <a:noFill/>
              </a:ln>
              <a:solidFill>
                <a:srgbClr val="FFFF00"/>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100" normalizeH="0" baseline="0" noProof="0" dirty="0" smtClean="0">
              <a:ln>
                <a:noFill/>
              </a:ln>
              <a:solidFill>
                <a:srgbClr val="FFFF00"/>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100" normalizeH="0" baseline="0" noProof="0" dirty="0" smtClean="0">
                <a:ln>
                  <a:noFill/>
                </a:ln>
                <a:effectLst/>
                <a:uLnTx/>
                <a:uFillTx/>
                <a:latin typeface="Calibri"/>
              </a:rPr>
              <a:t>     Read Only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100" normalizeH="0" baseline="0" noProof="0" dirty="0" smtClean="0">
                <a:ln>
                  <a:noFill/>
                </a:ln>
                <a:solidFill>
                  <a:srgbClr val="FFFF00"/>
                </a:solidFill>
                <a:effectLst/>
                <a:uLnTx/>
                <a:uFillTx/>
                <a:latin typeface="Calibri"/>
              </a:rPr>
              <a:t>    	</a:t>
            </a:r>
            <a:r>
              <a:rPr kumimoji="0" lang="en-US" sz="2800" b="0" i="0" u="none" strike="noStrike" kern="0" cap="none" spc="-100" normalizeH="0" baseline="0" noProof="0" dirty="0" smtClean="0">
                <a:ln>
                  <a:noFill/>
                </a:ln>
                <a:solidFill>
                  <a:srgbClr val="FFFF00"/>
                </a:solidFill>
                <a:effectLst/>
                <a:uLnTx/>
                <a:uFillTx/>
                <a:latin typeface="Calibri"/>
              </a:rPr>
              <a:t>sub microsecond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100" normalizeH="0" baseline="0" noProof="0" dirty="0" smtClean="0">
                <a:ln>
                  <a:noFill/>
                </a:ln>
                <a:effectLst/>
                <a:uLnTx/>
                <a:uFillTx/>
                <a:latin typeface="Calibri"/>
              </a:rPr>
              <a:t>     Read Write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100" normalizeH="0" baseline="0" noProof="0" dirty="0" smtClean="0">
                <a:ln>
                  <a:noFill/>
                </a:ln>
                <a:solidFill>
                  <a:srgbClr val="FFFF00"/>
                </a:solidFill>
                <a:effectLst/>
                <a:uLnTx/>
                <a:uFillTx/>
                <a:latin typeface="Calibri"/>
              </a:rPr>
              <a:t>    	</a:t>
            </a:r>
            <a:r>
              <a:rPr kumimoji="0" lang="en-US" sz="2800" b="0" i="0" u="none" strike="noStrike" kern="0" cap="none" spc="-100" normalizeH="0" baseline="0" noProof="0" dirty="0" smtClean="0">
                <a:ln>
                  <a:noFill/>
                </a:ln>
                <a:solidFill>
                  <a:srgbClr val="FFFF00"/>
                </a:solidFill>
                <a:effectLst/>
                <a:uLnTx/>
                <a:uFillTx/>
                <a:latin typeface="Calibri"/>
              </a:rPr>
              <a:t>5 microseconds</a:t>
            </a:r>
            <a:endParaRPr kumimoji="0" lang="en-US" sz="2800" b="0" i="0" u="none" strike="noStrike" kern="1200" cap="none" spc="-100" normalizeH="0" baseline="0" noProof="0" dirty="0" smtClean="0">
              <a:ln>
                <a:noFill/>
              </a:ln>
              <a:solidFill>
                <a:srgbClr val="FFFF00"/>
              </a:solidFill>
              <a:effectLst/>
              <a:uLnTx/>
              <a:uFillTx/>
              <a:latin typeface="Calibri"/>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7054" y="228600"/>
            <a:ext cx="8375946" cy="664797"/>
          </a:xfrm>
        </p:spPr>
        <p:txBody>
          <a:bodyPr/>
          <a:lstStyle/>
          <a:p>
            <a:pPr lvl="0"/>
            <a:r>
              <a:rPr lang="en-GB" dirty="0" smtClean="0"/>
              <a:t>Web Server Memory Usage</a:t>
            </a:r>
            <a:endParaRPr lang="en-GB" dirty="0"/>
          </a:p>
        </p:txBody>
      </p:sp>
      <p:pic>
        <p:nvPicPr>
          <p:cNvPr id="13" name="Picture 2" descr="C:\Documents and Settings\Udi Dahan\My Documents\My Pictures\work\computer_memory.jpg"/>
          <p:cNvPicPr>
            <a:picLocks noChangeAspect="1" noChangeArrowheads="1"/>
          </p:cNvPicPr>
          <p:nvPr/>
        </p:nvPicPr>
        <p:blipFill>
          <a:blip r:embed="rId3" cstate="print">
            <a:clrChange>
              <a:clrFrom>
                <a:srgbClr val="FFFFFF"/>
              </a:clrFrom>
              <a:clrTo>
                <a:srgbClr val="FFFFFF">
                  <a:alpha val="0"/>
                </a:srgbClr>
              </a:clrTo>
            </a:clrChange>
            <a:lum contrast="40000"/>
          </a:blip>
          <a:srcRect/>
          <a:stretch>
            <a:fillRect/>
          </a:stretch>
        </p:blipFill>
        <p:spPr bwMode="auto">
          <a:xfrm>
            <a:off x="3908847" y="2146345"/>
            <a:ext cx="4876800" cy="2444496"/>
          </a:xfrm>
          <a:prstGeom prst="rect">
            <a:avLst/>
          </a:prstGeom>
          <a:noFill/>
        </p:spPr>
      </p:pic>
      <p:sp>
        <p:nvSpPr>
          <p:cNvPr id="14" name="Rectangle 2"/>
          <p:cNvSpPr txBox="1">
            <a:spLocks noChangeArrowheads="1"/>
          </p:cNvSpPr>
          <p:nvPr/>
        </p:nvSpPr>
        <p:spPr>
          <a:xfrm>
            <a:off x="722871" y="1421673"/>
            <a:ext cx="4454610" cy="196407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sng" strike="noStrike" kern="0" cap="none" spc="-100" normalizeH="0" baseline="0" noProof="0" dirty="0" smtClean="0">
                <a:ln>
                  <a:noFill/>
                </a:ln>
                <a:effectLst/>
                <a:uLnTx/>
                <a:uFillTx/>
                <a:latin typeface="Calibri"/>
              </a:rPr>
              <a:t>Total         |   32bit    64bit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100" normalizeH="0" baseline="0" noProof="0" dirty="0" smtClean="0">
                <a:ln>
                  <a:noFill/>
                </a:ln>
                <a:effectLst/>
                <a:uLnTx/>
                <a:uFillTx/>
                <a:latin typeface="Calibri"/>
              </a:rPr>
              <a:t>User          |</a:t>
            </a:r>
            <a:r>
              <a:rPr kumimoji="0" lang="en-US" sz="2800" b="0" i="0" u="none" strike="noStrike" kern="0" cap="none" spc="-100" normalizeH="0" baseline="0" noProof="0" dirty="0" smtClean="0">
                <a:ln>
                  <a:noFill/>
                </a:ln>
                <a:solidFill>
                  <a:sysClr val="windowText" lastClr="000000"/>
                </a:solidFill>
                <a:effectLst/>
                <a:uLnTx/>
                <a:uFillTx/>
                <a:latin typeface="Calibri"/>
              </a:rPr>
              <a:t>   </a:t>
            </a:r>
            <a:r>
              <a:rPr kumimoji="0" lang="en-US" sz="2400" b="0" i="0" u="none" strike="noStrike" kern="0" cap="none" spc="-100" normalizeH="0" baseline="0" noProof="0" dirty="0" smtClean="0">
                <a:ln>
                  <a:noFill/>
                </a:ln>
                <a:solidFill>
                  <a:srgbClr val="DF8045">
                    <a:lumMod val="40000"/>
                    <a:lumOff val="60000"/>
                  </a:srgbClr>
                </a:solidFill>
                <a:effectLst/>
                <a:uLnTx/>
                <a:uFillTx/>
                <a:latin typeface="Calibri"/>
              </a:rPr>
              <a:t>90 B       102 B</a:t>
            </a:r>
            <a:endParaRPr kumimoji="0" lang="en-US" sz="2800" b="0" i="0" u="none" strike="noStrike" kern="0" cap="none" spc="-100" normalizeH="0" baseline="0" noProof="0" dirty="0" smtClean="0">
              <a:ln>
                <a:noFill/>
              </a:ln>
              <a:solidFill>
                <a:srgbClr val="DF8045">
                  <a:lumMod val="40000"/>
                  <a:lumOff val="60000"/>
                </a:srgbClr>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100" normalizeH="0" baseline="0" noProof="0" dirty="0" smtClean="0">
                <a:ln>
                  <a:noFill/>
                </a:ln>
                <a:effectLst/>
                <a:uLnTx/>
                <a:uFillTx/>
                <a:latin typeface="Calibri"/>
              </a:rPr>
              <a:t>1M users |   </a:t>
            </a:r>
            <a:r>
              <a:rPr kumimoji="0" lang="en-US" sz="2400" b="0" i="0" u="none" strike="noStrike" kern="0" cap="none" spc="-100" normalizeH="0" baseline="0" noProof="0" dirty="0" smtClean="0">
                <a:ln>
                  <a:noFill/>
                </a:ln>
                <a:solidFill>
                  <a:srgbClr val="FFFF00"/>
                </a:solidFill>
                <a:effectLst/>
                <a:uLnTx/>
                <a:uFillTx/>
                <a:latin typeface="Calibri"/>
              </a:rPr>
              <a:t>90 MB      102 MB</a:t>
            </a:r>
            <a:endParaRPr kumimoji="0" lang="en-US" sz="2000" b="0" i="0" u="none" strike="noStrike" kern="1200" cap="none" spc="-100" normalizeH="0" baseline="0" noProof="0" dirty="0" smtClean="0">
              <a:ln>
                <a:noFill/>
              </a:ln>
              <a:solidFill>
                <a:sysClr val="windowText" lastClr="000000"/>
              </a:solidFill>
              <a:effectLst/>
              <a:uLnTx/>
              <a:uFillTx/>
              <a:latin typeface="Calibri"/>
              <a:ea typeface="+mj-ea"/>
              <a:cs typeface="+mj-cs"/>
            </a:endParaRPr>
          </a:p>
        </p:txBody>
      </p:sp>
      <p:sp>
        <p:nvSpPr>
          <p:cNvPr id="15" name="Rounded Rectangle 14"/>
          <p:cNvSpPr/>
          <p:nvPr/>
        </p:nvSpPr>
        <p:spPr>
          <a:xfrm>
            <a:off x="661469" y="3317323"/>
            <a:ext cx="2819400" cy="1066800"/>
          </a:xfrm>
          <a:prstGeom prst="roundRect">
            <a:avLst/>
          </a:prstGeom>
          <a:gradFill rotWithShape="1">
            <a:gsLst>
              <a:gs pos="0">
                <a:srgbClr val="2A86DA">
                  <a:shade val="15000"/>
                  <a:satMod val="180000"/>
                </a:srgbClr>
              </a:gs>
              <a:gs pos="50000">
                <a:srgbClr val="2A86DA">
                  <a:shade val="45000"/>
                  <a:satMod val="170000"/>
                </a:srgbClr>
              </a:gs>
              <a:gs pos="70000">
                <a:srgbClr val="2A86DA">
                  <a:tint val="99000"/>
                  <a:shade val="65000"/>
                  <a:satMod val="155000"/>
                </a:srgbClr>
              </a:gs>
              <a:gs pos="100000">
                <a:srgbClr val="2A86DA">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A86DA">
                <a:satMod val="300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solidFill>
                  <a:srgbClr val="FFFFFF"/>
                </a:solidFill>
                <a:effectLst/>
                <a:uLnTx/>
                <a:uFillTx/>
                <a:latin typeface="Calibri"/>
                <a:ea typeface="+mn-ea"/>
                <a:cs typeface="+mn-cs"/>
              </a:rPr>
              <a:t>2 GB</a:t>
            </a:r>
            <a:endParaRPr kumimoji="0" lang="en-GB" sz="1800" b="1" i="0" u="none" strike="noStrike" kern="0" cap="none" spc="0" normalizeH="0" baseline="0" noProof="0" dirty="0">
              <a:ln>
                <a:noFill/>
              </a:ln>
              <a:solidFill>
                <a:srgbClr val="FFFFFF"/>
              </a:solidFill>
              <a:effectLst/>
              <a:uLnTx/>
              <a:uFillTx/>
              <a:latin typeface="Calibri"/>
              <a:ea typeface="+mn-ea"/>
              <a:cs typeface="+mn-cs"/>
            </a:endParaRPr>
          </a:p>
        </p:txBody>
      </p:sp>
      <p:sp>
        <p:nvSpPr>
          <p:cNvPr id="16" name="TextBox 15"/>
          <p:cNvSpPr txBox="1"/>
          <p:nvPr/>
        </p:nvSpPr>
        <p:spPr>
          <a:xfrm>
            <a:off x="3967489" y="4658312"/>
            <a:ext cx="4795512" cy="1477328"/>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tab pos="2335213" algn="l"/>
              </a:tabLst>
              <a:defRPr/>
            </a:pPr>
            <a:r>
              <a:rPr kumimoji="0" lang="en-US" sz="1800" b="0" i="0" u="none" strike="noStrike" kern="0" cap="none" spc="-100" normalizeH="0" baseline="0" noProof="0" dirty="0" smtClean="0">
                <a:ln>
                  <a:noFill/>
                </a:ln>
                <a:effectLst/>
                <a:uLnTx/>
                <a:uFillTx/>
              </a:rPr>
              <a:t>Average username: 	12 characters    (24 Bytes)</a:t>
            </a:r>
          </a:p>
          <a:p>
            <a:pPr marL="0" marR="0" lvl="0" indent="0" defTabSz="914400" eaLnBrk="1" fontAlgn="auto" latinLnBrk="0" hangingPunct="1">
              <a:lnSpc>
                <a:spcPct val="100000"/>
              </a:lnSpc>
              <a:spcBef>
                <a:spcPts val="0"/>
              </a:spcBef>
              <a:spcAft>
                <a:spcPts val="0"/>
              </a:spcAft>
              <a:buClrTx/>
              <a:buSzTx/>
              <a:buFontTx/>
              <a:buNone/>
              <a:tabLst>
                <a:tab pos="2335213" algn="l"/>
              </a:tabLst>
              <a:defRPr/>
            </a:pPr>
            <a:r>
              <a:rPr kumimoji="0" lang="en-US" sz="1800" b="0" i="0" u="none" strike="noStrike" kern="0" cap="none" spc="-100" normalizeH="0" baseline="0" noProof="0" dirty="0" smtClean="0">
                <a:ln>
                  <a:noFill/>
                </a:ln>
                <a:effectLst/>
                <a:uLnTx/>
                <a:uFillTx/>
              </a:rPr>
              <a:t>Hashed password : 	512 bit     (64 Bytes)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10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tabLst>
                <a:tab pos="2335213" algn="l"/>
              </a:tabLst>
              <a:defRPr/>
            </a:pPr>
            <a:r>
              <a:rPr kumimoji="0" lang="en-US" sz="1800" b="0" i="0" u="none" strike="noStrike" kern="0" cap="none" spc="-100" normalizeH="0" baseline="0" noProof="0" dirty="0" smtClean="0">
                <a:ln>
                  <a:noFill/>
                </a:ln>
                <a:effectLst/>
                <a:uLnTx/>
                <a:uFillTx/>
              </a:rPr>
              <a:t>Overhead (32bit): 	( 4 Bytes)</a:t>
            </a:r>
          </a:p>
          <a:p>
            <a:pPr marL="0" marR="0" lvl="0" indent="0" defTabSz="914400" eaLnBrk="1" fontAlgn="auto" latinLnBrk="0" hangingPunct="1">
              <a:lnSpc>
                <a:spcPct val="100000"/>
              </a:lnSpc>
              <a:spcBef>
                <a:spcPts val="0"/>
              </a:spcBef>
              <a:spcAft>
                <a:spcPts val="0"/>
              </a:spcAft>
              <a:buClrTx/>
              <a:buSzTx/>
              <a:buFontTx/>
              <a:buNone/>
              <a:tabLst>
                <a:tab pos="2335213" algn="l"/>
              </a:tabLst>
              <a:defRPr/>
            </a:pPr>
            <a:r>
              <a:rPr kumimoji="0" lang="en-US" sz="1800" b="0" i="0" u="none" strike="noStrike" kern="0" cap="none" spc="-100" normalizeH="0" baseline="0" noProof="0" dirty="0" smtClean="0">
                <a:ln>
                  <a:noFill/>
                </a:ln>
                <a:effectLst/>
                <a:uLnTx/>
                <a:uFillTx/>
              </a:rPr>
              <a:t>Overhead (64bit):	(16 Bytes)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a:xfrm>
            <a:off x="127000" y="127000"/>
            <a:ext cx="9017000" cy="695325"/>
          </a:xfrm>
          <a:noFill/>
          <a:ln/>
        </p:spPr>
        <p:txBody>
          <a:bodyPr/>
          <a:lstStyle/>
          <a:p>
            <a:r>
              <a:rPr lang="en-US"/>
              <a:t>#9. The system is atomic</a:t>
            </a:r>
          </a:p>
        </p:txBody>
      </p:sp>
      <p:sp>
        <p:nvSpPr>
          <p:cNvPr id="331779" name="Rectangle 3"/>
          <p:cNvSpPr>
            <a:spLocks noGrp="1" noChangeArrowheads="1"/>
          </p:cNvSpPr>
          <p:nvPr>
            <p:ph idx="1"/>
          </p:nvPr>
        </p:nvSpPr>
        <p:spPr>
          <a:xfrm>
            <a:off x="0" y="1254125"/>
            <a:ext cx="9144000" cy="5499100"/>
          </a:xfrm>
          <a:noFill/>
          <a:ln/>
        </p:spPr>
        <p:txBody>
          <a:bodyPr/>
          <a:lstStyle/>
          <a:p>
            <a:pPr marL="342900" indent="-342900"/>
            <a:r>
              <a:rPr lang="en-US"/>
              <a:t>By viewing the system as an indivisible whole, maintenance can become a nightmare</a:t>
            </a:r>
          </a:p>
          <a:p>
            <a:pPr marL="742950" lvl="1" indent="-285750"/>
            <a:r>
              <a:rPr lang="en-US"/>
              <a:t>Changing one part of the system affects other parts</a:t>
            </a:r>
          </a:p>
          <a:p>
            <a:pPr marL="742950" lvl="1" indent="-285750"/>
            <a:endParaRPr lang="en-US"/>
          </a:p>
          <a:p>
            <a:pPr marL="342900" indent="-342900"/>
            <a:r>
              <a:rPr lang="en-US"/>
              <a:t>If the system wasn’t designed to scale out to multiple machines, doing so may actually hurt performance</a:t>
            </a:r>
          </a:p>
          <a:p>
            <a:pPr marL="342900" indent="-342900"/>
            <a:endParaRPr lang="en-US"/>
          </a:p>
          <a:p>
            <a:pPr marL="342900" indent="-342900"/>
            <a:r>
              <a:rPr lang="en-US"/>
              <a:t>You’d be surprised what other applications are using your DB. What’ll happen to them when you change the schema?</a:t>
            </a:r>
          </a:p>
        </p:txBody>
      </p:sp>
    </p:spTree>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a:xfrm>
            <a:off x="878681" y="3842955"/>
            <a:ext cx="7386638" cy="1524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100" normalizeH="0" baseline="0" noProof="0" dirty="0" smtClean="0">
                <a:ln>
                  <a:noFill/>
                </a:ln>
                <a:effectLst/>
                <a:uLnTx/>
                <a:uFillTx/>
                <a:latin typeface="+mn-lt"/>
                <a:ea typeface="+mj-ea"/>
                <a:cs typeface="+mj-cs"/>
              </a:rPr>
              <a:t>To prevent DOS attacks,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100" normalizeH="0" baseline="0" noProof="0" dirty="0" smtClean="0">
                <a:ln>
                  <a:noFill/>
                </a:ln>
                <a:effectLst/>
                <a:uLnTx/>
                <a:uFillTx/>
                <a:latin typeface="+mn-lt"/>
                <a:ea typeface="+mj-ea"/>
                <a:cs typeface="+mj-cs"/>
              </a:rPr>
              <a:t>include a code in the email</a:t>
            </a:r>
          </a:p>
        </p:txBody>
      </p:sp>
      <p:sp>
        <p:nvSpPr>
          <p:cNvPr id="14" name="Title 13"/>
          <p:cNvSpPr>
            <a:spLocks noGrp="1"/>
          </p:cNvSpPr>
          <p:nvPr>
            <p:ph type="title"/>
          </p:nvPr>
        </p:nvSpPr>
        <p:spPr>
          <a:xfrm>
            <a:off x="387054" y="228600"/>
            <a:ext cx="8375946" cy="664797"/>
          </a:xfrm>
        </p:spPr>
        <p:txBody>
          <a:bodyPr/>
          <a:lstStyle/>
          <a:p>
            <a:pPr lvl="0"/>
            <a:r>
              <a:rPr lang="en-GB" dirty="0" smtClean="0"/>
              <a:t>Confirmation Emails</a:t>
            </a:r>
            <a:endParaRPr lang="en-GB" dirty="0"/>
          </a:p>
        </p:txBody>
      </p:sp>
      <p:grpSp>
        <p:nvGrpSpPr>
          <p:cNvPr id="2" name="Group 28"/>
          <p:cNvGrpSpPr/>
          <p:nvPr/>
        </p:nvGrpSpPr>
        <p:grpSpPr>
          <a:xfrm>
            <a:off x="2279102" y="1722486"/>
            <a:ext cx="4589430" cy="1838325"/>
            <a:chOff x="838200" y="4114800"/>
            <a:chExt cx="3424238" cy="1371600"/>
          </a:xfrm>
        </p:grpSpPr>
        <p:grpSp>
          <p:nvGrpSpPr>
            <p:cNvPr id="3" name="Group 25"/>
            <p:cNvGrpSpPr/>
            <p:nvPr/>
          </p:nvGrpSpPr>
          <p:grpSpPr>
            <a:xfrm>
              <a:off x="838200" y="4114800"/>
              <a:ext cx="3424238" cy="1371600"/>
              <a:chOff x="0" y="4686300"/>
              <a:chExt cx="3729038" cy="2171700"/>
            </a:xfrm>
          </p:grpSpPr>
          <p:sp>
            <p:nvSpPr>
              <p:cNvPr id="18" name="Rectangle 15"/>
              <p:cNvSpPr>
                <a:spLocks noChangeArrowheads="1"/>
              </p:cNvSpPr>
              <p:nvPr/>
            </p:nvSpPr>
            <p:spPr bwMode="auto">
              <a:xfrm>
                <a:off x="0" y="4686300"/>
                <a:ext cx="3729038" cy="2171700"/>
              </a:xfrm>
              <a:prstGeom prst="rect">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dirty="0"/>
              </a:p>
            </p:txBody>
          </p:sp>
          <p:sp>
            <p:nvSpPr>
              <p:cNvPr id="19" name="Line 16"/>
              <p:cNvSpPr>
                <a:spLocks noChangeShapeType="1"/>
              </p:cNvSpPr>
              <p:nvPr/>
            </p:nvSpPr>
            <p:spPr bwMode="auto">
              <a:xfrm>
                <a:off x="0" y="4686300"/>
                <a:ext cx="984250" cy="1565275"/>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sz="2800"/>
              </a:p>
            </p:txBody>
          </p:sp>
          <p:sp>
            <p:nvSpPr>
              <p:cNvPr id="20" name="Line 17"/>
              <p:cNvSpPr>
                <a:spLocks noChangeShapeType="1"/>
              </p:cNvSpPr>
              <p:nvPr/>
            </p:nvSpPr>
            <p:spPr bwMode="auto">
              <a:xfrm flipV="1">
                <a:off x="2701925" y="4699000"/>
                <a:ext cx="1004888" cy="1541463"/>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sz="2800"/>
              </a:p>
            </p:txBody>
          </p:sp>
          <p:sp>
            <p:nvSpPr>
              <p:cNvPr id="21" name="Line 18"/>
              <p:cNvSpPr>
                <a:spLocks noChangeShapeType="1"/>
              </p:cNvSpPr>
              <p:nvPr/>
            </p:nvSpPr>
            <p:spPr bwMode="auto">
              <a:xfrm flipV="1">
                <a:off x="958850" y="6229350"/>
                <a:ext cx="1727200" cy="7938"/>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sz="2800"/>
              </a:p>
            </p:txBody>
          </p:sp>
          <p:sp>
            <p:nvSpPr>
              <p:cNvPr id="22" name="Line 19"/>
              <p:cNvSpPr>
                <a:spLocks noChangeShapeType="1"/>
              </p:cNvSpPr>
              <p:nvPr/>
            </p:nvSpPr>
            <p:spPr bwMode="auto">
              <a:xfrm flipV="1">
                <a:off x="0" y="5965825"/>
                <a:ext cx="792163" cy="854075"/>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sz="2800"/>
              </a:p>
            </p:txBody>
          </p:sp>
          <p:sp>
            <p:nvSpPr>
              <p:cNvPr id="23" name="Line 20"/>
              <p:cNvSpPr>
                <a:spLocks noChangeShapeType="1"/>
              </p:cNvSpPr>
              <p:nvPr/>
            </p:nvSpPr>
            <p:spPr bwMode="auto">
              <a:xfrm>
                <a:off x="2914650" y="6032500"/>
                <a:ext cx="792163" cy="795338"/>
              </a:xfrm>
              <a:prstGeom prst="line">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GB" sz="2800"/>
              </a:p>
            </p:txBody>
          </p:sp>
        </p:grpSp>
        <p:sp>
          <p:nvSpPr>
            <p:cNvPr id="17" name="TextBox 16"/>
            <p:cNvSpPr txBox="1"/>
            <p:nvPr/>
          </p:nvSpPr>
          <p:spPr>
            <a:xfrm>
              <a:off x="1948895" y="4191000"/>
              <a:ext cx="1261230" cy="482237"/>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3600" b="0" dirty="0" smtClean="0">
                  <a:solidFill>
                    <a:schemeClr val="bg1"/>
                  </a:solidFill>
                  <a:effectLst/>
                </a:rPr>
                <a:t>Confirm</a:t>
              </a:r>
              <a:endParaRPr lang="en-GB" sz="3200" b="0" dirty="0">
                <a:solidFill>
                  <a:schemeClr val="bg1"/>
                </a:solidFill>
                <a:effectLs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p:nvPr/>
        </p:nvGrpSpPr>
        <p:grpSpPr>
          <a:xfrm>
            <a:off x="7302834" y="1769082"/>
            <a:ext cx="1143000" cy="609600"/>
            <a:chOff x="0" y="4686300"/>
            <a:chExt cx="3729038" cy="2171700"/>
          </a:xfrm>
        </p:grpSpPr>
        <p:sp>
          <p:nvSpPr>
            <p:cNvPr id="7" name="Rectangle 15"/>
            <p:cNvSpPr>
              <a:spLocks noChangeArrowheads="1"/>
            </p:cNvSpPr>
            <p:nvPr/>
          </p:nvSpPr>
          <p:spPr bwMode="auto">
            <a:xfrm>
              <a:off x="0" y="4686300"/>
              <a:ext cx="3729038" cy="2171700"/>
            </a:xfrm>
            <a:prstGeom prst="rect">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dirty="0"/>
            </a:p>
          </p:txBody>
        </p:sp>
        <p:sp>
          <p:nvSpPr>
            <p:cNvPr id="8" name="Line 16"/>
            <p:cNvSpPr>
              <a:spLocks noChangeShapeType="1"/>
            </p:cNvSpPr>
            <p:nvPr/>
          </p:nvSpPr>
          <p:spPr bwMode="auto">
            <a:xfrm>
              <a:off x="0" y="4686300"/>
              <a:ext cx="984250" cy="1565275"/>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sp>
          <p:nvSpPr>
            <p:cNvPr id="9" name="Line 17"/>
            <p:cNvSpPr>
              <a:spLocks noChangeShapeType="1"/>
            </p:cNvSpPr>
            <p:nvPr/>
          </p:nvSpPr>
          <p:spPr bwMode="auto">
            <a:xfrm flipV="1">
              <a:off x="2701925" y="4699000"/>
              <a:ext cx="1004888" cy="1541463"/>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sp>
          <p:nvSpPr>
            <p:cNvPr id="10" name="Line 18"/>
            <p:cNvSpPr>
              <a:spLocks noChangeShapeType="1"/>
            </p:cNvSpPr>
            <p:nvPr/>
          </p:nvSpPr>
          <p:spPr bwMode="auto">
            <a:xfrm flipV="1">
              <a:off x="958850" y="6229350"/>
              <a:ext cx="1727200" cy="7938"/>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sp>
          <p:nvSpPr>
            <p:cNvPr id="11" name="Line 19"/>
            <p:cNvSpPr>
              <a:spLocks noChangeShapeType="1"/>
            </p:cNvSpPr>
            <p:nvPr/>
          </p:nvSpPr>
          <p:spPr bwMode="auto">
            <a:xfrm flipV="1">
              <a:off x="0" y="5965825"/>
              <a:ext cx="792163" cy="854075"/>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sp>
          <p:nvSpPr>
            <p:cNvPr id="12" name="Line 20"/>
            <p:cNvSpPr>
              <a:spLocks noChangeShapeType="1"/>
            </p:cNvSpPr>
            <p:nvPr/>
          </p:nvSpPr>
          <p:spPr bwMode="auto">
            <a:xfrm>
              <a:off x="2914650" y="6032500"/>
              <a:ext cx="792163" cy="795338"/>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grpSp>
      <p:cxnSp>
        <p:nvCxnSpPr>
          <p:cNvPr id="22" name="Straight Arrow Connector 21"/>
          <p:cNvCxnSpPr/>
          <p:nvPr/>
        </p:nvCxnSpPr>
        <p:spPr>
          <a:xfrm rot="10800000">
            <a:off x="6083634" y="2073882"/>
            <a:ext cx="1219200" cy="1588"/>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 name="Group 25"/>
          <p:cNvGrpSpPr/>
          <p:nvPr/>
        </p:nvGrpSpPr>
        <p:grpSpPr>
          <a:xfrm>
            <a:off x="7302835" y="4207482"/>
            <a:ext cx="1143000" cy="609600"/>
            <a:chOff x="0" y="4686300"/>
            <a:chExt cx="3729038" cy="2171700"/>
          </a:xfrm>
        </p:grpSpPr>
        <p:sp>
          <p:nvSpPr>
            <p:cNvPr id="24" name="Rectangle 15"/>
            <p:cNvSpPr>
              <a:spLocks noChangeArrowheads="1"/>
            </p:cNvSpPr>
            <p:nvPr/>
          </p:nvSpPr>
          <p:spPr bwMode="auto">
            <a:xfrm>
              <a:off x="0" y="4686300"/>
              <a:ext cx="3729038" cy="2171700"/>
            </a:xfrm>
            <a:prstGeom prst="rect">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dirty="0"/>
            </a:p>
          </p:txBody>
        </p:sp>
        <p:sp>
          <p:nvSpPr>
            <p:cNvPr id="25" name="Line 16"/>
            <p:cNvSpPr>
              <a:spLocks noChangeShapeType="1"/>
            </p:cNvSpPr>
            <p:nvPr/>
          </p:nvSpPr>
          <p:spPr bwMode="auto">
            <a:xfrm>
              <a:off x="0" y="4686300"/>
              <a:ext cx="984250" cy="1565275"/>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sp>
          <p:nvSpPr>
            <p:cNvPr id="26" name="Line 17"/>
            <p:cNvSpPr>
              <a:spLocks noChangeShapeType="1"/>
            </p:cNvSpPr>
            <p:nvPr/>
          </p:nvSpPr>
          <p:spPr bwMode="auto">
            <a:xfrm flipV="1">
              <a:off x="2701925" y="4699000"/>
              <a:ext cx="1004888" cy="1541463"/>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sp>
          <p:nvSpPr>
            <p:cNvPr id="27" name="Line 18"/>
            <p:cNvSpPr>
              <a:spLocks noChangeShapeType="1"/>
            </p:cNvSpPr>
            <p:nvPr/>
          </p:nvSpPr>
          <p:spPr bwMode="auto">
            <a:xfrm flipV="1">
              <a:off x="958850" y="6229350"/>
              <a:ext cx="1727200" cy="7938"/>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sp>
          <p:nvSpPr>
            <p:cNvPr id="28" name="Line 19"/>
            <p:cNvSpPr>
              <a:spLocks noChangeShapeType="1"/>
            </p:cNvSpPr>
            <p:nvPr/>
          </p:nvSpPr>
          <p:spPr bwMode="auto">
            <a:xfrm flipV="1">
              <a:off x="0" y="5965825"/>
              <a:ext cx="792163" cy="854075"/>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sp>
          <p:nvSpPr>
            <p:cNvPr id="30" name="Line 20"/>
            <p:cNvSpPr>
              <a:spLocks noChangeShapeType="1"/>
            </p:cNvSpPr>
            <p:nvPr/>
          </p:nvSpPr>
          <p:spPr bwMode="auto">
            <a:xfrm>
              <a:off x="2914650" y="6032500"/>
              <a:ext cx="792163" cy="795338"/>
            </a:xfrm>
            <a:prstGeom prst="line">
              <a:avLst/>
            </a:prstGeom>
            <a:gradFill>
              <a:gsLst>
                <a:gs pos="0">
                  <a:schemeClr val="accent4">
                    <a:lumMod val="20000"/>
                    <a:lumOff val="80000"/>
                  </a:schemeClr>
                </a:gs>
                <a:gs pos="65000">
                  <a:schemeClr val="accent4">
                    <a:tint val="32000"/>
                    <a:satMod val="250000"/>
                  </a:schemeClr>
                </a:gs>
                <a:gs pos="100000">
                  <a:schemeClr val="accent4">
                    <a:tint val="23000"/>
                    <a:satMod val="300000"/>
                  </a:schemeClr>
                </a:gs>
              </a:gsLst>
            </a:gradFill>
            <a:ln w="19050">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en-GB" sz="2800">
                <a:solidFill>
                  <a:schemeClr val="dk1"/>
                </a:solidFill>
              </a:endParaRPr>
            </a:p>
          </p:txBody>
        </p:sp>
      </p:grpSp>
      <p:cxnSp>
        <p:nvCxnSpPr>
          <p:cNvPr id="31" name="Straight Arrow Connector 30"/>
          <p:cNvCxnSpPr/>
          <p:nvPr/>
        </p:nvCxnSpPr>
        <p:spPr>
          <a:xfrm rot="10800000">
            <a:off x="6083635" y="4512282"/>
            <a:ext cx="1219200" cy="1588"/>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2"/>
          <p:cNvSpPr txBox="1">
            <a:spLocks noChangeArrowheads="1"/>
          </p:cNvSpPr>
          <p:nvPr/>
        </p:nvSpPr>
        <p:spPr>
          <a:xfrm>
            <a:off x="6769434" y="1256280"/>
            <a:ext cx="19050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100" normalizeH="0" baseline="0" noProof="0" dirty="0" smtClean="0">
                <a:ln>
                  <a:noFill/>
                </a:ln>
                <a:effectLst/>
                <a:uLnTx/>
                <a:uFillTx/>
                <a:latin typeface="+mn-lt"/>
                <a:ea typeface="+mj-ea"/>
                <a:cs typeface="+mj-cs"/>
              </a:rPr>
              <a:t>[</a:t>
            </a:r>
            <a:r>
              <a:rPr kumimoji="0" lang="en-US" sz="2400" b="0" i="0" u="none" strike="noStrike" kern="1200" cap="none" spc="-100" normalizeH="0" baseline="0" noProof="0" dirty="0" err="1" smtClean="0">
                <a:ln>
                  <a:noFill/>
                </a:ln>
                <a:effectLst/>
                <a:uLnTx/>
                <a:uFillTx/>
                <a:latin typeface="+mn-lt"/>
                <a:ea typeface="+mj-ea"/>
                <a:cs typeface="+mj-cs"/>
              </a:rPr>
              <a:t>StartsSaga</a:t>
            </a:r>
            <a:r>
              <a:rPr kumimoji="0" lang="en-US" sz="2400" b="0" i="0" u="none" strike="noStrike" kern="1200" cap="none" spc="-100" normalizeH="0" baseline="0" noProof="0" dirty="0" smtClean="0">
                <a:ln>
                  <a:noFill/>
                </a:ln>
                <a:effectLst/>
                <a:uLnTx/>
                <a:uFillTx/>
                <a:latin typeface="+mn-lt"/>
                <a:ea typeface="+mj-ea"/>
                <a:cs typeface="+mj-cs"/>
              </a:rPr>
              <a:t>]</a:t>
            </a:r>
          </a:p>
        </p:txBody>
      </p:sp>
      <p:sp>
        <p:nvSpPr>
          <p:cNvPr id="33" name="Rectangle 2"/>
          <p:cNvSpPr txBox="1">
            <a:spLocks noChangeArrowheads="1"/>
          </p:cNvSpPr>
          <p:nvPr/>
        </p:nvSpPr>
        <p:spPr>
          <a:xfrm>
            <a:off x="6464634" y="3608181"/>
            <a:ext cx="22098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100" normalizeH="0" baseline="0" noProof="0" dirty="0" err="1" smtClean="0">
                <a:ln>
                  <a:noFill/>
                </a:ln>
                <a:effectLst/>
                <a:uLnTx/>
                <a:uFillTx/>
                <a:latin typeface="+mn-lt"/>
                <a:ea typeface="+mj-ea"/>
                <a:cs typeface="+mj-cs"/>
              </a:rPr>
              <a:t>ISagaMessage</a:t>
            </a:r>
            <a:endParaRPr kumimoji="0" lang="en-US" sz="2800" b="0" i="0" u="none" strike="noStrike" kern="1200" cap="none" spc="-100" normalizeH="0" baseline="0" noProof="0" dirty="0" smtClean="0">
              <a:ln>
                <a:noFill/>
              </a:ln>
              <a:effectLst/>
              <a:uLnTx/>
              <a:uFillTx/>
              <a:latin typeface="+mn-lt"/>
              <a:ea typeface="+mj-ea"/>
              <a:cs typeface="+mj-cs"/>
            </a:endParaRPr>
          </a:p>
        </p:txBody>
      </p:sp>
      <p:cxnSp>
        <p:nvCxnSpPr>
          <p:cNvPr id="34" name="Straight Arrow Connector 33"/>
          <p:cNvCxnSpPr/>
          <p:nvPr/>
        </p:nvCxnSpPr>
        <p:spPr>
          <a:xfrm flipV="1">
            <a:off x="6083634" y="3293082"/>
            <a:ext cx="2590800" cy="1588"/>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Rectangle 2"/>
          <p:cNvSpPr txBox="1">
            <a:spLocks noChangeArrowheads="1"/>
          </p:cNvSpPr>
          <p:nvPr/>
        </p:nvSpPr>
        <p:spPr>
          <a:xfrm>
            <a:off x="6769434" y="2784706"/>
            <a:ext cx="19050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100" normalizeH="0" baseline="0" noProof="0" dirty="0" smtClean="0">
                <a:ln>
                  <a:noFill/>
                </a:ln>
                <a:effectLst/>
                <a:uLnTx/>
                <a:uFillTx/>
                <a:latin typeface="+mn-lt"/>
                <a:ea typeface="+mj-ea"/>
                <a:cs typeface="+mj-cs"/>
              </a:rPr>
              <a:t>Saga Id</a:t>
            </a:r>
          </a:p>
        </p:txBody>
      </p:sp>
      <p:sp>
        <p:nvSpPr>
          <p:cNvPr id="37" name="Rectangle 2"/>
          <p:cNvSpPr txBox="1">
            <a:spLocks noChangeArrowheads="1"/>
          </p:cNvSpPr>
          <p:nvPr/>
        </p:nvSpPr>
        <p:spPr>
          <a:xfrm>
            <a:off x="7422576" y="4178454"/>
            <a:ext cx="914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100" normalizeH="0" baseline="0" noProof="0" dirty="0" smtClean="0">
                <a:ln>
                  <a:noFill/>
                </a:ln>
                <a:solidFill>
                  <a:schemeClr val="bg1"/>
                </a:solidFill>
                <a:effectLst/>
                <a:uLnTx/>
                <a:uFillTx/>
                <a:latin typeface="+mn-lt"/>
                <a:ea typeface="+mj-ea"/>
                <a:cs typeface="+mj-cs"/>
              </a:rPr>
              <a:t>Saga Id</a:t>
            </a:r>
          </a:p>
        </p:txBody>
      </p:sp>
      <p:sp>
        <p:nvSpPr>
          <p:cNvPr id="36" name="Title 35"/>
          <p:cNvSpPr>
            <a:spLocks noGrp="1"/>
          </p:cNvSpPr>
          <p:nvPr>
            <p:ph type="title"/>
          </p:nvPr>
        </p:nvSpPr>
        <p:spPr>
          <a:xfrm>
            <a:off x="387054" y="228600"/>
            <a:ext cx="8375946" cy="664797"/>
          </a:xfrm>
        </p:spPr>
        <p:txBody>
          <a:bodyPr/>
          <a:lstStyle/>
          <a:p>
            <a:pPr lvl="0"/>
            <a:r>
              <a:rPr lang="en-GB" dirty="0" smtClean="0"/>
              <a:t>User Registration Process</a:t>
            </a:r>
            <a:endParaRPr lang="en-GB" dirty="0"/>
          </a:p>
        </p:txBody>
      </p:sp>
      <p:graphicFrame>
        <p:nvGraphicFramePr>
          <p:cNvPr id="39" name="Diagram 38"/>
          <p:cNvGraphicFramePr/>
          <p:nvPr/>
        </p:nvGraphicFramePr>
        <p:xfrm>
          <a:off x="1054434" y="1692882"/>
          <a:ext cx="50292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2" presetClass="entr" presetSubtype="2" fill="hold"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wipe(right)">
                                      <p:cBhvr>
                                        <p:cTn id="9" dur="500"/>
                                        <p:tgtEl>
                                          <p:spTgt spid="2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22" presetClass="entr" presetSubtype="2"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right)">
                                      <p:cBhvr>
                                        <p:cTn id="25" dur="500"/>
                                        <p:tgtEl>
                                          <p:spTgt spid="3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7"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4572000" cy="63513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18" name="Picture 2" descr="C:\Documents and Settings\Udi Dahan\My Documents\My Pictures\work\freemoney.jpg"/>
          <p:cNvPicPr>
            <a:picLocks noChangeAspect="1" noChangeArrowheads="1"/>
          </p:cNvPicPr>
          <p:nvPr/>
        </p:nvPicPr>
        <p:blipFill>
          <a:blip r:embed="rId3" cstate="print"/>
          <a:srcRect/>
          <a:stretch>
            <a:fillRect/>
          </a:stretch>
        </p:blipFill>
        <p:spPr bwMode="auto">
          <a:xfrm>
            <a:off x="0" y="852605"/>
            <a:ext cx="3372906" cy="5486401"/>
          </a:xfrm>
          <a:prstGeom prst="rect">
            <a:avLst/>
          </a:prstGeom>
          <a:noFill/>
          <a:ln>
            <a:noFill/>
          </a:ln>
        </p:spPr>
      </p:pic>
      <p:sp>
        <p:nvSpPr>
          <p:cNvPr id="3" name="Rectangle 2"/>
          <p:cNvSpPr txBox="1">
            <a:spLocks noChangeArrowheads="1"/>
          </p:cNvSpPr>
          <p:nvPr/>
        </p:nvSpPr>
        <p:spPr>
          <a:xfrm>
            <a:off x="609600" y="228600"/>
            <a:ext cx="8305800" cy="762000"/>
          </a:xfrm>
          <a:prstGeom prst="rect">
            <a:avLst/>
          </a:prstGeom>
        </p:spPr>
        <p:txBody>
          <a:bodyPr/>
          <a:lstStyle/>
          <a:p>
            <a:pPr marL="0" marR="0" lvl="0" indent="0" defTabSz="914400" rtl="0" eaLnBrk="1" fontAlgn="base" latinLnBrk="0" hangingPunct="1">
              <a:lnSpc>
                <a:spcPct val="100000"/>
              </a:lnSpc>
              <a:spcBef>
                <a:spcPct val="0"/>
              </a:spcBef>
              <a:spcAft>
                <a:spcPct val="0"/>
              </a:spcAft>
              <a:buClrTx/>
              <a:buSzTx/>
              <a:buFontTx/>
              <a:buNone/>
              <a:tabLst>
                <a:tab pos="3941763" algn="l"/>
              </a:tabLst>
              <a:defRPr/>
            </a:pPr>
            <a:r>
              <a:rPr kumimoji="0" lang="en-GB" sz="4000" b="1" i="0" u="none" strike="noStrike" kern="1200" cap="none" spc="-100" normalizeH="0" baseline="0" noProof="0" dirty="0" smtClean="0">
                <a:ln>
                  <a:noFill/>
                </a:ln>
                <a:solidFill>
                  <a:schemeClr val="bg1"/>
                </a:solidFill>
                <a:effectLst/>
                <a:uLnTx/>
                <a:uFillTx/>
                <a:latin typeface="+mn-lt"/>
                <a:ea typeface="+mj-ea"/>
                <a:cs typeface="+mj-cs"/>
              </a:rPr>
              <a:t>Cost</a:t>
            </a:r>
            <a:r>
              <a:rPr lang="en-GB" sz="4000" b="1" spc="-100" dirty="0" smtClean="0">
                <a:solidFill>
                  <a:srgbClr val="C1EEFF"/>
                </a:solidFill>
                <a:ea typeface="+mj-ea"/>
                <a:cs typeface="+mj-cs"/>
              </a:rPr>
              <a:t>		   </a:t>
            </a:r>
            <a:r>
              <a:rPr kumimoji="0" lang="en-GB" sz="4000" b="1" i="0" u="none" strike="noStrike" kern="1200" cap="none" spc="-100" normalizeH="0" baseline="0" noProof="0" dirty="0" smtClean="0">
                <a:ln>
                  <a:noFill/>
                </a:ln>
                <a:effectLst/>
                <a:uLnTx/>
                <a:uFillTx/>
                <a:latin typeface="+mn-lt"/>
                <a:ea typeface="+mj-ea"/>
                <a:cs typeface="+mj-cs"/>
              </a:rPr>
              <a:t>Difference		</a:t>
            </a:r>
            <a:endParaRPr kumimoji="0" lang="en-US" sz="4000" b="1" i="0" u="none" strike="noStrike" kern="1200" cap="none" spc="-100" normalizeH="0" baseline="0" noProof="0" dirty="0" smtClean="0">
              <a:ln>
                <a:noFill/>
              </a:ln>
              <a:effectLst/>
              <a:uLnTx/>
              <a:uFillTx/>
              <a:latin typeface="+mn-lt"/>
              <a:ea typeface="+mj-ea"/>
              <a:cs typeface="+mj-cs"/>
            </a:endParaRPr>
          </a:p>
        </p:txBody>
      </p:sp>
      <p:pic>
        <p:nvPicPr>
          <p:cNvPr id="9" name="Picture 2" descr="C:\Documents and Settings\Udi Dahan\My Documents\My Pictures\work\computer_memory.jpg"/>
          <p:cNvPicPr>
            <a:picLocks noChangeAspect="1" noChangeArrowheads="1"/>
          </p:cNvPicPr>
          <p:nvPr/>
        </p:nvPicPr>
        <p:blipFill>
          <a:blip r:embed="rId4" cstate="print">
            <a:clrChange>
              <a:clrFrom>
                <a:srgbClr val="FFFFFF"/>
              </a:clrFrom>
              <a:clrTo>
                <a:srgbClr val="FFFFFF">
                  <a:alpha val="0"/>
                </a:srgbClr>
              </a:clrTo>
            </a:clrChange>
            <a:lum contrast="40000"/>
          </a:blip>
          <a:srcRect/>
          <a:stretch>
            <a:fillRect/>
          </a:stretch>
        </p:blipFill>
        <p:spPr bwMode="auto">
          <a:xfrm>
            <a:off x="4683222" y="1548714"/>
            <a:ext cx="2438400" cy="1222248"/>
          </a:xfrm>
          <a:prstGeom prst="rect">
            <a:avLst/>
          </a:prstGeom>
          <a:noFill/>
        </p:spPr>
      </p:pic>
      <p:sp>
        <p:nvSpPr>
          <p:cNvPr id="10" name="TextBox 9"/>
          <p:cNvSpPr txBox="1"/>
          <p:nvPr/>
        </p:nvSpPr>
        <p:spPr>
          <a:xfrm flipH="1">
            <a:off x="7070127" y="1828800"/>
            <a:ext cx="1828800" cy="584775"/>
          </a:xfrm>
          <a:prstGeom prst="rect">
            <a:avLst/>
          </a:prstGeom>
          <a:noFill/>
        </p:spPr>
        <p:txBody>
          <a:bodyPr wrap="square" rtlCol="0">
            <a:spAutoFit/>
          </a:bodyPr>
          <a:lstStyle/>
          <a:p>
            <a:r>
              <a:rPr lang="en-US" sz="3200" dirty="0" smtClean="0"/>
              <a:t>N </a:t>
            </a:r>
            <a:r>
              <a:rPr lang="en-US" sz="2800" dirty="0" smtClean="0"/>
              <a:t>x</a:t>
            </a:r>
            <a:r>
              <a:rPr lang="en-US" sz="3200" dirty="0" smtClean="0"/>
              <a:t> $1K</a:t>
            </a:r>
            <a:endParaRPr lang="en-GB" sz="3200" dirty="0"/>
          </a:p>
        </p:txBody>
      </p:sp>
      <p:pic>
        <p:nvPicPr>
          <p:cNvPr id="9219" name="Picture 3" descr="C:\Documents and Settings\Udi Dahan\My Documents\My Pictures\work\servers.png"/>
          <p:cNvPicPr>
            <a:picLocks noChangeAspect="1" noChangeArrowheads="1"/>
          </p:cNvPicPr>
          <p:nvPr/>
        </p:nvPicPr>
        <p:blipFill>
          <a:blip r:embed="rId5" cstate="print"/>
          <a:srcRect l="7317" r="9756"/>
          <a:stretch>
            <a:fillRect/>
          </a:stretch>
        </p:blipFill>
        <p:spPr bwMode="auto">
          <a:xfrm>
            <a:off x="4695579" y="3505200"/>
            <a:ext cx="2416463" cy="1869989"/>
          </a:xfrm>
          <a:prstGeom prst="rect">
            <a:avLst/>
          </a:prstGeom>
          <a:noFill/>
        </p:spPr>
      </p:pic>
      <p:sp>
        <p:nvSpPr>
          <p:cNvPr id="11" name="TextBox 10"/>
          <p:cNvSpPr txBox="1"/>
          <p:nvPr/>
        </p:nvSpPr>
        <p:spPr>
          <a:xfrm flipH="1">
            <a:off x="5520528" y="4114800"/>
            <a:ext cx="685800" cy="52322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2800" b="1" dirty="0" smtClean="0">
                <a:solidFill>
                  <a:schemeClr val="bg1"/>
                </a:solidFill>
              </a:rPr>
              <a:t>DB</a:t>
            </a:r>
            <a:endParaRPr lang="en-GB" sz="4000" b="1" dirty="0">
              <a:solidFill>
                <a:schemeClr val="bg1"/>
              </a:solidFill>
            </a:endParaRPr>
          </a:p>
        </p:txBody>
      </p:sp>
      <p:sp>
        <p:nvSpPr>
          <p:cNvPr id="12" name="TextBox 11"/>
          <p:cNvSpPr txBox="1"/>
          <p:nvPr/>
        </p:nvSpPr>
        <p:spPr>
          <a:xfrm flipH="1">
            <a:off x="7070127" y="4114800"/>
            <a:ext cx="1878228" cy="584775"/>
          </a:xfrm>
          <a:prstGeom prst="rect">
            <a:avLst/>
          </a:prstGeom>
          <a:noFill/>
        </p:spPr>
        <p:txBody>
          <a:bodyPr wrap="square" rtlCol="0">
            <a:spAutoFit/>
          </a:bodyPr>
          <a:lstStyle/>
          <a:p>
            <a:r>
              <a:rPr lang="en-US" sz="3200" dirty="0" smtClean="0"/>
              <a:t>M </a:t>
            </a:r>
            <a:r>
              <a:rPr lang="en-US" sz="2800" dirty="0" smtClean="0"/>
              <a:t>x</a:t>
            </a:r>
            <a:r>
              <a:rPr lang="en-US" sz="3200" dirty="0" smtClean="0"/>
              <a:t> $10K</a:t>
            </a:r>
            <a:endParaRPr lang="en-GB" sz="3200" dirty="0"/>
          </a:p>
        </p:txBody>
      </p:sp>
      <p:sp>
        <p:nvSpPr>
          <p:cNvPr id="14" name="TextBox 13"/>
          <p:cNvSpPr txBox="1"/>
          <p:nvPr/>
        </p:nvSpPr>
        <p:spPr>
          <a:xfrm flipH="1">
            <a:off x="4862390" y="5486394"/>
            <a:ext cx="1828800" cy="584775"/>
          </a:xfrm>
          <a:prstGeom prst="rect">
            <a:avLst/>
          </a:prstGeom>
          <a:noFill/>
        </p:spPr>
        <p:txBody>
          <a:bodyPr wrap="square" rtlCol="0">
            <a:spAutoFit/>
          </a:bodyPr>
          <a:lstStyle/>
          <a:p>
            <a:pPr algn="ctr"/>
            <a:r>
              <a:rPr lang="en-US" sz="3200" dirty="0" smtClean="0"/>
              <a:t>M &gt; N</a:t>
            </a:r>
            <a:endParaRPr lang="en-GB" sz="3200" dirty="0"/>
          </a:p>
        </p:txBody>
      </p:sp>
      <p:sp>
        <p:nvSpPr>
          <p:cNvPr id="15" name="Rectangle 14"/>
          <p:cNvSpPr/>
          <p:nvPr/>
        </p:nvSpPr>
        <p:spPr>
          <a:xfrm>
            <a:off x="0" y="6264875"/>
            <a:ext cx="4572000" cy="325524"/>
          </a:xfrm>
          <a:prstGeom prst="rect">
            <a:avLst/>
          </a:prstGeom>
          <a:gradFill>
            <a:gsLst>
              <a:gs pos="0">
                <a:schemeClr val="tx1">
                  <a:alpha val="0"/>
                </a:schemeClr>
              </a:gs>
              <a:gs pos="71000">
                <a:schemeClr val="tx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500"/>
                                        <p:tgtEl>
                                          <p:spTgt spid="92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38288" y="1600200"/>
            <a:ext cx="7100887" cy="1719262"/>
          </a:xfrm>
          <a:prstGeom prst="rect">
            <a:avLst/>
          </a:prstGeom>
        </p:spPr>
        <p:txBody>
          <a:bodyPr/>
          <a:lstStyle/>
          <a:p>
            <a:pPr marL="0" marR="0" lvl="0" indent="0" defTabSz="914400" latinLnBrk="0">
              <a:lnSpc>
                <a:spcPct val="90000"/>
              </a:lnSpc>
              <a:buClrTx/>
              <a:buSzTx/>
              <a:buFontTx/>
              <a:buNone/>
              <a:tabLst/>
              <a:defRPr/>
            </a:pPr>
            <a:r>
              <a:rPr lang="en-GB" sz="4400" b="0" dirty="0" smtClean="0">
                <a:solidFill>
                  <a:schemeClr val="tx2"/>
                </a:solidFill>
                <a:effectLst>
                  <a:outerShdw blurRad="38100" dist="38100" dir="2700000" algn="tl">
                    <a:srgbClr val="000000"/>
                  </a:outerShdw>
                </a:effectLst>
                <a:latin typeface="+mj-lt"/>
                <a:ea typeface="+mj-ea"/>
                <a:cs typeface="+mj-cs"/>
              </a:rPr>
              <a:t>Thank you</a:t>
            </a:r>
            <a:endParaRPr lang="en-US" sz="4400" b="0" dirty="0" smtClean="0">
              <a:solidFill>
                <a:schemeClr val="tx2"/>
              </a:solidFill>
              <a:effectLst>
                <a:outerShdw blurRad="38100" dist="38100" dir="2700000" algn="tl">
                  <a:srgbClr val="000000"/>
                </a:outerShdw>
              </a:effectLst>
              <a:latin typeface="+mj-lt"/>
              <a:ea typeface="+mj-ea"/>
              <a:cs typeface="+mj-cs"/>
            </a:endParaRPr>
          </a:p>
        </p:txBody>
      </p:sp>
      <p:sp>
        <p:nvSpPr>
          <p:cNvPr id="3" name="Rectangle 3"/>
          <p:cNvSpPr txBox="1">
            <a:spLocks noChangeArrowheads="1"/>
          </p:cNvSpPr>
          <p:nvPr/>
        </p:nvSpPr>
        <p:spPr>
          <a:xfrm>
            <a:off x="1538288" y="3276600"/>
            <a:ext cx="7100887" cy="113665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dirty="0" smtClean="0">
              <a:latin typeface="+mn-lt"/>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0" i="0" u="none" strike="noStrike" kern="1200" cap="none" spc="0" normalizeH="0" baseline="0" noProof="0" dirty="0" smtClean="0">
                <a:ln>
                  <a:noFill/>
                </a:ln>
                <a:effectLst/>
                <a:uLnTx/>
                <a:uFillTx/>
                <a:latin typeface="+mn-lt"/>
                <a:ea typeface="+mn-ea"/>
                <a:cs typeface="+mn-cs"/>
              </a:rPr>
              <a:t>	www.UdiDahan.com</a:t>
            </a:r>
            <a:endParaRPr kumimoji="0" lang="en-US" sz="3000" b="0" i="0" u="none" strike="noStrike" kern="1200" cap="none" spc="0" normalizeH="0" baseline="0" noProof="0" dirty="0" smtClean="0">
              <a:ln>
                <a:noFill/>
              </a:ln>
              <a:effectLst/>
              <a:uLnTx/>
              <a:uFillTx/>
              <a:latin typeface="+mn-lt"/>
              <a:ea typeface="+mn-ea"/>
              <a:cs typeface="+mn-cs"/>
            </a:endParaRPr>
          </a:p>
        </p:txBody>
      </p:sp>
      <p:pic>
        <p:nvPicPr>
          <p:cNvPr id="4" name="Picture 5" descr="mvp_color_logo"/>
          <p:cNvPicPr>
            <a:picLocks noChangeAspect="1" noChangeArrowheads="1"/>
          </p:cNvPicPr>
          <p:nvPr/>
        </p:nvPicPr>
        <p:blipFill>
          <a:blip r:embed="rId2" cstate="print"/>
          <a:srcRect/>
          <a:stretch>
            <a:fillRect/>
          </a:stretch>
        </p:blipFill>
        <p:spPr bwMode="auto">
          <a:xfrm>
            <a:off x="7964618" y="5213476"/>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3" cstate="print"/>
          <a:srcRect/>
          <a:stretch>
            <a:fillRect/>
          </a:stretch>
        </p:blipFill>
        <p:spPr bwMode="auto">
          <a:xfrm>
            <a:off x="6377059" y="5356878"/>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4" cstate="print"/>
          <a:srcRect/>
          <a:stretch>
            <a:fillRect/>
          </a:stretch>
        </p:blipFill>
        <p:spPr bwMode="auto">
          <a:xfrm>
            <a:off x="4094329" y="5526146"/>
            <a:ext cx="2030317" cy="745596"/>
          </a:xfrm>
          <a:prstGeom prst="rect">
            <a:avLst/>
          </a:prstGeom>
          <a:noFill/>
        </p:spPr>
      </p:pic>
      <p:pic>
        <p:nvPicPr>
          <p:cNvPr id="7" name="Picture 2"/>
          <p:cNvPicPr>
            <a:picLocks noChangeAspect="1" noChangeArrowheads="1"/>
          </p:cNvPicPr>
          <p:nvPr/>
        </p:nvPicPr>
        <p:blipFill>
          <a:blip r:embed="rId5" cstate="print"/>
          <a:srcRect/>
          <a:stretch>
            <a:fillRect/>
          </a:stretch>
        </p:blipFill>
        <p:spPr bwMode="auto">
          <a:xfrm>
            <a:off x="1731956" y="5642238"/>
            <a:ext cx="2172356" cy="524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lstStyle/>
          <a:p>
            <a:r>
              <a:rPr lang="en-US" sz="4800" dirty="0" smtClean="0"/>
              <a:t>Smart Client Service Interactions</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203848"/>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28600" y="228600"/>
            <a:ext cx="6919912"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Smart Client Environments</a:t>
            </a:r>
          </a:p>
        </p:txBody>
      </p:sp>
      <p:pic>
        <p:nvPicPr>
          <p:cNvPr id="8" name="Picture 2" descr="C:\Documents and Settings\Udi Dahan\My Documents\My Pictures\work\smart_client.png"/>
          <p:cNvPicPr>
            <a:picLocks noChangeAspect="1" noChangeArrowheads="1"/>
          </p:cNvPicPr>
          <p:nvPr/>
        </p:nvPicPr>
        <p:blipFill>
          <a:blip r:embed="rId3" cstate="print"/>
          <a:srcRect/>
          <a:stretch>
            <a:fillRect/>
          </a:stretch>
        </p:blipFill>
        <p:spPr bwMode="auto">
          <a:xfrm>
            <a:off x="583798" y="1684295"/>
            <a:ext cx="2103789" cy="1217068"/>
          </a:xfrm>
          <a:prstGeom prst="rect">
            <a:avLst/>
          </a:prstGeom>
          <a:noFill/>
        </p:spPr>
      </p:pic>
      <p:cxnSp>
        <p:nvCxnSpPr>
          <p:cNvPr id="12" name="Straight Arrow Connector 11"/>
          <p:cNvCxnSpPr>
            <a:stCxn id="8" idx="3"/>
          </p:cNvCxnSpPr>
          <p:nvPr/>
        </p:nvCxnSpPr>
        <p:spPr>
          <a:xfrm flipV="1">
            <a:off x="2687587" y="2290625"/>
            <a:ext cx="3943889" cy="220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4" cstate="print"/>
          <a:srcRect/>
          <a:stretch>
            <a:fillRect/>
          </a:stretch>
        </p:blipFill>
        <p:spPr bwMode="auto">
          <a:xfrm flipH="1">
            <a:off x="809625" y="3245385"/>
            <a:ext cx="1428750" cy="2324100"/>
          </a:xfrm>
          <a:prstGeom prst="rect">
            <a:avLst/>
          </a:prstGeom>
          <a:noFill/>
          <a:ln w="9525">
            <a:noFill/>
            <a:miter lim="800000"/>
            <a:headEnd/>
            <a:tailEnd/>
          </a:ln>
          <a:effectLst/>
        </p:spPr>
      </p:pic>
      <p:cxnSp>
        <p:nvCxnSpPr>
          <p:cNvPr id="13" name="Straight Arrow Connector 12"/>
          <p:cNvCxnSpPr>
            <a:stCxn id="2050" idx="1"/>
          </p:cNvCxnSpPr>
          <p:nvPr/>
        </p:nvCxnSpPr>
        <p:spPr>
          <a:xfrm flipV="1">
            <a:off x="2238375" y="2867849"/>
            <a:ext cx="4342534" cy="153958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6" name="Lightning Bolt 15"/>
          <p:cNvSpPr/>
          <p:nvPr/>
        </p:nvSpPr>
        <p:spPr>
          <a:xfrm>
            <a:off x="3273987" y="1237360"/>
            <a:ext cx="2071702" cy="928694"/>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ghtning Bolt 16"/>
          <p:cNvSpPr/>
          <p:nvPr/>
        </p:nvSpPr>
        <p:spPr>
          <a:xfrm>
            <a:off x="2816787" y="2470415"/>
            <a:ext cx="2071702" cy="928694"/>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3" descr="C:\Documents and Settings\Udi Dahan\My Documents\My Pictures\work\web_services.png"/>
          <p:cNvPicPr>
            <a:picLocks noChangeAspect="1" noChangeArrowheads="1"/>
          </p:cNvPicPr>
          <p:nvPr/>
        </p:nvPicPr>
        <p:blipFill>
          <a:blip r:embed="rId5" cstate="print"/>
          <a:srcRect/>
          <a:stretch>
            <a:fillRect/>
          </a:stretch>
        </p:blipFill>
        <p:spPr bwMode="auto">
          <a:xfrm>
            <a:off x="6636328" y="1738728"/>
            <a:ext cx="1447800" cy="1524810"/>
          </a:xfrm>
          <a:prstGeom prst="rect">
            <a:avLst/>
          </a:prstGeom>
          <a:noFill/>
        </p:spPr>
      </p:pic>
      <p:sp>
        <p:nvSpPr>
          <p:cNvPr id="21" name="Rounded Rectangle 20"/>
          <p:cNvSpPr/>
          <p:nvPr/>
        </p:nvSpPr>
        <p:spPr>
          <a:xfrm>
            <a:off x="4308764" y="5403272"/>
            <a:ext cx="4336473" cy="1066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smtClean="0">
                <a:solidFill>
                  <a:schemeClr val="bg2"/>
                </a:solidFill>
                <a:latin typeface="+mj-lt"/>
              </a:rPr>
              <a:t>Intermittent Connectivity</a:t>
            </a:r>
            <a:endParaRPr lang="en-GB" sz="2400" b="1" dirty="0">
              <a:solidFill>
                <a:schemeClr val="bg2"/>
              </a:solidFill>
              <a:latin typeface="+mj-lt"/>
            </a:endParaRPr>
          </a:p>
        </p:txBody>
      </p:sp>
      <p:sp>
        <p:nvSpPr>
          <p:cNvPr id="23" name="TextBox 22"/>
          <p:cNvSpPr txBox="1"/>
          <p:nvPr/>
        </p:nvSpPr>
        <p:spPr>
          <a:xfrm>
            <a:off x="4743018" y="3929062"/>
            <a:ext cx="3540008" cy="954107"/>
          </a:xfrm>
          <a:prstGeom prst="rect">
            <a:avLst/>
          </a:prstGeom>
          <a:noFill/>
        </p:spPr>
        <p:txBody>
          <a:bodyPr wrap="none" rtlCol="0">
            <a:spAutoFit/>
          </a:bodyPr>
          <a:lstStyle/>
          <a:p>
            <a:r>
              <a:rPr lang="en-US" sz="2800" b="0" dirty="0" smtClean="0">
                <a:effectLst/>
              </a:rPr>
              <a:t>Servers go up &amp; down</a:t>
            </a:r>
          </a:p>
          <a:p>
            <a:r>
              <a:rPr lang="en-US" sz="2800" b="0" dirty="0" err="1" smtClean="0">
                <a:effectLst/>
              </a:rPr>
              <a:t>Wifi</a:t>
            </a:r>
            <a:r>
              <a:rPr lang="en-US" sz="2800" b="0" dirty="0" smtClean="0">
                <a:effectLst/>
              </a:rPr>
              <a:t> goes in &amp; out</a:t>
            </a:r>
            <a:endParaRPr lang="en-GB" sz="2800"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28600" y="228600"/>
            <a:ext cx="6919912"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Smart Clients and Pub/Sub</a:t>
            </a:r>
          </a:p>
        </p:txBody>
      </p:sp>
      <p:pic>
        <p:nvPicPr>
          <p:cNvPr id="8" name="Picture 2" descr="C:\Documents and Settings\Udi Dahan\My Documents\My Pictures\work\smart_client.png"/>
          <p:cNvPicPr>
            <a:picLocks noChangeAspect="1" noChangeArrowheads="1"/>
          </p:cNvPicPr>
          <p:nvPr/>
        </p:nvPicPr>
        <p:blipFill>
          <a:blip r:embed="rId3" cstate="print"/>
          <a:srcRect/>
          <a:stretch>
            <a:fillRect/>
          </a:stretch>
        </p:blipFill>
        <p:spPr bwMode="auto">
          <a:xfrm>
            <a:off x="583798" y="1684295"/>
            <a:ext cx="2103789" cy="1217068"/>
          </a:xfrm>
          <a:prstGeom prst="rect">
            <a:avLst/>
          </a:prstGeom>
          <a:noFill/>
        </p:spPr>
      </p:pic>
      <p:pic>
        <p:nvPicPr>
          <p:cNvPr id="2050" name="Picture 2"/>
          <p:cNvPicPr>
            <a:picLocks noChangeAspect="1" noChangeArrowheads="1"/>
          </p:cNvPicPr>
          <p:nvPr/>
        </p:nvPicPr>
        <p:blipFill>
          <a:blip r:embed="rId4" cstate="print"/>
          <a:srcRect/>
          <a:stretch>
            <a:fillRect/>
          </a:stretch>
        </p:blipFill>
        <p:spPr bwMode="auto">
          <a:xfrm flipH="1">
            <a:off x="809625" y="3245385"/>
            <a:ext cx="1428750" cy="2324100"/>
          </a:xfrm>
          <a:prstGeom prst="rect">
            <a:avLst/>
          </a:prstGeom>
          <a:noFill/>
          <a:ln w="9525">
            <a:noFill/>
            <a:miter lim="800000"/>
            <a:headEnd/>
            <a:tailEnd/>
          </a:ln>
          <a:effectLst/>
        </p:spPr>
      </p:pic>
      <p:pic>
        <p:nvPicPr>
          <p:cNvPr id="18" name="Picture 3" descr="C:\Documents and Settings\Udi Dahan\My Documents\My Pictures\work\web_services.png"/>
          <p:cNvPicPr>
            <a:picLocks noChangeAspect="1" noChangeArrowheads="1"/>
          </p:cNvPicPr>
          <p:nvPr/>
        </p:nvPicPr>
        <p:blipFill>
          <a:blip r:embed="rId5" cstate="print"/>
          <a:srcRect/>
          <a:stretch>
            <a:fillRect/>
          </a:stretch>
        </p:blipFill>
        <p:spPr bwMode="auto">
          <a:xfrm>
            <a:off x="6636328" y="1738728"/>
            <a:ext cx="1447800" cy="1524810"/>
          </a:xfrm>
          <a:prstGeom prst="rect">
            <a:avLst/>
          </a:prstGeom>
          <a:noFill/>
        </p:spPr>
      </p:pic>
      <p:grpSp>
        <p:nvGrpSpPr>
          <p:cNvPr id="2" name="Group 13"/>
          <p:cNvGrpSpPr/>
          <p:nvPr/>
        </p:nvGrpSpPr>
        <p:grpSpPr>
          <a:xfrm>
            <a:off x="2687587" y="1892447"/>
            <a:ext cx="3943889" cy="400382"/>
            <a:chOff x="2687587" y="1892447"/>
            <a:chExt cx="3943889" cy="400382"/>
          </a:xfrm>
        </p:grpSpPr>
        <p:cxnSp>
          <p:nvCxnSpPr>
            <p:cNvPr id="12" name="Straight Arrow Connector 11"/>
            <p:cNvCxnSpPr>
              <a:stCxn id="8" idx="3"/>
            </p:cNvCxnSpPr>
            <p:nvPr/>
          </p:nvCxnSpPr>
          <p:spPr>
            <a:xfrm flipV="1">
              <a:off x="2687587" y="2290625"/>
              <a:ext cx="3943889" cy="2204"/>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08191" y="1892447"/>
              <a:ext cx="2762166" cy="400110"/>
            </a:xfrm>
            <a:prstGeom prst="rect">
              <a:avLst/>
            </a:prstGeom>
            <a:noFill/>
          </p:spPr>
          <p:txBody>
            <a:bodyPr wrap="none" rtlCol="0">
              <a:spAutoFit/>
            </a:bodyPr>
            <a:lstStyle/>
            <a:p>
              <a:r>
                <a:rPr lang="en-US" sz="2000" b="0" dirty="0" smtClean="0">
                  <a:effectLst/>
                </a:rPr>
                <a:t>Medication out of stock</a:t>
              </a:r>
            </a:p>
          </p:txBody>
        </p:sp>
      </p:grpSp>
      <p:grpSp>
        <p:nvGrpSpPr>
          <p:cNvPr id="4" name="Group 19"/>
          <p:cNvGrpSpPr/>
          <p:nvPr/>
        </p:nvGrpSpPr>
        <p:grpSpPr>
          <a:xfrm>
            <a:off x="2279938" y="2535340"/>
            <a:ext cx="4342534" cy="1539586"/>
            <a:chOff x="2279938" y="2535340"/>
            <a:chExt cx="4342534" cy="1539586"/>
          </a:xfrm>
        </p:grpSpPr>
        <p:cxnSp>
          <p:nvCxnSpPr>
            <p:cNvPr id="15" name="Straight Arrow Connector 14"/>
            <p:cNvCxnSpPr/>
            <p:nvPr/>
          </p:nvCxnSpPr>
          <p:spPr>
            <a:xfrm flipH="1">
              <a:off x="2279938" y="2535340"/>
              <a:ext cx="4342534" cy="153958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0408802">
              <a:off x="2567863" y="2945404"/>
              <a:ext cx="3655040" cy="400110"/>
            </a:xfrm>
            <a:prstGeom prst="rect">
              <a:avLst/>
            </a:prstGeom>
            <a:noFill/>
          </p:spPr>
          <p:txBody>
            <a:bodyPr wrap="none" rtlCol="0">
              <a:spAutoFit/>
            </a:bodyPr>
            <a:lstStyle/>
            <a:p>
              <a:r>
                <a:rPr lang="en-US" sz="2000" b="0" dirty="0" smtClean="0">
                  <a:effectLst/>
                </a:rPr>
                <a:t>Publish medication out of stock</a:t>
              </a:r>
            </a:p>
          </p:txBody>
        </p:sp>
      </p:grpSp>
      <p:grpSp>
        <p:nvGrpSpPr>
          <p:cNvPr id="5" name="Group 23"/>
          <p:cNvGrpSpPr/>
          <p:nvPr/>
        </p:nvGrpSpPr>
        <p:grpSpPr>
          <a:xfrm>
            <a:off x="2238375" y="3241934"/>
            <a:ext cx="4342534" cy="1539586"/>
            <a:chOff x="2238375" y="3241934"/>
            <a:chExt cx="4342534" cy="1539586"/>
          </a:xfrm>
        </p:grpSpPr>
        <p:cxnSp>
          <p:nvCxnSpPr>
            <p:cNvPr id="13" name="Straight Arrow Connector 12"/>
            <p:cNvCxnSpPr/>
            <p:nvPr/>
          </p:nvCxnSpPr>
          <p:spPr>
            <a:xfrm flipV="1">
              <a:off x="2238375" y="3241934"/>
              <a:ext cx="4342534" cy="153958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20408802">
              <a:off x="2618770" y="3610439"/>
              <a:ext cx="3525517" cy="400110"/>
            </a:xfrm>
            <a:prstGeom prst="rect">
              <a:avLst/>
            </a:prstGeom>
            <a:noFill/>
          </p:spPr>
          <p:txBody>
            <a:bodyPr wrap="none" rtlCol="0">
              <a:spAutoFit/>
            </a:bodyPr>
            <a:lstStyle/>
            <a:p>
              <a:r>
                <a:rPr lang="en-US" sz="2000" b="0" dirty="0" smtClean="0">
                  <a:effectLst/>
                </a:rPr>
                <a:t>Prescribe different medication</a:t>
              </a:r>
            </a:p>
          </p:txBody>
        </p:sp>
      </p:grpSp>
      <p:grpSp>
        <p:nvGrpSpPr>
          <p:cNvPr id="6" name="Group 24"/>
          <p:cNvGrpSpPr/>
          <p:nvPr/>
        </p:nvGrpSpPr>
        <p:grpSpPr>
          <a:xfrm>
            <a:off x="2307646" y="3297382"/>
            <a:ext cx="5464754" cy="1885908"/>
            <a:chOff x="2279938" y="2535340"/>
            <a:chExt cx="4342534" cy="1539586"/>
          </a:xfrm>
        </p:grpSpPr>
        <p:cxnSp>
          <p:nvCxnSpPr>
            <p:cNvPr id="26" name="Straight Arrow Connector 25"/>
            <p:cNvCxnSpPr/>
            <p:nvPr/>
          </p:nvCxnSpPr>
          <p:spPr>
            <a:xfrm flipH="1">
              <a:off x="2279938" y="2535340"/>
              <a:ext cx="4342534" cy="153958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20408802">
              <a:off x="4141948" y="2945404"/>
              <a:ext cx="506870" cy="400110"/>
            </a:xfrm>
            <a:prstGeom prst="rect">
              <a:avLst/>
            </a:prstGeom>
            <a:noFill/>
          </p:spPr>
          <p:txBody>
            <a:bodyPr wrap="none" rtlCol="0">
              <a:spAutoFit/>
            </a:bodyPr>
            <a:lstStyle/>
            <a:p>
              <a:r>
                <a:rPr lang="en-US" sz="2000" b="0" dirty="0" smtClean="0">
                  <a:effectLst/>
                </a:rPr>
                <a:t>OK</a:t>
              </a:r>
            </a:p>
          </p:txBody>
        </p:sp>
      </p:grpSp>
      <p:sp>
        <p:nvSpPr>
          <p:cNvPr id="28" name="Rounded Rectangle 27"/>
          <p:cNvSpPr/>
          <p:nvPr/>
        </p:nvSpPr>
        <p:spPr>
          <a:xfrm>
            <a:off x="4308764" y="5403272"/>
            <a:ext cx="4336473" cy="10668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smtClean="0">
                <a:solidFill>
                  <a:schemeClr val="bg2"/>
                </a:solidFill>
                <a:latin typeface="+mj-lt"/>
              </a:rPr>
              <a:t>Need to Support Pub/Sub &amp; Request/Response</a:t>
            </a:r>
            <a:endParaRPr lang="en-GB" sz="2400" b="1" dirty="0">
              <a:solidFill>
                <a:schemeClr val="bg2"/>
              </a:solidFill>
              <a:latin typeface="+mj-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3" descr="C:\Documents and Settings\Udi Dahan\My Documents\My Pictures\work\laptop.JP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2701636" y="3711291"/>
            <a:ext cx="4100945" cy="2807972"/>
          </a:xfrm>
          <a:prstGeom prst="rect">
            <a:avLst/>
          </a:prstGeom>
          <a:noFill/>
        </p:spPr>
      </p:pic>
      <p:sp>
        <p:nvSpPr>
          <p:cNvPr id="3"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Occasionally Disconnected (</a:t>
            </a:r>
            <a:r>
              <a:rPr lang="en-US" sz="4400" b="0" dirty="0" err="1" smtClean="0">
                <a:solidFill>
                  <a:schemeClr val="tx2"/>
                </a:solidFill>
                <a:effectLst>
                  <a:outerShdw blurRad="38100" dist="38100" dir="2700000" algn="tl">
                    <a:srgbClr val="000000"/>
                  </a:outerShdw>
                </a:effectLst>
                <a:latin typeface="+mj-lt"/>
                <a:ea typeface="+mj-ea"/>
                <a:cs typeface="+mj-cs"/>
              </a:rPr>
              <a:t>Wifi</a:t>
            </a:r>
            <a:r>
              <a:rPr lang="en-US" sz="4400" b="0" dirty="0" smtClean="0">
                <a:solidFill>
                  <a:schemeClr val="tx2"/>
                </a:solidFill>
                <a:effectLst>
                  <a:outerShdw blurRad="38100" dist="38100" dir="2700000" algn="tl">
                    <a:srgbClr val="000000"/>
                  </a:outerShdw>
                </a:effectLst>
                <a:latin typeface="+mj-lt"/>
                <a:ea typeface="+mj-ea"/>
                <a:cs typeface="+mj-cs"/>
              </a:rPr>
              <a:t>)</a:t>
            </a:r>
          </a:p>
        </p:txBody>
      </p:sp>
      <p:cxnSp>
        <p:nvCxnSpPr>
          <p:cNvPr id="36" name="Straight Connector 35"/>
          <p:cNvCxnSpPr/>
          <p:nvPr/>
        </p:nvCxnSpPr>
        <p:spPr>
          <a:xfrm rot="16200000">
            <a:off x="3945950" y="3172611"/>
            <a:ext cx="1224000" cy="1588"/>
          </a:xfrm>
          <a:prstGeom prst="line">
            <a:avLst/>
          </a:prstGeom>
          <a:noFill/>
          <a:ln w="63500" cap="flat" cmpd="sng" algn="ctr">
            <a:solidFill>
              <a:srgbClr val="4F81BD">
                <a:shade val="95000"/>
                <a:satMod val="105000"/>
              </a:srgbClr>
            </a:solidFill>
            <a:prstDash val="solid"/>
          </a:ln>
          <a:effectLst/>
        </p:spPr>
      </p:cxnSp>
      <p:pic>
        <p:nvPicPr>
          <p:cNvPr id="37" name="Picture 2" descr="C:\Documents and Settings\Udi Dahan\My Documents\My Pictures\work\rack.png"/>
          <p:cNvPicPr>
            <a:picLocks noChangeAspect="1" noChangeArrowheads="1"/>
          </p:cNvPicPr>
          <p:nvPr/>
        </p:nvPicPr>
        <p:blipFill>
          <a:blip r:embed="rId4" cstate="print">
            <a:duotone>
              <a:srgbClr val="EEECE1">
                <a:shade val="45000"/>
                <a:satMod val="135000"/>
              </a:srgbClr>
              <a:prstClr val="white"/>
            </a:duotone>
          </a:blip>
          <a:srcRect/>
          <a:stretch>
            <a:fillRect/>
          </a:stretch>
        </p:blipFill>
        <p:spPr bwMode="auto">
          <a:xfrm>
            <a:off x="2643174" y="1260781"/>
            <a:ext cx="4095750" cy="1314450"/>
          </a:xfrm>
          <a:prstGeom prst="rect">
            <a:avLst/>
          </a:prstGeom>
          <a:noFill/>
        </p:spPr>
      </p:pic>
      <p:sp>
        <p:nvSpPr>
          <p:cNvPr id="39" name="Rectangle 38"/>
          <p:cNvSpPr/>
          <p:nvPr/>
        </p:nvSpPr>
        <p:spPr>
          <a:xfrm>
            <a:off x="2643174" y="1760847"/>
            <a:ext cx="4071966" cy="714380"/>
          </a:xfrm>
          <a:prstGeom prst="rect">
            <a:avLst/>
          </a:prstGeom>
          <a:solidFill>
            <a:srgbClr val="4F81BD">
              <a:alpha val="50196"/>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 lastClr="FFFFFF"/>
                </a:solidFill>
                <a:effectLst/>
                <a:uLnTx/>
                <a:uFillTx/>
                <a:latin typeface="Calibri"/>
                <a:ea typeface="+mn-ea"/>
                <a:cs typeface="+mn-cs"/>
              </a:rPr>
              <a:t>MSMQ</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 lastClr="FFFFFF"/>
                </a:solidFill>
                <a:effectLst/>
                <a:uLnTx/>
                <a:uFillTx/>
                <a:latin typeface="Calibri"/>
                <a:ea typeface="+mn-ea"/>
                <a:cs typeface="+mn-cs"/>
              </a:rPr>
              <a:t>Outgoing</a:t>
            </a: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                          </a:t>
            </a:r>
            <a:r>
              <a:rPr kumimoji="0" lang="en-US" sz="1800" b="1" i="0" u="none" strike="noStrike" kern="0" cap="none" spc="0" normalizeH="0" baseline="0" noProof="0" dirty="0" smtClean="0">
                <a:ln>
                  <a:noFill/>
                </a:ln>
                <a:solidFill>
                  <a:sysClr val="window" lastClr="FFFFFF"/>
                </a:solidFill>
                <a:effectLst/>
                <a:uLnTx/>
                <a:uFillTx/>
                <a:latin typeface="Calibri"/>
                <a:ea typeface="+mn-ea"/>
                <a:cs typeface="+mn-cs"/>
              </a:rPr>
              <a:t>Incoming</a:t>
            </a:r>
            <a:endParaRPr kumimoji="0" lang="en-GB" sz="1800" b="1"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0" name="Rounded Rectangle 39"/>
          <p:cNvSpPr/>
          <p:nvPr/>
        </p:nvSpPr>
        <p:spPr>
          <a:xfrm>
            <a:off x="3929058" y="1260805"/>
            <a:ext cx="1214446" cy="428628"/>
          </a:xfrm>
          <a:prstGeom prst="roundRect">
            <a:avLst>
              <a:gd name="adj" fmla="val 50000"/>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Server</a:t>
            </a:r>
          </a:p>
        </p:txBody>
      </p:sp>
      <p:sp>
        <p:nvSpPr>
          <p:cNvPr id="41" name="Rounded Rectangle 40"/>
          <p:cNvSpPr/>
          <p:nvPr/>
        </p:nvSpPr>
        <p:spPr>
          <a:xfrm>
            <a:off x="3929058" y="4584518"/>
            <a:ext cx="1214446" cy="428628"/>
          </a:xfrm>
          <a:prstGeom prst="roundRect">
            <a:avLst>
              <a:gd name="adj" fmla="val 50000"/>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Client</a:t>
            </a:r>
            <a:endParaRPr kumimoji="0" lang="en-GB"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Rectangle 41"/>
          <p:cNvSpPr/>
          <p:nvPr/>
        </p:nvSpPr>
        <p:spPr>
          <a:xfrm>
            <a:off x="2714612" y="3727262"/>
            <a:ext cx="4071966" cy="714380"/>
          </a:xfrm>
          <a:prstGeom prst="rect">
            <a:avLst/>
          </a:prstGeom>
          <a:solidFill>
            <a:srgbClr val="4F81BD">
              <a:alpha val="50196"/>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 lastClr="FFFFFF"/>
                </a:solidFill>
                <a:effectLst/>
                <a:uLnTx/>
                <a:uFillTx/>
                <a:latin typeface="Calibri"/>
                <a:ea typeface="+mn-ea"/>
                <a:cs typeface="+mn-cs"/>
              </a:rPr>
              <a:t>MSMQ</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 lastClr="FFFFFF"/>
                </a:solidFill>
                <a:effectLst/>
                <a:uLnTx/>
                <a:uFillTx/>
                <a:latin typeface="Calibri"/>
                <a:ea typeface="+mn-ea"/>
                <a:cs typeface="+mn-cs"/>
              </a:rPr>
              <a:t>Outgoing</a:t>
            </a: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                          </a:t>
            </a:r>
            <a:r>
              <a:rPr kumimoji="0" lang="en-US" sz="1800" b="1" i="0" u="none" strike="noStrike" kern="0" cap="none" spc="0" normalizeH="0" baseline="0" noProof="0" dirty="0" smtClean="0">
                <a:ln>
                  <a:noFill/>
                </a:ln>
                <a:solidFill>
                  <a:sysClr val="window" lastClr="FFFFFF"/>
                </a:solidFill>
                <a:effectLst/>
                <a:uLnTx/>
                <a:uFillTx/>
                <a:latin typeface="Calibri"/>
                <a:ea typeface="+mn-ea"/>
                <a:cs typeface="+mn-cs"/>
              </a:rPr>
              <a:t>Incoming</a:t>
            </a:r>
            <a:endParaRPr kumimoji="0" lang="en-GB" sz="1800" b="1"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43" name="Straight Arrow Connector 42"/>
          <p:cNvCxnSpPr/>
          <p:nvPr/>
        </p:nvCxnSpPr>
        <p:spPr>
          <a:xfrm rot="10800000">
            <a:off x="3357554" y="4370204"/>
            <a:ext cx="500066" cy="428628"/>
          </a:xfrm>
          <a:prstGeom prst="straightConnector1">
            <a:avLst/>
          </a:prstGeom>
          <a:noFill/>
          <a:ln w="50800" cap="flat" cmpd="sng" algn="ctr">
            <a:solidFill>
              <a:sysClr val="windowText" lastClr="000000"/>
            </a:solidFill>
            <a:prstDash val="solid"/>
            <a:tailEnd type="stealth" w="lg" len="lg"/>
          </a:ln>
          <a:effectLst/>
        </p:spPr>
      </p:cxnSp>
      <p:cxnSp>
        <p:nvCxnSpPr>
          <p:cNvPr id="44" name="Straight Arrow Connector 43"/>
          <p:cNvCxnSpPr/>
          <p:nvPr/>
        </p:nvCxnSpPr>
        <p:spPr>
          <a:xfrm flipV="1">
            <a:off x="3297382" y="2382982"/>
            <a:ext cx="2382982" cy="1704109"/>
          </a:xfrm>
          <a:prstGeom prst="straightConnector1">
            <a:avLst/>
          </a:prstGeom>
          <a:noFill/>
          <a:ln w="50800" cap="flat" cmpd="sng" algn="ctr">
            <a:solidFill>
              <a:sysClr val="windowText" lastClr="000000"/>
            </a:solidFill>
            <a:prstDash val="solid"/>
            <a:tailEnd type="stealth" w="lg" len="lg"/>
          </a:ln>
          <a:effectLst/>
        </p:spPr>
      </p:cxnSp>
      <p:cxnSp>
        <p:nvCxnSpPr>
          <p:cNvPr id="45" name="Straight Arrow Connector 44"/>
          <p:cNvCxnSpPr/>
          <p:nvPr/>
        </p:nvCxnSpPr>
        <p:spPr>
          <a:xfrm rot="16200000" flipV="1">
            <a:off x="5072066" y="1546533"/>
            <a:ext cx="642942" cy="500066"/>
          </a:xfrm>
          <a:prstGeom prst="straightConnector1">
            <a:avLst/>
          </a:prstGeom>
          <a:noFill/>
          <a:ln w="50800" cap="flat" cmpd="sng" algn="ctr">
            <a:solidFill>
              <a:sysClr val="windowText" lastClr="000000"/>
            </a:solidFill>
            <a:prstDash val="solid"/>
            <a:tailEnd type="stealth" w="lg" len="lg"/>
          </a:ln>
          <a:effectLst/>
        </p:spPr>
      </p:cxnSp>
      <p:sp>
        <p:nvSpPr>
          <p:cNvPr id="46" name="Lightning Bolt 45"/>
          <p:cNvSpPr/>
          <p:nvPr/>
        </p:nvSpPr>
        <p:spPr>
          <a:xfrm>
            <a:off x="2456572" y="2812469"/>
            <a:ext cx="2071702" cy="364980"/>
          </a:xfrm>
          <a:prstGeom prst="lightningBolt">
            <a:avLst/>
          </a:prstGeom>
          <a:solidFill>
            <a:srgbClr val="FFFF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 name="Group 59"/>
          <p:cNvGrpSpPr/>
          <p:nvPr/>
        </p:nvGrpSpPr>
        <p:grpSpPr>
          <a:xfrm>
            <a:off x="157168" y="4710065"/>
            <a:ext cx="2263619" cy="1947465"/>
            <a:chOff x="6791639" y="3467038"/>
            <a:chExt cx="2263619" cy="1947465"/>
          </a:xfrm>
        </p:grpSpPr>
        <p:pic>
          <p:nvPicPr>
            <p:cNvPr id="57" name="Picture 2"/>
            <p:cNvPicPr>
              <a:picLocks noChangeAspect="1" noChangeArrowheads="1"/>
            </p:cNvPicPr>
            <p:nvPr/>
          </p:nvPicPr>
          <p:blipFill>
            <a:blip r:embed="rId5" cstate="print"/>
            <a:srcRect t="3284" r="4036" b="5588"/>
            <a:stretch>
              <a:fillRect/>
            </a:stretch>
          </p:blipFill>
          <p:spPr bwMode="auto">
            <a:xfrm>
              <a:off x="6791639" y="3481373"/>
              <a:ext cx="2257425" cy="1875692"/>
            </a:xfrm>
            <a:prstGeom prst="rect">
              <a:avLst/>
            </a:prstGeom>
            <a:noFill/>
            <a:ln>
              <a:noFill/>
            </a:ln>
          </p:spPr>
        </p:pic>
        <p:sp>
          <p:nvSpPr>
            <p:cNvPr id="58" name="Rectangle 57"/>
            <p:cNvSpPr/>
            <p:nvPr/>
          </p:nvSpPr>
          <p:spPr>
            <a:xfrm>
              <a:off x="6798058" y="5057774"/>
              <a:ext cx="2257200" cy="356729"/>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 lastClr="FFFFFF"/>
                  </a:solidFill>
                  <a:effectLst/>
                  <a:uLnTx/>
                  <a:uFillTx/>
                  <a:latin typeface="Corbel" pitchFamily="34" charset="0"/>
                  <a:ea typeface="+mn-ea"/>
                  <a:cs typeface="+mn-cs"/>
                </a:rPr>
                <a:t>Forward</a:t>
              </a:r>
              <a:endParaRPr kumimoji="0" lang="en-GB" sz="2400" b="0" i="0" u="none" strike="noStrike" kern="0" cap="none" spc="0" normalizeH="0" baseline="0" noProof="0" dirty="0">
                <a:ln>
                  <a:noFill/>
                </a:ln>
                <a:solidFill>
                  <a:sysClr val="window" lastClr="FFFFFF"/>
                </a:solidFill>
                <a:effectLst/>
                <a:uLnTx/>
                <a:uFillTx/>
                <a:latin typeface="Corbel" pitchFamily="34" charset="0"/>
                <a:ea typeface="+mn-ea"/>
                <a:cs typeface="+mn-cs"/>
              </a:endParaRPr>
            </a:p>
          </p:txBody>
        </p:sp>
        <p:sp>
          <p:nvSpPr>
            <p:cNvPr id="59" name="Rectangle 58"/>
            <p:cNvSpPr/>
            <p:nvPr/>
          </p:nvSpPr>
          <p:spPr>
            <a:xfrm>
              <a:off x="6793290" y="3467038"/>
              <a:ext cx="2257200" cy="356729"/>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 lastClr="FFFFFF"/>
                  </a:solidFill>
                  <a:effectLst/>
                  <a:uLnTx/>
                  <a:uFillTx/>
                  <a:latin typeface="Corbel" pitchFamily="34" charset="0"/>
                  <a:ea typeface="+mn-ea"/>
                  <a:cs typeface="+mn-cs"/>
                </a:rPr>
                <a:t>Store and</a:t>
              </a:r>
              <a:endParaRPr kumimoji="0" lang="en-GB" sz="2400" b="0" i="0" u="none" strike="noStrike" kern="0" cap="none" spc="0" normalizeH="0" baseline="0" noProof="0" dirty="0">
                <a:ln>
                  <a:noFill/>
                </a:ln>
                <a:solidFill>
                  <a:sysClr val="window" lastClr="FFFFFF"/>
                </a:solidFill>
                <a:effectLst/>
                <a:uLnTx/>
                <a:uFillTx/>
                <a:latin typeface="Corbel" pitchFamily="34" charset="0"/>
                <a:ea typeface="+mn-ea"/>
                <a:cs typeface="+mn-cs"/>
              </a:endParaRPr>
            </a:p>
          </p:txBody>
        </p:sp>
      </p:grpSp>
      <p:cxnSp>
        <p:nvCxnSpPr>
          <p:cNvPr id="64" name="Straight Arrow Connector 63"/>
          <p:cNvCxnSpPr/>
          <p:nvPr/>
        </p:nvCxnSpPr>
        <p:spPr>
          <a:xfrm rot="5400000">
            <a:off x="3294126" y="1665337"/>
            <a:ext cx="642942" cy="428628"/>
          </a:xfrm>
          <a:prstGeom prst="straightConnector1">
            <a:avLst/>
          </a:prstGeom>
          <a:noFill/>
          <a:ln w="50800" cap="flat" cmpd="sng" algn="ctr">
            <a:solidFill>
              <a:srgbClr val="8064A2">
                <a:lumMod val="75000"/>
              </a:srgbClr>
            </a:solidFill>
            <a:prstDash val="solid"/>
            <a:tailEnd type="stealth" w="lg" len="lg"/>
          </a:ln>
          <a:effectLst/>
        </p:spPr>
      </p:cxnSp>
      <p:cxnSp>
        <p:nvCxnSpPr>
          <p:cNvPr id="65" name="Straight Arrow Connector 64"/>
          <p:cNvCxnSpPr/>
          <p:nvPr/>
        </p:nvCxnSpPr>
        <p:spPr>
          <a:xfrm>
            <a:off x="3352800" y="2396836"/>
            <a:ext cx="2604655" cy="1662546"/>
          </a:xfrm>
          <a:prstGeom prst="straightConnector1">
            <a:avLst/>
          </a:prstGeom>
          <a:noFill/>
          <a:ln w="50800" cap="flat" cmpd="sng" algn="ctr">
            <a:solidFill>
              <a:srgbClr val="8064A2">
                <a:lumMod val="75000"/>
              </a:srgbClr>
            </a:solidFill>
            <a:prstDash val="solid"/>
            <a:tailEnd type="stealth" w="lg" len="lg"/>
          </a:ln>
          <a:effectLst/>
        </p:spPr>
      </p:cxnSp>
      <p:cxnSp>
        <p:nvCxnSpPr>
          <p:cNvPr id="66" name="Straight Arrow Connector 65"/>
          <p:cNvCxnSpPr/>
          <p:nvPr/>
        </p:nvCxnSpPr>
        <p:spPr>
          <a:xfrm rot="10800000" flipV="1">
            <a:off x="5201089" y="4336473"/>
            <a:ext cx="603967" cy="462418"/>
          </a:xfrm>
          <a:prstGeom prst="straightConnector1">
            <a:avLst/>
          </a:prstGeom>
          <a:noFill/>
          <a:ln w="50800" cap="flat" cmpd="sng" algn="ctr">
            <a:solidFill>
              <a:srgbClr val="8064A2">
                <a:lumMod val="75000"/>
              </a:srgbClr>
            </a:solidFill>
            <a:prstDash val="solid"/>
            <a:tailEnd type="stealth" w="lg" len="lg"/>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down)">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up)">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up)">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up)">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3" descr="C:\Documents and Settings\Udi Dahan\My Documents\My Pictures\work\laptop.JP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2050513" y="3060154"/>
            <a:ext cx="4100945" cy="2807972"/>
          </a:xfrm>
          <a:prstGeom prst="rect">
            <a:avLst/>
          </a:prstGeom>
          <a:noFill/>
          <a:ln>
            <a:solidFill>
              <a:schemeClr val="tx1"/>
            </a:solidFill>
          </a:ln>
        </p:spPr>
      </p:pic>
      <p:sp>
        <p:nvSpPr>
          <p:cNvPr id="3"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Always ready for a “response”</a:t>
            </a:r>
          </a:p>
        </p:txBody>
      </p:sp>
      <p:sp>
        <p:nvSpPr>
          <p:cNvPr id="41" name="Rounded Rectangle 40"/>
          <p:cNvSpPr/>
          <p:nvPr/>
        </p:nvSpPr>
        <p:spPr>
          <a:xfrm>
            <a:off x="2078220" y="3726899"/>
            <a:ext cx="4073236" cy="1288473"/>
          </a:xfrm>
          <a:prstGeom prst="roundRect">
            <a:avLst>
              <a:gd name="adj" fmla="val 50000"/>
            </a:avLst>
          </a:prstGeom>
          <a:solidFill>
            <a:srgbClr val="000000">
              <a:alpha val="54902"/>
            </a:srgbClr>
          </a:soli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Client</a:t>
            </a:r>
            <a:endParaRPr kumimoji="0" lang="en-GB"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nvGrpSpPr>
          <p:cNvPr id="2" name="Group 28"/>
          <p:cNvGrpSpPr/>
          <p:nvPr/>
        </p:nvGrpSpPr>
        <p:grpSpPr>
          <a:xfrm>
            <a:off x="5030248" y="3934718"/>
            <a:ext cx="927247" cy="857252"/>
            <a:chOff x="6180137" y="4904509"/>
            <a:chExt cx="927247" cy="857252"/>
          </a:xfrm>
        </p:grpSpPr>
        <p:sp>
          <p:nvSpPr>
            <p:cNvPr id="24" name="Oval 33"/>
            <p:cNvSpPr>
              <a:spLocks noChangeArrowheads="1"/>
            </p:cNvSpPr>
            <p:nvPr/>
          </p:nvSpPr>
          <p:spPr bwMode="auto">
            <a:xfrm>
              <a:off x="6180137" y="4904509"/>
              <a:ext cx="885681" cy="857252"/>
            </a:xfrm>
            <a:prstGeom prst="ellipse">
              <a:avLst/>
            </a:prstGeom>
            <a:solidFill>
              <a:schemeClr val="tx2">
                <a:lumMod val="75000"/>
              </a:schemeClr>
            </a:solidFill>
            <a:ln w="38100" algn="ctr">
              <a:solidFill>
                <a:schemeClr val="tx1"/>
              </a:solidFill>
              <a:round/>
              <a:headEnd/>
              <a:tailEnd/>
            </a:ln>
            <a:effectLst/>
          </p:spPr>
          <p:txBody>
            <a:bodyPr wrap="none" anchor="ctr"/>
            <a:lstStyle/>
            <a:p>
              <a:endParaRPr lang="en-GB"/>
            </a:p>
          </p:txBody>
        </p:sp>
        <p:sp>
          <p:nvSpPr>
            <p:cNvPr id="25" name="Text Box 34"/>
            <p:cNvSpPr txBox="1">
              <a:spLocks noChangeArrowheads="1"/>
            </p:cNvSpPr>
            <p:nvPr/>
          </p:nvSpPr>
          <p:spPr bwMode="auto">
            <a:xfrm>
              <a:off x="6189230" y="5135273"/>
              <a:ext cx="918154" cy="369332"/>
            </a:xfrm>
            <a:prstGeom prst="rect">
              <a:avLst/>
            </a:prstGeom>
            <a:noFill/>
            <a:ln w="9525" algn="ctr">
              <a:noFill/>
              <a:miter lim="800000"/>
              <a:headEnd/>
              <a:tailEnd/>
            </a:ln>
            <a:effectLst/>
          </p:spPr>
          <p:txBody>
            <a:bodyPr wrap="square">
              <a:spAutoFit/>
            </a:bodyPr>
            <a:lstStyle/>
            <a:p>
              <a:pPr eaLnBrk="0" hangingPunct="0">
                <a:spcBef>
                  <a:spcPct val="50000"/>
                </a:spcBef>
              </a:pPr>
              <a:r>
                <a:rPr lang="en-US" sz="1800" b="0" dirty="0" smtClean="0">
                  <a:solidFill>
                    <a:schemeClr val="bg2"/>
                  </a:solidFill>
                  <a:effectLst/>
                </a:rPr>
                <a:t>Thread</a:t>
              </a:r>
              <a:endParaRPr lang="en-US" sz="1800" b="0" dirty="0">
                <a:solidFill>
                  <a:schemeClr val="bg2"/>
                </a:solidFill>
                <a:effectLst/>
              </a:endParaRPr>
            </a:p>
          </p:txBody>
        </p:sp>
        <p:sp>
          <p:nvSpPr>
            <p:cNvPr id="27" name="Line 36"/>
            <p:cNvSpPr>
              <a:spLocks noChangeShapeType="1"/>
            </p:cNvSpPr>
            <p:nvPr/>
          </p:nvSpPr>
          <p:spPr bwMode="auto">
            <a:xfrm flipV="1">
              <a:off x="6688142" y="4915185"/>
              <a:ext cx="92075" cy="0"/>
            </a:xfrm>
            <a:prstGeom prst="line">
              <a:avLst/>
            </a:prstGeom>
            <a:noFill/>
            <a:ln w="38100">
              <a:solidFill>
                <a:schemeClr val="tx1"/>
              </a:solidFill>
              <a:round/>
              <a:headEnd/>
              <a:tailEnd type="stealth" w="lg" len="lg"/>
            </a:ln>
            <a:effectLst/>
          </p:spPr>
          <p:txBody>
            <a:bodyPr>
              <a:spAutoFit/>
            </a:bodyPr>
            <a:lstStyle/>
            <a:p>
              <a:endParaRPr lang="en-GB"/>
            </a:p>
          </p:txBody>
        </p:sp>
        <p:sp>
          <p:nvSpPr>
            <p:cNvPr id="28" name="Line 36"/>
            <p:cNvSpPr>
              <a:spLocks noChangeShapeType="1"/>
            </p:cNvSpPr>
            <p:nvPr/>
          </p:nvSpPr>
          <p:spPr bwMode="auto">
            <a:xfrm flipH="1" flipV="1">
              <a:off x="6452624" y="5746462"/>
              <a:ext cx="92075" cy="0"/>
            </a:xfrm>
            <a:prstGeom prst="line">
              <a:avLst/>
            </a:prstGeom>
            <a:noFill/>
            <a:ln w="38100">
              <a:solidFill>
                <a:schemeClr val="tx1"/>
              </a:solidFill>
              <a:round/>
              <a:headEnd/>
              <a:tailEnd type="stealth" w="lg" len="lg"/>
            </a:ln>
            <a:effectLst/>
          </p:spPr>
          <p:txBody>
            <a:bodyPr>
              <a:spAutoFit/>
            </a:bodyPr>
            <a:lstStyle/>
            <a:p>
              <a:endParaRPr lang="en-GB"/>
            </a:p>
          </p:txBody>
        </p:sp>
      </p:grpSp>
      <p:grpSp>
        <p:nvGrpSpPr>
          <p:cNvPr id="4" name="Group 67"/>
          <p:cNvGrpSpPr/>
          <p:nvPr/>
        </p:nvGrpSpPr>
        <p:grpSpPr>
          <a:xfrm>
            <a:off x="6321068" y="4094046"/>
            <a:ext cx="2360970" cy="602672"/>
            <a:chOff x="6321068" y="4094046"/>
            <a:chExt cx="2360970" cy="602672"/>
          </a:xfrm>
        </p:grpSpPr>
        <p:cxnSp>
          <p:nvCxnSpPr>
            <p:cNvPr id="66" name="Straight Arrow Connector 65"/>
            <p:cNvCxnSpPr/>
            <p:nvPr/>
          </p:nvCxnSpPr>
          <p:spPr>
            <a:xfrm rot="10800000">
              <a:off x="6321068" y="4378066"/>
              <a:ext cx="1008000" cy="0"/>
            </a:xfrm>
            <a:prstGeom prst="straightConnector1">
              <a:avLst/>
            </a:prstGeom>
            <a:noFill/>
            <a:ln w="50800" cap="flat" cmpd="sng" algn="ctr">
              <a:solidFill>
                <a:schemeClr val="tx1"/>
              </a:solidFill>
              <a:prstDash val="solid"/>
              <a:tailEnd type="stealth" w="lg" len="lg"/>
            </a:ln>
            <a:effectLst/>
          </p:spPr>
        </p:cxnSp>
        <p:grpSp>
          <p:nvGrpSpPr>
            <p:cNvPr id="5" name="Group 66"/>
            <p:cNvGrpSpPr/>
            <p:nvPr/>
          </p:nvGrpSpPr>
          <p:grpSpPr>
            <a:xfrm>
              <a:off x="7620000" y="4094046"/>
              <a:ext cx="1062038" cy="602672"/>
              <a:chOff x="7620000" y="4094046"/>
              <a:chExt cx="1062038" cy="602672"/>
            </a:xfrm>
          </p:grpSpPr>
          <p:sp>
            <p:nvSpPr>
              <p:cNvPr id="33"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34"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35"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38"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47"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48"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pic>
        <p:nvPicPr>
          <p:cNvPr id="51" name="Picture 4"/>
          <p:cNvPicPr>
            <a:picLocks noChangeAspect="1" noChangeArrowheads="1"/>
          </p:cNvPicPr>
          <p:nvPr/>
        </p:nvPicPr>
        <p:blipFill>
          <a:blip r:embed="rId4" cstate="print"/>
          <a:srcRect/>
          <a:stretch>
            <a:fillRect/>
          </a:stretch>
        </p:blipFill>
        <p:spPr bwMode="auto">
          <a:xfrm>
            <a:off x="308264" y="1406670"/>
            <a:ext cx="1600200" cy="1600200"/>
          </a:xfrm>
          <a:prstGeom prst="rect">
            <a:avLst/>
          </a:prstGeom>
          <a:noFill/>
          <a:ln w="9525">
            <a:noFill/>
            <a:miter lim="800000"/>
            <a:headEnd/>
            <a:tailEnd/>
          </a:ln>
          <a:effectLst/>
        </p:spPr>
      </p:pic>
      <p:grpSp>
        <p:nvGrpSpPr>
          <p:cNvPr id="6" name="Group 51"/>
          <p:cNvGrpSpPr/>
          <p:nvPr/>
        </p:nvGrpSpPr>
        <p:grpSpPr>
          <a:xfrm>
            <a:off x="2342466" y="3920864"/>
            <a:ext cx="927247" cy="857252"/>
            <a:chOff x="6180137" y="4904509"/>
            <a:chExt cx="927247" cy="857252"/>
          </a:xfrm>
        </p:grpSpPr>
        <p:sp>
          <p:nvSpPr>
            <p:cNvPr id="53" name="Oval 33"/>
            <p:cNvSpPr>
              <a:spLocks noChangeArrowheads="1"/>
            </p:cNvSpPr>
            <p:nvPr/>
          </p:nvSpPr>
          <p:spPr bwMode="auto">
            <a:xfrm>
              <a:off x="6180137" y="4904509"/>
              <a:ext cx="885681" cy="857252"/>
            </a:xfrm>
            <a:prstGeom prst="ellipse">
              <a:avLst/>
            </a:prstGeom>
            <a:solidFill>
              <a:schemeClr val="tx2">
                <a:lumMod val="75000"/>
              </a:schemeClr>
            </a:solidFill>
            <a:ln w="38100" algn="ctr">
              <a:solidFill>
                <a:schemeClr val="tx1"/>
              </a:solidFill>
              <a:round/>
              <a:headEnd/>
              <a:tailEnd/>
            </a:ln>
            <a:effectLst/>
          </p:spPr>
          <p:txBody>
            <a:bodyPr wrap="none" anchor="ctr"/>
            <a:lstStyle/>
            <a:p>
              <a:endParaRPr lang="en-GB"/>
            </a:p>
          </p:txBody>
        </p:sp>
        <p:sp>
          <p:nvSpPr>
            <p:cNvPr id="54" name="Text Box 34"/>
            <p:cNvSpPr txBox="1">
              <a:spLocks noChangeArrowheads="1"/>
            </p:cNvSpPr>
            <p:nvPr/>
          </p:nvSpPr>
          <p:spPr bwMode="auto">
            <a:xfrm>
              <a:off x="6189230" y="5135273"/>
              <a:ext cx="918154" cy="369332"/>
            </a:xfrm>
            <a:prstGeom prst="rect">
              <a:avLst/>
            </a:prstGeom>
            <a:noFill/>
            <a:ln w="9525" algn="ctr">
              <a:noFill/>
              <a:miter lim="800000"/>
              <a:headEnd/>
              <a:tailEnd/>
            </a:ln>
            <a:effectLst/>
          </p:spPr>
          <p:txBody>
            <a:bodyPr wrap="square">
              <a:spAutoFit/>
            </a:bodyPr>
            <a:lstStyle/>
            <a:p>
              <a:pPr eaLnBrk="0" hangingPunct="0">
                <a:spcBef>
                  <a:spcPct val="50000"/>
                </a:spcBef>
              </a:pPr>
              <a:r>
                <a:rPr lang="en-US" sz="1800" b="0" dirty="0" smtClean="0">
                  <a:solidFill>
                    <a:schemeClr val="bg2"/>
                  </a:solidFill>
                  <a:effectLst/>
                </a:rPr>
                <a:t>Thread</a:t>
              </a:r>
              <a:endParaRPr lang="en-US" sz="1800" b="0" dirty="0">
                <a:solidFill>
                  <a:schemeClr val="bg2"/>
                </a:solidFill>
                <a:effectLst/>
              </a:endParaRPr>
            </a:p>
          </p:txBody>
        </p:sp>
        <p:sp>
          <p:nvSpPr>
            <p:cNvPr id="55" name="Line 36"/>
            <p:cNvSpPr>
              <a:spLocks noChangeShapeType="1"/>
            </p:cNvSpPr>
            <p:nvPr/>
          </p:nvSpPr>
          <p:spPr bwMode="auto">
            <a:xfrm flipV="1">
              <a:off x="6688142" y="4915185"/>
              <a:ext cx="92075" cy="0"/>
            </a:xfrm>
            <a:prstGeom prst="line">
              <a:avLst/>
            </a:prstGeom>
            <a:noFill/>
            <a:ln w="38100">
              <a:solidFill>
                <a:schemeClr val="tx1"/>
              </a:solidFill>
              <a:round/>
              <a:headEnd/>
              <a:tailEnd type="stealth" w="lg" len="lg"/>
            </a:ln>
            <a:effectLst/>
          </p:spPr>
          <p:txBody>
            <a:bodyPr>
              <a:spAutoFit/>
            </a:bodyPr>
            <a:lstStyle/>
            <a:p>
              <a:endParaRPr lang="en-GB"/>
            </a:p>
          </p:txBody>
        </p:sp>
        <p:sp>
          <p:nvSpPr>
            <p:cNvPr id="56" name="Line 36"/>
            <p:cNvSpPr>
              <a:spLocks noChangeShapeType="1"/>
            </p:cNvSpPr>
            <p:nvPr/>
          </p:nvSpPr>
          <p:spPr bwMode="auto">
            <a:xfrm flipH="1" flipV="1">
              <a:off x="6452624" y="5746462"/>
              <a:ext cx="92075" cy="0"/>
            </a:xfrm>
            <a:prstGeom prst="line">
              <a:avLst/>
            </a:prstGeom>
            <a:noFill/>
            <a:ln w="38100">
              <a:solidFill>
                <a:schemeClr val="tx1"/>
              </a:solidFill>
              <a:round/>
              <a:headEnd/>
              <a:tailEnd type="stealth" w="lg" len="lg"/>
            </a:ln>
            <a:effectLst/>
          </p:spPr>
          <p:txBody>
            <a:bodyPr>
              <a:spAutoFit/>
            </a:bodyPr>
            <a:lstStyle/>
            <a:p>
              <a:endParaRPr lang="en-GB"/>
            </a:p>
          </p:txBody>
        </p:sp>
      </p:grpSp>
      <p:cxnSp>
        <p:nvCxnSpPr>
          <p:cNvPr id="60" name="Straight Arrow Connector 59"/>
          <p:cNvCxnSpPr/>
          <p:nvPr/>
        </p:nvCxnSpPr>
        <p:spPr>
          <a:xfrm>
            <a:off x="1122218" y="3103418"/>
            <a:ext cx="886691" cy="678873"/>
          </a:xfrm>
          <a:prstGeom prst="straightConnector1">
            <a:avLst/>
          </a:prstGeom>
          <a:noFill/>
          <a:ln w="50800" cap="flat" cmpd="sng" algn="ctr">
            <a:solidFill>
              <a:schemeClr val="tx1"/>
            </a:solidFill>
            <a:prstDash val="solid"/>
            <a:tailEnd type="stealth" w="lg" len="lg"/>
          </a:ln>
          <a:effectLst/>
        </p:spPr>
      </p:cxnSp>
      <p:sp>
        <p:nvSpPr>
          <p:cNvPr id="69" name="Rounded Rectangle 68"/>
          <p:cNvSpPr/>
          <p:nvPr/>
        </p:nvSpPr>
        <p:spPr>
          <a:xfrm>
            <a:off x="4211783" y="1482435"/>
            <a:ext cx="4336473" cy="1066800"/>
          </a:xfrm>
          <a:prstGeom prst="round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smtClean="0">
                <a:solidFill>
                  <a:schemeClr val="bg2"/>
                </a:solidFill>
                <a:latin typeface="+mj-lt"/>
              </a:rPr>
              <a:t>Notifications work</a:t>
            </a:r>
          </a:p>
          <a:p>
            <a:pPr algn="ctr"/>
            <a:r>
              <a:rPr lang="en-US" sz="2800" dirty="0" smtClean="0">
                <a:solidFill>
                  <a:schemeClr val="bg2"/>
                </a:solidFill>
                <a:latin typeface="+mj-lt"/>
              </a:rPr>
              <a:t>the same way</a:t>
            </a:r>
            <a:endParaRPr lang="en-GB" sz="2400" b="1" dirty="0">
              <a:solidFill>
                <a:schemeClr val="bg2"/>
              </a:solidFill>
              <a:latin typeface="+mj-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Dangers of Multi-Threading</a:t>
            </a:r>
          </a:p>
        </p:txBody>
      </p:sp>
      <p:grpSp>
        <p:nvGrpSpPr>
          <p:cNvPr id="3" name="Group 15"/>
          <p:cNvGrpSpPr/>
          <p:nvPr/>
        </p:nvGrpSpPr>
        <p:grpSpPr>
          <a:xfrm>
            <a:off x="5113510" y="1749140"/>
            <a:ext cx="2209800" cy="1612900"/>
            <a:chOff x="4254500" y="1638300"/>
            <a:chExt cx="2209800" cy="1612900"/>
          </a:xfrm>
        </p:grpSpPr>
        <p:sp>
          <p:nvSpPr>
            <p:cNvPr id="9" name="Oval 50"/>
            <p:cNvSpPr>
              <a:spLocks noChangeArrowheads="1"/>
            </p:cNvSpPr>
            <p:nvPr/>
          </p:nvSpPr>
          <p:spPr bwMode="auto">
            <a:xfrm>
              <a:off x="4254500" y="1638300"/>
              <a:ext cx="2184400" cy="1612900"/>
            </a:xfrm>
            <a:prstGeom prst="ellipse">
              <a:avLst/>
            </a:prstGeom>
            <a:solidFill>
              <a:srgbClr val="FF0000"/>
            </a:solidFill>
            <a:ln>
              <a:headEnd/>
              <a:tailEnd/>
            </a:ln>
            <a:effectLst>
              <a:glow rad="228600">
                <a:schemeClr val="accent1">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wrap="none" anchor="ctr"/>
            <a:lstStyle/>
            <a:p>
              <a:pPr fontAlgn="auto">
                <a:spcBef>
                  <a:spcPts val="0"/>
                </a:spcBef>
                <a:spcAft>
                  <a:spcPts val="0"/>
                </a:spcAft>
              </a:pPr>
              <a:endParaRPr lang="en-GB" sz="1800" b="0" kern="0" smtClean="0">
                <a:solidFill>
                  <a:sysClr val="windowText" lastClr="000000"/>
                </a:solidFill>
                <a:effectLst/>
              </a:endParaRPr>
            </a:p>
          </p:txBody>
        </p:sp>
        <p:sp>
          <p:nvSpPr>
            <p:cNvPr id="10" name="Text Box 51"/>
            <p:cNvSpPr txBox="1">
              <a:spLocks noChangeArrowheads="1"/>
            </p:cNvSpPr>
            <p:nvPr/>
          </p:nvSpPr>
          <p:spPr bwMode="auto">
            <a:xfrm>
              <a:off x="4254500" y="2206335"/>
              <a:ext cx="2209800" cy="461665"/>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rPr>
                <a:t>Deadlocks</a:t>
              </a:r>
              <a:endParaRPr kumimoji="0" lang="en-US" sz="1800" b="0" i="0" u="none" strike="noStrike" kern="0" cap="none" spc="0" normalizeH="0" baseline="0" noProof="0" dirty="0" smtClean="0">
                <a:ln>
                  <a:noFill/>
                </a:ln>
                <a:solidFill>
                  <a:srgbClr val="FFFFFF"/>
                </a:solidFill>
                <a:effectLst/>
                <a:uLnTx/>
                <a:uFillTx/>
              </a:endParaRPr>
            </a:p>
          </p:txBody>
        </p:sp>
      </p:grpSp>
      <p:grpSp>
        <p:nvGrpSpPr>
          <p:cNvPr id="4" name="Group 16"/>
          <p:cNvGrpSpPr/>
          <p:nvPr/>
        </p:nvGrpSpPr>
        <p:grpSpPr>
          <a:xfrm>
            <a:off x="4440410" y="4174840"/>
            <a:ext cx="2209800" cy="1612900"/>
            <a:chOff x="3581400" y="4064000"/>
            <a:chExt cx="2209800" cy="1612900"/>
          </a:xfrm>
        </p:grpSpPr>
        <p:sp>
          <p:nvSpPr>
            <p:cNvPr id="11" name="Oval 52"/>
            <p:cNvSpPr>
              <a:spLocks noChangeArrowheads="1"/>
            </p:cNvSpPr>
            <p:nvPr/>
          </p:nvSpPr>
          <p:spPr bwMode="auto">
            <a:xfrm>
              <a:off x="3581400" y="4064000"/>
              <a:ext cx="2184400" cy="1612900"/>
            </a:xfrm>
            <a:prstGeom prst="ellipse">
              <a:avLst/>
            </a:prstGeom>
            <a:solidFill>
              <a:srgbClr val="FF0000"/>
            </a:solidFill>
            <a:ln>
              <a:headEnd/>
              <a:tailEnd/>
            </a:ln>
            <a:effectLst>
              <a:glow rad="228600">
                <a:schemeClr val="accent1">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wrap="none" anchor="ctr"/>
            <a:lstStyle/>
            <a:p>
              <a:pPr fontAlgn="auto">
                <a:spcBef>
                  <a:spcPts val="0"/>
                </a:spcBef>
                <a:spcAft>
                  <a:spcPts val="0"/>
                </a:spcAft>
              </a:pPr>
              <a:endParaRPr lang="en-GB" sz="1800" b="0" kern="0" smtClean="0">
                <a:solidFill>
                  <a:sysClr val="windowText" lastClr="000000"/>
                </a:solidFill>
                <a:effectLst/>
              </a:endParaRPr>
            </a:p>
          </p:txBody>
        </p:sp>
        <p:sp>
          <p:nvSpPr>
            <p:cNvPr id="12" name="Text Box 53"/>
            <p:cNvSpPr txBox="1">
              <a:spLocks noChangeArrowheads="1"/>
            </p:cNvSpPr>
            <p:nvPr/>
          </p:nvSpPr>
          <p:spPr bwMode="auto">
            <a:xfrm>
              <a:off x="3581400" y="4465775"/>
              <a:ext cx="2209800" cy="830997"/>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rPr>
                <a:t>Data Corruption</a:t>
              </a:r>
            </a:p>
          </p:txBody>
        </p:sp>
      </p:grpSp>
      <p:grpSp>
        <p:nvGrpSpPr>
          <p:cNvPr id="5" name="Group 14"/>
          <p:cNvGrpSpPr/>
          <p:nvPr/>
        </p:nvGrpSpPr>
        <p:grpSpPr>
          <a:xfrm>
            <a:off x="1862310" y="2600040"/>
            <a:ext cx="2209800" cy="1612900"/>
            <a:chOff x="1003300" y="2489200"/>
            <a:chExt cx="2209800" cy="1612900"/>
          </a:xfrm>
        </p:grpSpPr>
        <p:sp>
          <p:nvSpPr>
            <p:cNvPr id="13" name="Oval 54"/>
            <p:cNvSpPr>
              <a:spLocks noChangeArrowheads="1"/>
            </p:cNvSpPr>
            <p:nvPr/>
          </p:nvSpPr>
          <p:spPr bwMode="auto">
            <a:xfrm>
              <a:off x="1016000" y="2489200"/>
              <a:ext cx="2184400" cy="1612900"/>
            </a:xfrm>
            <a:prstGeom prst="ellipse">
              <a:avLst/>
            </a:prstGeom>
            <a:solidFill>
              <a:srgbClr val="FF0000"/>
            </a:solidFill>
            <a:ln>
              <a:headEnd/>
              <a:tailEnd/>
            </a:ln>
            <a:effectLst>
              <a:glow rad="228600">
                <a:schemeClr val="accent1">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4" name="Text Box 55"/>
            <p:cNvSpPr txBox="1">
              <a:spLocks noChangeArrowheads="1"/>
            </p:cNvSpPr>
            <p:nvPr/>
          </p:nvSpPr>
          <p:spPr bwMode="auto">
            <a:xfrm>
              <a:off x="1003300" y="2882900"/>
              <a:ext cx="2209800" cy="830997"/>
            </a:xfrm>
            <a:prstGeom prst="rect">
              <a:avLst/>
            </a:prstGeom>
            <a:noFill/>
            <a:ln w="9525"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rPr>
                <a:t>Difficult Debugging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127000" y="127000"/>
            <a:ext cx="9017000" cy="695325"/>
          </a:xfrm>
          <a:noFill/>
          <a:ln/>
        </p:spPr>
        <p:txBody>
          <a:bodyPr/>
          <a:lstStyle/>
          <a:p>
            <a:r>
              <a:rPr lang="en-US"/>
              <a:t>#9. The system is atomic</a:t>
            </a:r>
          </a:p>
        </p:txBody>
      </p:sp>
      <p:sp>
        <p:nvSpPr>
          <p:cNvPr id="333827" name="Rectangle 3"/>
          <p:cNvSpPr>
            <a:spLocks noGrp="1" noChangeArrowheads="1"/>
          </p:cNvSpPr>
          <p:nvPr>
            <p:ph idx="1"/>
          </p:nvPr>
        </p:nvSpPr>
        <p:spPr>
          <a:xfrm>
            <a:off x="0" y="1254125"/>
            <a:ext cx="9144000" cy="4930581"/>
          </a:xfrm>
          <a:noFill/>
          <a:ln/>
        </p:spPr>
        <p:txBody>
          <a:bodyPr/>
          <a:lstStyle/>
          <a:p>
            <a:pPr marL="342900" indent="-342900"/>
            <a:r>
              <a:rPr lang="en-US" dirty="0"/>
              <a:t>Solution:</a:t>
            </a:r>
          </a:p>
          <a:p>
            <a:pPr marL="742950" lvl="1" indent="-285750"/>
            <a:endParaRPr lang="en-US" dirty="0" smtClean="0"/>
          </a:p>
          <a:p>
            <a:pPr marL="742950" lvl="1" indent="-285750"/>
            <a:r>
              <a:rPr lang="en-US" dirty="0" smtClean="0"/>
              <a:t>Internal </a:t>
            </a:r>
            <a:r>
              <a:rPr lang="en-US" dirty="0"/>
              <a:t>loose coupling</a:t>
            </a:r>
          </a:p>
          <a:p>
            <a:pPr marL="742950" lvl="1" indent="-285750"/>
            <a:r>
              <a:rPr lang="en-US" dirty="0"/>
              <a:t>Modularize</a:t>
            </a:r>
          </a:p>
          <a:p>
            <a:pPr marL="742950" lvl="1" indent="-285750"/>
            <a:endParaRPr lang="en-US" dirty="0"/>
          </a:p>
          <a:p>
            <a:pPr marL="742950" lvl="1" indent="-285750"/>
            <a:r>
              <a:rPr lang="en-US" dirty="0"/>
              <a:t>Design for scale out in advance, or you just may end up being stuck with scale up.</a:t>
            </a:r>
          </a:p>
          <a:p>
            <a:pPr marL="742950" lvl="1" indent="-285750"/>
            <a:endParaRPr lang="en-US" dirty="0"/>
          </a:p>
          <a:p>
            <a:pPr marL="742950" lvl="1" indent="-285750"/>
            <a:r>
              <a:rPr lang="en-US" dirty="0"/>
              <a:t>Design for interaction with other software. It will happen.</a:t>
            </a:r>
          </a:p>
        </p:txBody>
      </p:sp>
    </p:spTree>
  </p:cSld>
  <p:clrMapOvr>
    <a:masterClrMapping/>
  </p:clrMapOvr>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Simplistic Solution</a:t>
            </a:r>
          </a:p>
        </p:txBody>
      </p:sp>
      <p:sp>
        <p:nvSpPr>
          <p:cNvPr id="3" name="TextBox 2"/>
          <p:cNvSpPr txBox="1"/>
          <p:nvPr/>
        </p:nvSpPr>
        <p:spPr>
          <a:xfrm>
            <a:off x="734291" y="886690"/>
            <a:ext cx="6622473" cy="584775"/>
          </a:xfrm>
          <a:prstGeom prst="rect">
            <a:avLst/>
          </a:prstGeom>
          <a:noFill/>
        </p:spPr>
        <p:txBody>
          <a:bodyPr wrap="square" rtlCol="0">
            <a:spAutoFit/>
          </a:bodyPr>
          <a:lstStyle/>
          <a:p>
            <a:r>
              <a:rPr lang="en-US" b="0" dirty="0" smtClean="0">
                <a:effectLst/>
              </a:rPr>
              <a:t>Do everything on the UI thread</a:t>
            </a:r>
            <a:endParaRPr lang="en-GB" b="0" dirty="0">
              <a:effectLst/>
            </a:endParaRPr>
          </a:p>
        </p:txBody>
      </p:sp>
      <p:pic>
        <p:nvPicPr>
          <p:cNvPr id="4" name="Picture 3" descr="C:\Documents and Settings\Udi Dahan\My Documents\My Pictures\work\laptop.JP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2341459" y="1771681"/>
            <a:ext cx="4100945" cy="2807972"/>
          </a:xfrm>
          <a:prstGeom prst="rect">
            <a:avLst/>
          </a:prstGeom>
          <a:noFill/>
          <a:ln>
            <a:solidFill>
              <a:schemeClr val="tx1"/>
            </a:solidFill>
          </a:ln>
        </p:spPr>
      </p:pic>
      <p:sp>
        <p:nvSpPr>
          <p:cNvPr id="5" name="Rounded Rectangle 4"/>
          <p:cNvSpPr/>
          <p:nvPr/>
        </p:nvSpPr>
        <p:spPr>
          <a:xfrm>
            <a:off x="2369166" y="2438426"/>
            <a:ext cx="4073236" cy="1288473"/>
          </a:xfrm>
          <a:prstGeom prst="roundRect">
            <a:avLst>
              <a:gd name="adj" fmla="val 50000"/>
            </a:avLst>
          </a:prstGeom>
          <a:solidFill>
            <a:srgbClr val="000000">
              <a:alpha val="54902"/>
            </a:srgbClr>
          </a:soli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Client</a:t>
            </a:r>
            <a:endParaRPr kumimoji="0" lang="en-GB"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nvGrpSpPr>
          <p:cNvPr id="6" name="Group 5"/>
          <p:cNvGrpSpPr/>
          <p:nvPr/>
        </p:nvGrpSpPr>
        <p:grpSpPr>
          <a:xfrm>
            <a:off x="5321194" y="2646245"/>
            <a:ext cx="927247" cy="857252"/>
            <a:chOff x="6180137" y="4904509"/>
            <a:chExt cx="927247" cy="857252"/>
          </a:xfrm>
        </p:grpSpPr>
        <p:sp>
          <p:nvSpPr>
            <p:cNvPr id="7" name="Oval 33"/>
            <p:cNvSpPr>
              <a:spLocks noChangeArrowheads="1"/>
            </p:cNvSpPr>
            <p:nvPr/>
          </p:nvSpPr>
          <p:spPr bwMode="auto">
            <a:xfrm>
              <a:off x="6180137" y="4904509"/>
              <a:ext cx="885681" cy="857252"/>
            </a:xfrm>
            <a:prstGeom prst="ellipse">
              <a:avLst/>
            </a:prstGeom>
            <a:solidFill>
              <a:schemeClr val="tx2">
                <a:lumMod val="75000"/>
              </a:schemeClr>
            </a:solidFill>
            <a:ln w="38100" algn="ctr">
              <a:solidFill>
                <a:schemeClr val="tx1"/>
              </a:solidFill>
              <a:round/>
              <a:headEnd/>
              <a:tailEnd/>
            </a:ln>
            <a:effectLst/>
          </p:spPr>
          <p:txBody>
            <a:bodyPr wrap="none" anchor="ctr"/>
            <a:lstStyle/>
            <a:p>
              <a:endParaRPr lang="en-GB"/>
            </a:p>
          </p:txBody>
        </p:sp>
        <p:sp>
          <p:nvSpPr>
            <p:cNvPr id="8" name="Text Box 34"/>
            <p:cNvSpPr txBox="1">
              <a:spLocks noChangeArrowheads="1"/>
            </p:cNvSpPr>
            <p:nvPr/>
          </p:nvSpPr>
          <p:spPr bwMode="auto">
            <a:xfrm>
              <a:off x="6189230" y="5135273"/>
              <a:ext cx="918154" cy="369332"/>
            </a:xfrm>
            <a:prstGeom prst="rect">
              <a:avLst/>
            </a:prstGeom>
            <a:noFill/>
            <a:ln w="9525" algn="ctr">
              <a:noFill/>
              <a:miter lim="800000"/>
              <a:headEnd/>
              <a:tailEnd/>
            </a:ln>
            <a:effectLst/>
          </p:spPr>
          <p:txBody>
            <a:bodyPr wrap="square">
              <a:spAutoFit/>
            </a:bodyPr>
            <a:lstStyle/>
            <a:p>
              <a:pPr eaLnBrk="0" hangingPunct="0">
                <a:spcBef>
                  <a:spcPct val="50000"/>
                </a:spcBef>
              </a:pPr>
              <a:r>
                <a:rPr lang="en-US" sz="1800" b="0" dirty="0" smtClean="0">
                  <a:solidFill>
                    <a:schemeClr val="bg2"/>
                  </a:solidFill>
                  <a:effectLst/>
                </a:rPr>
                <a:t>Thread</a:t>
              </a:r>
              <a:endParaRPr lang="en-US" sz="1800" b="0" dirty="0">
                <a:solidFill>
                  <a:schemeClr val="bg2"/>
                </a:solidFill>
                <a:effectLst/>
              </a:endParaRPr>
            </a:p>
          </p:txBody>
        </p:sp>
        <p:sp>
          <p:nvSpPr>
            <p:cNvPr id="9" name="Line 36"/>
            <p:cNvSpPr>
              <a:spLocks noChangeShapeType="1"/>
            </p:cNvSpPr>
            <p:nvPr/>
          </p:nvSpPr>
          <p:spPr bwMode="auto">
            <a:xfrm flipV="1">
              <a:off x="6688142" y="4915185"/>
              <a:ext cx="92075" cy="0"/>
            </a:xfrm>
            <a:prstGeom prst="line">
              <a:avLst/>
            </a:prstGeom>
            <a:noFill/>
            <a:ln w="38100">
              <a:solidFill>
                <a:schemeClr val="tx1"/>
              </a:solidFill>
              <a:round/>
              <a:headEnd/>
              <a:tailEnd type="stealth" w="lg" len="lg"/>
            </a:ln>
            <a:effectLst/>
          </p:spPr>
          <p:txBody>
            <a:bodyPr>
              <a:spAutoFit/>
            </a:bodyPr>
            <a:lstStyle/>
            <a:p>
              <a:endParaRPr lang="en-GB"/>
            </a:p>
          </p:txBody>
        </p:sp>
        <p:sp>
          <p:nvSpPr>
            <p:cNvPr id="10" name="Line 36"/>
            <p:cNvSpPr>
              <a:spLocks noChangeShapeType="1"/>
            </p:cNvSpPr>
            <p:nvPr/>
          </p:nvSpPr>
          <p:spPr bwMode="auto">
            <a:xfrm flipH="1" flipV="1">
              <a:off x="6452624" y="5746462"/>
              <a:ext cx="92075" cy="0"/>
            </a:xfrm>
            <a:prstGeom prst="line">
              <a:avLst/>
            </a:prstGeom>
            <a:noFill/>
            <a:ln w="38100">
              <a:solidFill>
                <a:schemeClr val="tx1"/>
              </a:solidFill>
              <a:round/>
              <a:headEnd/>
              <a:tailEnd type="stealth" w="lg" len="lg"/>
            </a:ln>
            <a:effectLst/>
          </p:spPr>
          <p:txBody>
            <a:bodyPr>
              <a:spAutoFit/>
            </a:bodyPr>
            <a:lstStyle/>
            <a:p>
              <a:endParaRPr lang="en-GB"/>
            </a:p>
          </p:txBody>
        </p:sp>
      </p:grpSp>
      <p:cxnSp>
        <p:nvCxnSpPr>
          <p:cNvPr id="12" name="Straight Arrow Connector 11"/>
          <p:cNvCxnSpPr/>
          <p:nvPr/>
        </p:nvCxnSpPr>
        <p:spPr>
          <a:xfrm rot="10800000">
            <a:off x="6612014" y="3089593"/>
            <a:ext cx="1008000" cy="0"/>
          </a:xfrm>
          <a:prstGeom prst="straightConnector1">
            <a:avLst/>
          </a:prstGeom>
          <a:noFill/>
          <a:ln w="50800" cap="flat" cmpd="sng" algn="ctr">
            <a:solidFill>
              <a:schemeClr val="tx1"/>
            </a:solidFill>
            <a:prstDash val="solid"/>
            <a:tailEnd type="stealth" w="lg" len="lg"/>
          </a:ln>
          <a:effectLst/>
        </p:spPr>
      </p:cxnSp>
      <p:grpSp>
        <p:nvGrpSpPr>
          <p:cNvPr id="11" name="Group 66"/>
          <p:cNvGrpSpPr/>
          <p:nvPr/>
        </p:nvGrpSpPr>
        <p:grpSpPr>
          <a:xfrm>
            <a:off x="7910946" y="2805573"/>
            <a:ext cx="1062038" cy="602672"/>
            <a:chOff x="7620000" y="4094046"/>
            <a:chExt cx="1062038" cy="602672"/>
          </a:xfrm>
        </p:grpSpPr>
        <p:sp>
          <p:nvSpPr>
            <p:cNvPr id="14"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5"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6"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7"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8"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9"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pic>
        <p:nvPicPr>
          <p:cNvPr id="20" name="Picture 4"/>
          <p:cNvPicPr>
            <a:picLocks noChangeAspect="1" noChangeArrowheads="1"/>
          </p:cNvPicPr>
          <p:nvPr/>
        </p:nvPicPr>
        <p:blipFill>
          <a:blip r:embed="rId3" cstate="print"/>
          <a:srcRect/>
          <a:stretch>
            <a:fillRect/>
          </a:stretch>
        </p:blipFill>
        <p:spPr bwMode="auto">
          <a:xfrm>
            <a:off x="225137" y="5036561"/>
            <a:ext cx="1600200" cy="1600200"/>
          </a:xfrm>
          <a:prstGeom prst="rect">
            <a:avLst/>
          </a:prstGeom>
          <a:noFill/>
          <a:ln w="9525">
            <a:noFill/>
            <a:miter lim="800000"/>
            <a:headEnd/>
            <a:tailEnd/>
          </a:ln>
          <a:effectLst/>
        </p:spPr>
      </p:pic>
      <p:grpSp>
        <p:nvGrpSpPr>
          <p:cNvPr id="13" name="Group 20"/>
          <p:cNvGrpSpPr/>
          <p:nvPr/>
        </p:nvGrpSpPr>
        <p:grpSpPr>
          <a:xfrm>
            <a:off x="2633412" y="2632391"/>
            <a:ext cx="927247" cy="857252"/>
            <a:chOff x="6180137" y="4904509"/>
            <a:chExt cx="927247" cy="857252"/>
          </a:xfrm>
        </p:grpSpPr>
        <p:sp>
          <p:nvSpPr>
            <p:cNvPr id="22" name="Oval 33"/>
            <p:cNvSpPr>
              <a:spLocks noChangeArrowheads="1"/>
            </p:cNvSpPr>
            <p:nvPr/>
          </p:nvSpPr>
          <p:spPr bwMode="auto">
            <a:xfrm>
              <a:off x="6180137" y="4904509"/>
              <a:ext cx="885681" cy="857252"/>
            </a:xfrm>
            <a:prstGeom prst="ellipse">
              <a:avLst/>
            </a:prstGeom>
            <a:solidFill>
              <a:srgbClr val="FF0000"/>
            </a:solidFill>
            <a:ln w="38100" algn="ctr">
              <a:solidFill>
                <a:schemeClr val="tx1"/>
              </a:solidFill>
              <a:round/>
              <a:headEnd/>
              <a:tailEnd/>
            </a:ln>
            <a:effectLst/>
          </p:spPr>
          <p:txBody>
            <a:bodyPr wrap="none" anchor="ctr"/>
            <a:lstStyle/>
            <a:p>
              <a:endParaRPr lang="en-GB"/>
            </a:p>
          </p:txBody>
        </p:sp>
        <p:sp>
          <p:nvSpPr>
            <p:cNvPr id="23" name="Text Box 34"/>
            <p:cNvSpPr txBox="1">
              <a:spLocks noChangeArrowheads="1"/>
            </p:cNvSpPr>
            <p:nvPr/>
          </p:nvSpPr>
          <p:spPr bwMode="auto">
            <a:xfrm>
              <a:off x="6189230" y="5135273"/>
              <a:ext cx="918154" cy="369332"/>
            </a:xfrm>
            <a:prstGeom prst="rect">
              <a:avLst/>
            </a:prstGeom>
            <a:noFill/>
            <a:ln w="9525" algn="ctr">
              <a:noFill/>
              <a:miter lim="800000"/>
              <a:headEnd/>
              <a:tailEnd/>
            </a:ln>
            <a:effectLst/>
          </p:spPr>
          <p:txBody>
            <a:bodyPr wrap="square">
              <a:spAutoFit/>
            </a:bodyPr>
            <a:lstStyle/>
            <a:p>
              <a:pPr eaLnBrk="0" hangingPunct="0">
                <a:spcBef>
                  <a:spcPct val="50000"/>
                </a:spcBef>
              </a:pPr>
              <a:r>
                <a:rPr lang="en-US" sz="1800" b="0" dirty="0" smtClean="0">
                  <a:solidFill>
                    <a:schemeClr val="bg2"/>
                  </a:solidFill>
                  <a:effectLst/>
                </a:rPr>
                <a:t>Thread</a:t>
              </a:r>
              <a:endParaRPr lang="en-US" sz="1800" b="0" dirty="0">
                <a:solidFill>
                  <a:schemeClr val="bg2"/>
                </a:solidFill>
                <a:effectLst/>
              </a:endParaRPr>
            </a:p>
          </p:txBody>
        </p:sp>
        <p:sp>
          <p:nvSpPr>
            <p:cNvPr id="24" name="Line 36"/>
            <p:cNvSpPr>
              <a:spLocks noChangeShapeType="1"/>
            </p:cNvSpPr>
            <p:nvPr/>
          </p:nvSpPr>
          <p:spPr bwMode="auto">
            <a:xfrm flipV="1">
              <a:off x="6688142" y="4915185"/>
              <a:ext cx="92075" cy="0"/>
            </a:xfrm>
            <a:prstGeom prst="line">
              <a:avLst/>
            </a:prstGeom>
            <a:noFill/>
            <a:ln w="38100">
              <a:solidFill>
                <a:schemeClr val="tx1"/>
              </a:solidFill>
              <a:round/>
              <a:headEnd/>
              <a:tailEnd type="stealth" w="lg" len="lg"/>
            </a:ln>
            <a:effectLst/>
          </p:spPr>
          <p:txBody>
            <a:bodyPr>
              <a:spAutoFit/>
            </a:bodyPr>
            <a:lstStyle/>
            <a:p>
              <a:endParaRPr lang="en-GB"/>
            </a:p>
          </p:txBody>
        </p:sp>
        <p:sp>
          <p:nvSpPr>
            <p:cNvPr id="25" name="Line 36"/>
            <p:cNvSpPr>
              <a:spLocks noChangeShapeType="1"/>
            </p:cNvSpPr>
            <p:nvPr/>
          </p:nvSpPr>
          <p:spPr bwMode="auto">
            <a:xfrm flipH="1" flipV="1">
              <a:off x="6452624" y="5746462"/>
              <a:ext cx="92075" cy="0"/>
            </a:xfrm>
            <a:prstGeom prst="line">
              <a:avLst/>
            </a:prstGeom>
            <a:noFill/>
            <a:ln w="38100">
              <a:solidFill>
                <a:schemeClr val="tx1"/>
              </a:solidFill>
              <a:round/>
              <a:headEnd/>
              <a:tailEnd type="stealth" w="lg" len="lg"/>
            </a:ln>
            <a:effectLst/>
          </p:spPr>
          <p:txBody>
            <a:bodyPr>
              <a:spAutoFit/>
            </a:bodyPr>
            <a:lstStyle/>
            <a:p>
              <a:endParaRPr lang="en-GB"/>
            </a:p>
          </p:txBody>
        </p:sp>
      </p:grpSp>
      <p:sp>
        <p:nvSpPr>
          <p:cNvPr id="28" name="Curved Down Arrow 27"/>
          <p:cNvSpPr/>
          <p:nvPr/>
        </p:nvSpPr>
        <p:spPr bwMode="auto">
          <a:xfrm flipH="1">
            <a:off x="3532908" y="2507673"/>
            <a:ext cx="1787237" cy="498763"/>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grpSp>
        <p:nvGrpSpPr>
          <p:cNvPr id="21" name="Group 66"/>
          <p:cNvGrpSpPr/>
          <p:nvPr/>
        </p:nvGrpSpPr>
        <p:grpSpPr>
          <a:xfrm>
            <a:off x="7813964" y="2680882"/>
            <a:ext cx="1062038" cy="602672"/>
            <a:chOff x="7620000" y="4094046"/>
            <a:chExt cx="1062038" cy="602672"/>
          </a:xfrm>
        </p:grpSpPr>
        <p:sp>
          <p:nvSpPr>
            <p:cNvPr id="58"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59"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60"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61"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62"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63"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27" name="Group 66"/>
          <p:cNvGrpSpPr/>
          <p:nvPr/>
        </p:nvGrpSpPr>
        <p:grpSpPr>
          <a:xfrm>
            <a:off x="7813964" y="2583900"/>
            <a:ext cx="1062038" cy="602672"/>
            <a:chOff x="7620000" y="4094046"/>
            <a:chExt cx="1062038" cy="602672"/>
          </a:xfrm>
        </p:grpSpPr>
        <p:sp>
          <p:nvSpPr>
            <p:cNvPr id="65"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66"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67"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68"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69"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70"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29" name="Group 66"/>
          <p:cNvGrpSpPr/>
          <p:nvPr/>
        </p:nvGrpSpPr>
        <p:grpSpPr>
          <a:xfrm>
            <a:off x="7841674" y="2486918"/>
            <a:ext cx="1062038" cy="602672"/>
            <a:chOff x="7620000" y="4094046"/>
            <a:chExt cx="1062038" cy="602672"/>
          </a:xfrm>
        </p:grpSpPr>
        <p:sp>
          <p:nvSpPr>
            <p:cNvPr id="72"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73"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74"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75"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76"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77"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30" name="Group 66"/>
          <p:cNvGrpSpPr/>
          <p:nvPr/>
        </p:nvGrpSpPr>
        <p:grpSpPr>
          <a:xfrm>
            <a:off x="7800110" y="2389937"/>
            <a:ext cx="1062038" cy="602672"/>
            <a:chOff x="7620000" y="4094046"/>
            <a:chExt cx="1062038" cy="602672"/>
          </a:xfrm>
        </p:grpSpPr>
        <p:sp>
          <p:nvSpPr>
            <p:cNvPr id="79"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80"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81"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82"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83"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84"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31" name="Group 66"/>
          <p:cNvGrpSpPr/>
          <p:nvPr/>
        </p:nvGrpSpPr>
        <p:grpSpPr>
          <a:xfrm>
            <a:off x="7813964" y="2265246"/>
            <a:ext cx="1062038" cy="602672"/>
            <a:chOff x="7620000" y="4094046"/>
            <a:chExt cx="1062038" cy="602672"/>
          </a:xfrm>
        </p:grpSpPr>
        <p:sp>
          <p:nvSpPr>
            <p:cNvPr id="86"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87"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88"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89"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90"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91"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32" name="Group 66"/>
          <p:cNvGrpSpPr/>
          <p:nvPr/>
        </p:nvGrpSpPr>
        <p:grpSpPr>
          <a:xfrm>
            <a:off x="7800109" y="2112846"/>
            <a:ext cx="1062038" cy="602672"/>
            <a:chOff x="7620000" y="4094046"/>
            <a:chExt cx="1062038" cy="602672"/>
          </a:xfrm>
        </p:grpSpPr>
        <p:sp>
          <p:nvSpPr>
            <p:cNvPr id="93"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94"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95"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96"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97"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98"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33" name="Group 101"/>
          <p:cNvGrpSpPr/>
          <p:nvPr/>
        </p:nvGrpSpPr>
        <p:grpSpPr>
          <a:xfrm>
            <a:off x="374074" y="3175667"/>
            <a:ext cx="1967385" cy="1860894"/>
            <a:chOff x="374074" y="3175667"/>
            <a:chExt cx="1967385" cy="1860894"/>
          </a:xfrm>
        </p:grpSpPr>
        <p:cxnSp>
          <p:nvCxnSpPr>
            <p:cNvPr id="26" name="Straight Arrow Connector 25"/>
            <p:cNvCxnSpPr>
              <a:stCxn id="20" idx="0"/>
              <a:endCxn id="4" idx="1"/>
            </p:cNvCxnSpPr>
            <p:nvPr/>
          </p:nvCxnSpPr>
          <p:spPr>
            <a:xfrm rot="5400000" flipH="1" flipV="1">
              <a:off x="752901" y="3448003"/>
              <a:ext cx="1860894" cy="1316222"/>
            </a:xfrm>
            <a:prstGeom prst="straightConnector1">
              <a:avLst/>
            </a:prstGeom>
            <a:noFill/>
            <a:ln w="50800" cap="flat" cmpd="sng" algn="ctr">
              <a:solidFill>
                <a:schemeClr val="tx1"/>
              </a:solidFill>
              <a:prstDash val="solid"/>
              <a:tailEnd type="stealth" w="lg" len="lg"/>
            </a:ln>
            <a:effectLst/>
          </p:spPr>
        </p:cxnSp>
        <p:sp>
          <p:nvSpPr>
            <p:cNvPr id="101" name="TextBox 100"/>
            <p:cNvSpPr txBox="1"/>
            <p:nvPr/>
          </p:nvSpPr>
          <p:spPr>
            <a:xfrm>
              <a:off x="374074" y="3657599"/>
              <a:ext cx="1260763" cy="707886"/>
            </a:xfrm>
            <a:prstGeom prst="rect">
              <a:avLst/>
            </a:prstGeom>
            <a:noFill/>
          </p:spPr>
          <p:txBody>
            <a:bodyPr wrap="square" rtlCol="0">
              <a:spAutoFit/>
            </a:bodyPr>
            <a:lstStyle/>
            <a:p>
              <a:r>
                <a:rPr lang="en-US" sz="2000" b="0" dirty="0" smtClean="0">
                  <a:effectLst/>
                </a:rPr>
                <a:t>I want to work now</a:t>
              </a:r>
              <a:endParaRPr lang="en-GB" sz="2000" b="0" dirty="0">
                <a:effectLst/>
              </a:endParaRPr>
            </a:p>
          </p:txBody>
        </p:sp>
      </p:grpSp>
      <p:pic>
        <p:nvPicPr>
          <p:cNvPr id="103" name="Picture 3"/>
          <p:cNvPicPr>
            <a:picLocks noChangeAspect="1" noChangeArrowheads="1"/>
          </p:cNvPicPr>
          <p:nvPr/>
        </p:nvPicPr>
        <p:blipFill>
          <a:blip r:embed="rId4" cstate="print"/>
          <a:srcRect/>
          <a:stretch>
            <a:fillRect/>
          </a:stretch>
        </p:blipFill>
        <p:spPr bwMode="auto">
          <a:xfrm>
            <a:off x="235528" y="4472864"/>
            <a:ext cx="1593272" cy="2385136"/>
          </a:xfrm>
          <a:prstGeom prst="rect">
            <a:avLst/>
          </a:prstGeom>
          <a:noFill/>
          <a:ln w="9525">
            <a:noFill/>
            <a:miter lim="800000"/>
            <a:headEnd/>
            <a:tailEnd/>
          </a:ln>
          <a:effectLst/>
        </p:spPr>
      </p:pic>
      <p:grpSp>
        <p:nvGrpSpPr>
          <p:cNvPr id="34" name="Group 66"/>
          <p:cNvGrpSpPr/>
          <p:nvPr/>
        </p:nvGrpSpPr>
        <p:grpSpPr>
          <a:xfrm>
            <a:off x="7813963" y="1988155"/>
            <a:ext cx="1062038" cy="602672"/>
            <a:chOff x="7620000" y="4094046"/>
            <a:chExt cx="1062038" cy="602672"/>
          </a:xfrm>
        </p:grpSpPr>
        <p:sp>
          <p:nvSpPr>
            <p:cNvPr id="105"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06"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07"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08"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09"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10"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35" name="Group 66"/>
          <p:cNvGrpSpPr/>
          <p:nvPr/>
        </p:nvGrpSpPr>
        <p:grpSpPr>
          <a:xfrm>
            <a:off x="7772399" y="1835755"/>
            <a:ext cx="1062038" cy="602672"/>
            <a:chOff x="7620000" y="4094046"/>
            <a:chExt cx="1062038" cy="602672"/>
          </a:xfrm>
        </p:grpSpPr>
        <p:sp>
          <p:nvSpPr>
            <p:cNvPr id="112"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13"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14"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15"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16"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17"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36" name="Group 66"/>
          <p:cNvGrpSpPr/>
          <p:nvPr/>
        </p:nvGrpSpPr>
        <p:grpSpPr>
          <a:xfrm>
            <a:off x="7772400" y="1683355"/>
            <a:ext cx="1062038" cy="602672"/>
            <a:chOff x="7620000" y="4094046"/>
            <a:chExt cx="1062038" cy="602672"/>
          </a:xfrm>
        </p:grpSpPr>
        <p:sp>
          <p:nvSpPr>
            <p:cNvPr id="119"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20"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21"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22"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23"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24"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37" name="Group 66"/>
          <p:cNvGrpSpPr/>
          <p:nvPr/>
        </p:nvGrpSpPr>
        <p:grpSpPr>
          <a:xfrm>
            <a:off x="7772400" y="1544810"/>
            <a:ext cx="1062038" cy="602672"/>
            <a:chOff x="7620000" y="4094046"/>
            <a:chExt cx="1062038" cy="602672"/>
          </a:xfrm>
        </p:grpSpPr>
        <p:sp>
          <p:nvSpPr>
            <p:cNvPr id="126"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27"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28"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29"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30"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31"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pic>
        <p:nvPicPr>
          <p:cNvPr id="132" name="Picture 2"/>
          <p:cNvPicPr>
            <a:picLocks noChangeAspect="1" noChangeArrowheads="1"/>
          </p:cNvPicPr>
          <p:nvPr/>
        </p:nvPicPr>
        <p:blipFill>
          <a:blip r:embed="rId5" cstate="print"/>
          <a:srcRect r="28436" b="13936"/>
          <a:stretch>
            <a:fillRect/>
          </a:stretch>
        </p:blipFill>
        <p:spPr bwMode="auto">
          <a:xfrm>
            <a:off x="0" y="4475018"/>
            <a:ext cx="2966293" cy="2382982"/>
          </a:xfrm>
          <a:prstGeom prst="rect">
            <a:avLst/>
          </a:prstGeom>
          <a:noFill/>
          <a:ln w="9525">
            <a:noFill/>
            <a:miter lim="800000"/>
            <a:headEnd/>
            <a:tailEnd/>
          </a:ln>
          <a:effectLst/>
        </p:spPr>
      </p:pic>
      <p:grpSp>
        <p:nvGrpSpPr>
          <p:cNvPr id="38" name="Group 66"/>
          <p:cNvGrpSpPr/>
          <p:nvPr/>
        </p:nvGrpSpPr>
        <p:grpSpPr>
          <a:xfrm>
            <a:off x="7772400" y="1323138"/>
            <a:ext cx="1062038" cy="602672"/>
            <a:chOff x="7620000" y="4094046"/>
            <a:chExt cx="1062038" cy="602672"/>
          </a:xfrm>
        </p:grpSpPr>
        <p:sp>
          <p:nvSpPr>
            <p:cNvPr id="134"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35"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36"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37"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38"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39"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39" name="Group 66"/>
          <p:cNvGrpSpPr/>
          <p:nvPr/>
        </p:nvGrpSpPr>
        <p:grpSpPr>
          <a:xfrm>
            <a:off x="7786254" y="1212301"/>
            <a:ext cx="1062038" cy="602672"/>
            <a:chOff x="7620000" y="4094046"/>
            <a:chExt cx="1062038" cy="602672"/>
          </a:xfrm>
        </p:grpSpPr>
        <p:sp>
          <p:nvSpPr>
            <p:cNvPr id="141"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42"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43"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44"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45"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46"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40" name="Group 66"/>
          <p:cNvGrpSpPr/>
          <p:nvPr/>
        </p:nvGrpSpPr>
        <p:grpSpPr>
          <a:xfrm>
            <a:off x="7772400" y="1004483"/>
            <a:ext cx="1062038" cy="602672"/>
            <a:chOff x="7620000" y="4094046"/>
            <a:chExt cx="1062038" cy="602672"/>
          </a:xfrm>
        </p:grpSpPr>
        <p:sp>
          <p:nvSpPr>
            <p:cNvPr id="148"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49"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50"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51"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52"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53"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41" name="Group 66"/>
          <p:cNvGrpSpPr/>
          <p:nvPr/>
        </p:nvGrpSpPr>
        <p:grpSpPr>
          <a:xfrm>
            <a:off x="7758546" y="824374"/>
            <a:ext cx="1062038" cy="602672"/>
            <a:chOff x="7620000" y="4094046"/>
            <a:chExt cx="1062038" cy="602672"/>
          </a:xfrm>
        </p:grpSpPr>
        <p:sp>
          <p:nvSpPr>
            <p:cNvPr id="155"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56"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57"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58"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59"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60"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42" name="Group 66"/>
          <p:cNvGrpSpPr/>
          <p:nvPr/>
        </p:nvGrpSpPr>
        <p:grpSpPr>
          <a:xfrm>
            <a:off x="7758546" y="685828"/>
            <a:ext cx="1062038" cy="602672"/>
            <a:chOff x="7620000" y="4094046"/>
            <a:chExt cx="1062038" cy="602672"/>
          </a:xfrm>
        </p:grpSpPr>
        <p:sp>
          <p:nvSpPr>
            <p:cNvPr id="162"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63"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64"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65"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66"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67"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nvGrpSpPr>
          <p:cNvPr id="43" name="Group 66"/>
          <p:cNvGrpSpPr/>
          <p:nvPr/>
        </p:nvGrpSpPr>
        <p:grpSpPr>
          <a:xfrm>
            <a:off x="7744691" y="519573"/>
            <a:ext cx="1062038" cy="602672"/>
            <a:chOff x="7620000" y="4094046"/>
            <a:chExt cx="1062038" cy="602672"/>
          </a:xfrm>
        </p:grpSpPr>
        <p:sp>
          <p:nvSpPr>
            <p:cNvPr id="169"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70"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71"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72"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73"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74"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pic>
        <p:nvPicPr>
          <p:cNvPr id="4098" name="Picture 2"/>
          <p:cNvPicPr>
            <a:picLocks noChangeAspect="1" noChangeArrowheads="1"/>
          </p:cNvPicPr>
          <p:nvPr/>
        </p:nvPicPr>
        <p:blipFill>
          <a:blip r:embed="rId6" cstate="print"/>
          <a:srcRect/>
          <a:stretch>
            <a:fillRect/>
          </a:stretch>
        </p:blipFill>
        <p:spPr bwMode="auto">
          <a:xfrm>
            <a:off x="2313710" y="1762125"/>
            <a:ext cx="4238491" cy="2808000"/>
          </a:xfrm>
          <a:prstGeom prst="rect">
            <a:avLst/>
          </a:prstGeom>
          <a:noFill/>
          <a:ln w="9525">
            <a:noFill/>
            <a:miter lim="800000"/>
            <a:headEnd/>
            <a:tailEnd/>
          </a:ln>
          <a:effectLst/>
        </p:spPr>
      </p:pic>
      <p:sp>
        <p:nvSpPr>
          <p:cNvPr id="176" name="TextBox 175"/>
          <p:cNvSpPr txBox="1"/>
          <p:nvPr/>
        </p:nvSpPr>
        <p:spPr>
          <a:xfrm>
            <a:off x="3422073" y="4987635"/>
            <a:ext cx="5527963" cy="1077218"/>
          </a:xfrm>
          <a:prstGeom prst="rect">
            <a:avLst/>
          </a:prstGeom>
          <a:noFill/>
        </p:spPr>
        <p:txBody>
          <a:bodyPr wrap="square" rtlCol="0">
            <a:spAutoFit/>
          </a:bodyPr>
          <a:lstStyle/>
          <a:p>
            <a:r>
              <a:rPr lang="en-US" b="0" dirty="0" smtClean="0">
                <a:effectLst/>
              </a:rPr>
              <a:t>When </a:t>
            </a:r>
            <a:r>
              <a:rPr lang="en-US" b="0" dirty="0" err="1" smtClean="0">
                <a:effectLst/>
              </a:rPr>
              <a:t>Wifi</a:t>
            </a:r>
            <a:r>
              <a:rPr lang="en-US" b="0" dirty="0" smtClean="0">
                <a:effectLst/>
              </a:rPr>
              <a:t> reconnects, sudden influx of messages may occur</a:t>
            </a:r>
            <a:endParaRPr lang="en-GB"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ppt_x"/>
                                          </p:val>
                                        </p:tav>
                                        <p:tav tm="100000">
                                          <p:val>
                                            <p:strVal val="#ppt_x"/>
                                          </p:val>
                                        </p:tav>
                                      </p:tavLst>
                                    </p:anim>
                                    <p:anim calcmode="lin" valueType="num">
                                      <p:cBhvr additive="base">
                                        <p:cTn id="27" dur="500" fill="hold"/>
                                        <p:tgtEl>
                                          <p:spTgt spid="30"/>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 presetClass="entr" presetSubtype="1"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fill="hold"/>
                                        <p:tgtEl>
                                          <p:spTgt spid="32"/>
                                        </p:tgtEl>
                                        <p:attrNameLst>
                                          <p:attrName>ppt_x</p:attrName>
                                        </p:attrNameLst>
                                      </p:cBhvr>
                                      <p:tavLst>
                                        <p:tav tm="0">
                                          <p:val>
                                            <p:strVal val="#ppt_x"/>
                                          </p:val>
                                        </p:tav>
                                        <p:tav tm="100000">
                                          <p:val>
                                            <p:strVal val="#ppt_x"/>
                                          </p:val>
                                        </p:tav>
                                      </p:tavLst>
                                    </p:anim>
                                    <p:anim calcmode="lin" valueType="num">
                                      <p:cBhvr additive="base">
                                        <p:cTn id="37"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3"/>
                                        </p:tgtEl>
                                        <p:attrNameLst>
                                          <p:attrName>style.visibility</p:attrName>
                                        </p:attrNameLst>
                                      </p:cBhvr>
                                      <p:to>
                                        <p:strVal val="visible"/>
                                      </p:to>
                                    </p:set>
                                  </p:childTnLst>
                                </p:cTn>
                              </p:par>
                            </p:childTnLst>
                          </p:cTn>
                        </p:par>
                        <p:par>
                          <p:cTn id="42" fill="hold">
                            <p:stCondLst>
                              <p:cond delay="0"/>
                            </p:stCondLst>
                            <p:childTnLst>
                              <p:par>
                                <p:cTn id="43" presetID="2" presetClass="entr" presetSubtype="1"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par>
                          <p:cTn id="47" fill="hold">
                            <p:stCondLst>
                              <p:cond delay="500"/>
                            </p:stCondLst>
                            <p:childTnLst>
                              <p:par>
                                <p:cTn id="48" presetID="2" presetClass="entr" presetSubtype="1" fill="hold"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0-#ppt_h/2"/>
                                          </p:val>
                                        </p:tav>
                                        <p:tav tm="100000">
                                          <p:val>
                                            <p:strVal val="#ppt_y"/>
                                          </p:val>
                                        </p:tav>
                                      </p:tavLst>
                                    </p:anim>
                                  </p:childTnLst>
                                </p:cTn>
                              </p:par>
                            </p:childTnLst>
                          </p:cTn>
                        </p:par>
                        <p:par>
                          <p:cTn id="52" fill="hold">
                            <p:stCondLst>
                              <p:cond delay="1000"/>
                            </p:stCondLst>
                            <p:childTnLst>
                              <p:par>
                                <p:cTn id="53" presetID="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0-#ppt_h/2"/>
                                          </p:val>
                                        </p:tav>
                                        <p:tav tm="100000">
                                          <p:val>
                                            <p:strVal val="#ppt_y"/>
                                          </p:val>
                                        </p:tav>
                                      </p:tavLst>
                                    </p:anim>
                                  </p:childTnLst>
                                </p:cTn>
                              </p:par>
                            </p:childTnLst>
                          </p:cTn>
                        </p:par>
                        <p:par>
                          <p:cTn id="57" fill="hold">
                            <p:stCondLst>
                              <p:cond delay="1500"/>
                            </p:stCondLst>
                            <p:childTnLst>
                              <p:par>
                                <p:cTn id="58" presetID="2" presetClass="entr" presetSubtype="1" fill="hold" nodeType="after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ppt_x"/>
                                          </p:val>
                                        </p:tav>
                                        <p:tav tm="100000">
                                          <p:val>
                                            <p:strVal val="#ppt_x"/>
                                          </p:val>
                                        </p:tav>
                                      </p:tavLst>
                                    </p:anim>
                                    <p:anim calcmode="lin" valueType="num">
                                      <p:cBhvr additive="base">
                                        <p:cTn id="61"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32"/>
                                        </p:tgtEl>
                                        <p:attrNameLst>
                                          <p:attrName>style.visibility</p:attrName>
                                        </p:attrNameLst>
                                      </p:cBhvr>
                                      <p:to>
                                        <p:strVal val="visible"/>
                                      </p:to>
                                    </p:set>
                                  </p:childTnLst>
                                </p:cTn>
                              </p:par>
                            </p:childTnLst>
                          </p:cTn>
                        </p:par>
                        <p:par>
                          <p:cTn id="66" fill="hold">
                            <p:stCondLst>
                              <p:cond delay="0"/>
                            </p:stCondLst>
                            <p:childTnLst>
                              <p:par>
                                <p:cTn id="67" presetID="2" presetClass="entr" presetSubtype="1"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fill="hold"/>
                                        <p:tgtEl>
                                          <p:spTgt spid="39"/>
                                        </p:tgtEl>
                                        <p:attrNameLst>
                                          <p:attrName>ppt_x</p:attrName>
                                        </p:attrNameLst>
                                      </p:cBhvr>
                                      <p:tavLst>
                                        <p:tav tm="0">
                                          <p:val>
                                            <p:strVal val="#ppt_x"/>
                                          </p:val>
                                        </p:tav>
                                        <p:tav tm="100000">
                                          <p:val>
                                            <p:strVal val="#ppt_x"/>
                                          </p:val>
                                        </p:tav>
                                      </p:tavLst>
                                    </p:anim>
                                    <p:anim calcmode="lin" valueType="num">
                                      <p:cBhvr additive="base">
                                        <p:cTn id="75" dur="500" fill="hold"/>
                                        <p:tgtEl>
                                          <p:spTgt spid="39"/>
                                        </p:tgtEl>
                                        <p:attrNameLst>
                                          <p:attrName>ppt_y</p:attrName>
                                        </p:attrNameLst>
                                      </p:cBhvr>
                                      <p:tavLst>
                                        <p:tav tm="0">
                                          <p:val>
                                            <p:strVal val="0-#ppt_h/2"/>
                                          </p:val>
                                        </p:tav>
                                        <p:tav tm="100000">
                                          <p:val>
                                            <p:strVal val="#ppt_y"/>
                                          </p:val>
                                        </p:tav>
                                      </p:tavLst>
                                    </p:anim>
                                  </p:childTnLst>
                                </p:cTn>
                              </p:par>
                            </p:childTnLst>
                          </p:cTn>
                        </p:par>
                        <p:par>
                          <p:cTn id="76" fill="hold">
                            <p:stCondLst>
                              <p:cond delay="1000"/>
                            </p:stCondLst>
                            <p:childTnLst>
                              <p:par>
                                <p:cTn id="77" presetID="2" presetClass="entr" presetSubtype="1"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500" fill="hold"/>
                                        <p:tgtEl>
                                          <p:spTgt spid="40"/>
                                        </p:tgtEl>
                                        <p:attrNameLst>
                                          <p:attrName>ppt_x</p:attrName>
                                        </p:attrNameLst>
                                      </p:cBhvr>
                                      <p:tavLst>
                                        <p:tav tm="0">
                                          <p:val>
                                            <p:strVal val="#ppt_x"/>
                                          </p:val>
                                        </p:tav>
                                        <p:tav tm="100000">
                                          <p:val>
                                            <p:strVal val="#ppt_x"/>
                                          </p:val>
                                        </p:tav>
                                      </p:tavLst>
                                    </p:anim>
                                    <p:anim calcmode="lin" valueType="num">
                                      <p:cBhvr additive="base">
                                        <p:cTn id="80" dur="500" fill="hold"/>
                                        <p:tgtEl>
                                          <p:spTgt spid="40"/>
                                        </p:tgtEl>
                                        <p:attrNameLst>
                                          <p:attrName>ppt_y</p:attrName>
                                        </p:attrNameLst>
                                      </p:cBhvr>
                                      <p:tavLst>
                                        <p:tav tm="0">
                                          <p:val>
                                            <p:strVal val="0-#ppt_h/2"/>
                                          </p:val>
                                        </p:tav>
                                        <p:tav tm="100000">
                                          <p:val>
                                            <p:strVal val="#ppt_y"/>
                                          </p:val>
                                        </p:tav>
                                      </p:tavLst>
                                    </p:anim>
                                  </p:childTnLst>
                                </p:cTn>
                              </p:par>
                            </p:childTnLst>
                          </p:cTn>
                        </p:par>
                        <p:par>
                          <p:cTn id="81" fill="hold">
                            <p:stCondLst>
                              <p:cond delay="1500"/>
                            </p:stCondLst>
                            <p:childTnLst>
                              <p:par>
                                <p:cTn id="82" presetID="2" presetClass="entr" presetSubtype="1"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 calcmode="lin" valueType="num">
                                      <p:cBhvr additive="base">
                                        <p:cTn id="84" dur="500" fill="hold"/>
                                        <p:tgtEl>
                                          <p:spTgt spid="41"/>
                                        </p:tgtEl>
                                        <p:attrNameLst>
                                          <p:attrName>ppt_x</p:attrName>
                                        </p:attrNameLst>
                                      </p:cBhvr>
                                      <p:tavLst>
                                        <p:tav tm="0">
                                          <p:val>
                                            <p:strVal val="#ppt_x"/>
                                          </p:val>
                                        </p:tav>
                                        <p:tav tm="100000">
                                          <p:val>
                                            <p:strVal val="#ppt_x"/>
                                          </p:val>
                                        </p:tav>
                                      </p:tavLst>
                                    </p:anim>
                                    <p:anim calcmode="lin" valueType="num">
                                      <p:cBhvr additive="base">
                                        <p:cTn id="85" dur="500" fill="hold"/>
                                        <p:tgtEl>
                                          <p:spTgt spid="41"/>
                                        </p:tgtEl>
                                        <p:attrNameLst>
                                          <p:attrName>ppt_y</p:attrName>
                                        </p:attrNameLst>
                                      </p:cBhvr>
                                      <p:tavLst>
                                        <p:tav tm="0">
                                          <p:val>
                                            <p:strVal val="0-#ppt_h/2"/>
                                          </p:val>
                                        </p:tav>
                                        <p:tav tm="100000">
                                          <p:val>
                                            <p:strVal val="#ppt_y"/>
                                          </p:val>
                                        </p:tav>
                                      </p:tavLst>
                                    </p:anim>
                                  </p:childTnLst>
                                </p:cTn>
                              </p:par>
                            </p:childTnLst>
                          </p:cTn>
                        </p:par>
                        <p:par>
                          <p:cTn id="86" fill="hold">
                            <p:stCondLst>
                              <p:cond delay="2000"/>
                            </p:stCondLst>
                            <p:childTnLst>
                              <p:par>
                                <p:cTn id="87" presetID="2" presetClass="entr" presetSubtype="1"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fill="hold"/>
                                        <p:tgtEl>
                                          <p:spTgt spid="42"/>
                                        </p:tgtEl>
                                        <p:attrNameLst>
                                          <p:attrName>ppt_x</p:attrName>
                                        </p:attrNameLst>
                                      </p:cBhvr>
                                      <p:tavLst>
                                        <p:tav tm="0">
                                          <p:val>
                                            <p:strVal val="#ppt_x"/>
                                          </p:val>
                                        </p:tav>
                                        <p:tav tm="100000">
                                          <p:val>
                                            <p:strVal val="#ppt_x"/>
                                          </p:val>
                                        </p:tav>
                                      </p:tavLst>
                                    </p:anim>
                                    <p:anim calcmode="lin" valueType="num">
                                      <p:cBhvr additive="base">
                                        <p:cTn id="90" dur="500" fill="hold"/>
                                        <p:tgtEl>
                                          <p:spTgt spid="42"/>
                                        </p:tgtEl>
                                        <p:attrNameLst>
                                          <p:attrName>ppt_y</p:attrName>
                                        </p:attrNameLst>
                                      </p:cBhvr>
                                      <p:tavLst>
                                        <p:tav tm="0">
                                          <p:val>
                                            <p:strVal val="0-#ppt_h/2"/>
                                          </p:val>
                                        </p:tav>
                                        <p:tav tm="100000">
                                          <p:val>
                                            <p:strVal val="#ppt_y"/>
                                          </p:val>
                                        </p:tav>
                                      </p:tavLst>
                                    </p:anim>
                                  </p:childTnLst>
                                </p:cTn>
                              </p:par>
                            </p:childTnLst>
                          </p:cTn>
                        </p:par>
                        <p:par>
                          <p:cTn id="91" fill="hold">
                            <p:stCondLst>
                              <p:cond delay="2500"/>
                            </p:stCondLst>
                            <p:childTnLst>
                              <p:par>
                                <p:cTn id="92" presetID="2" presetClass="entr" presetSubtype="1"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 calcmode="lin" valueType="num">
                                      <p:cBhvr additive="base">
                                        <p:cTn id="94" dur="500" fill="hold"/>
                                        <p:tgtEl>
                                          <p:spTgt spid="43"/>
                                        </p:tgtEl>
                                        <p:attrNameLst>
                                          <p:attrName>ppt_x</p:attrName>
                                        </p:attrNameLst>
                                      </p:cBhvr>
                                      <p:tavLst>
                                        <p:tav tm="0">
                                          <p:val>
                                            <p:strVal val="#ppt_x"/>
                                          </p:val>
                                        </p:tav>
                                        <p:tav tm="100000">
                                          <p:val>
                                            <p:strVal val="#ppt_x"/>
                                          </p:val>
                                        </p:tav>
                                      </p:tavLst>
                                    </p:anim>
                                    <p:anim calcmode="lin" valueType="num">
                                      <p:cBhvr additive="base">
                                        <p:cTn id="95"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2020" r="42598"/>
          <a:stretch>
            <a:fillRect/>
          </a:stretch>
        </p:blipFill>
        <p:spPr bwMode="auto">
          <a:xfrm>
            <a:off x="3241964" y="0"/>
            <a:ext cx="5902036" cy="6858000"/>
          </a:xfrm>
          <a:prstGeom prst="rect">
            <a:avLst/>
          </a:prstGeom>
          <a:noFill/>
          <a:ln w="9525">
            <a:noFill/>
            <a:miter lim="800000"/>
            <a:headEnd/>
            <a:tailEnd/>
          </a:ln>
          <a:effectLst/>
        </p:spPr>
      </p:pic>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Stable, </a:t>
            </a:r>
          </a:p>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Thread-Safe </a:t>
            </a:r>
          </a:p>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Solution</a:t>
            </a:r>
          </a:p>
        </p:txBody>
      </p:sp>
    </p:spTree>
  </p:cSld>
  <p:clrMapOvr>
    <a:masterClrMapping/>
  </p:clrMapOvr>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Single-threaded “Safe Haven”</a:t>
            </a:r>
          </a:p>
        </p:txBody>
      </p:sp>
      <p:sp>
        <p:nvSpPr>
          <p:cNvPr id="3" name="Rounded Rectangle 2"/>
          <p:cNvSpPr/>
          <p:nvPr/>
        </p:nvSpPr>
        <p:spPr bwMode="auto">
          <a:xfrm>
            <a:off x="684935" y="2576517"/>
            <a:ext cx="7743825" cy="3957637"/>
          </a:xfrm>
          <a:prstGeom prst="roundRec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 name="Rounded Rectangle 3"/>
          <p:cNvSpPr/>
          <p:nvPr/>
        </p:nvSpPr>
        <p:spPr bwMode="auto">
          <a:xfrm>
            <a:off x="2396835" y="2586037"/>
            <a:ext cx="4336473" cy="3957637"/>
          </a:xfrm>
          <a:prstGeom prst="roundRect">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grpSp>
        <p:nvGrpSpPr>
          <p:cNvPr id="5" name="Group 40"/>
          <p:cNvGrpSpPr/>
          <p:nvPr/>
        </p:nvGrpSpPr>
        <p:grpSpPr>
          <a:xfrm>
            <a:off x="7578000" y="1240009"/>
            <a:ext cx="1381129" cy="4024719"/>
            <a:chOff x="7578000" y="1240009"/>
            <a:chExt cx="1381129" cy="4024719"/>
          </a:xfrm>
        </p:grpSpPr>
        <p:cxnSp>
          <p:nvCxnSpPr>
            <p:cNvPr id="6" name="Straight Arrow Connector 5"/>
            <p:cNvCxnSpPr>
              <a:endCxn id="21" idx="0"/>
            </p:cNvCxnSpPr>
            <p:nvPr/>
          </p:nvCxnSpPr>
          <p:spPr>
            <a:xfrm rot="5400000">
              <a:off x="6338260" y="3137844"/>
              <a:ext cx="3366624" cy="887143"/>
            </a:xfrm>
            <a:prstGeom prst="straightConnector1">
              <a:avLst/>
            </a:prstGeom>
            <a:noFill/>
            <a:ln w="50800" cap="flat" cmpd="sng" algn="ctr">
              <a:solidFill>
                <a:schemeClr val="tx1"/>
              </a:solidFill>
              <a:prstDash val="solid"/>
              <a:tailEnd type="stealth" w="lg" len="lg"/>
            </a:ln>
            <a:effectLst/>
          </p:spPr>
        </p:cxnSp>
        <p:grpSp>
          <p:nvGrpSpPr>
            <p:cNvPr id="7" name="Group 66"/>
            <p:cNvGrpSpPr/>
            <p:nvPr/>
          </p:nvGrpSpPr>
          <p:grpSpPr>
            <a:xfrm>
              <a:off x="7897091" y="1240009"/>
              <a:ext cx="1062038" cy="602672"/>
              <a:chOff x="7620000" y="4094046"/>
              <a:chExt cx="1062038" cy="602672"/>
            </a:xfrm>
          </p:grpSpPr>
          <p:sp>
            <p:nvSpPr>
              <p:cNvPr id="8"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9"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0"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1"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2"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3"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grpSp>
      <p:grpSp>
        <p:nvGrpSpPr>
          <p:cNvPr id="16" name="Group 46"/>
          <p:cNvGrpSpPr/>
          <p:nvPr/>
        </p:nvGrpSpPr>
        <p:grpSpPr>
          <a:xfrm>
            <a:off x="308265" y="1143434"/>
            <a:ext cx="1291937" cy="2195510"/>
            <a:chOff x="308265" y="1143434"/>
            <a:chExt cx="1291937" cy="2195510"/>
          </a:xfrm>
        </p:grpSpPr>
        <p:pic>
          <p:nvPicPr>
            <p:cNvPr id="14" name="Picture 4"/>
            <p:cNvPicPr>
              <a:picLocks noChangeAspect="1" noChangeArrowheads="1"/>
            </p:cNvPicPr>
            <p:nvPr/>
          </p:nvPicPr>
          <p:blipFill>
            <a:blip r:embed="rId2" cstate="print"/>
            <a:srcRect/>
            <a:stretch>
              <a:fillRect/>
            </a:stretch>
          </p:blipFill>
          <p:spPr bwMode="auto">
            <a:xfrm>
              <a:off x="308265" y="1143434"/>
              <a:ext cx="851622" cy="851622"/>
            </a:xfrm>
            <a:prstGeom prst="rect">
              <a:avLst/>
            </a:prstGeom>
            <a:noFill/>
            <a:ln w="9525">
              <a:noFill/>
              <a:miter lim="800000"/>
              <a:headEnd/>
              <a:tailEnd/>
            </a:ln>
            <a:effectLst/>
          </p:spPr>
        </p:pic>
        <p:cxnSp>
          <p:nvCxnSpPr>
            <p:cNvPr id="15" name="Straight Arrow Connector 14"/>
            <p:cNvCxnSpPr>
              <a:endCxn id="20" idx="0"/>
            </p:cNvCxnSpPr>
            <p:nvPr/>
          </p:nvCxnSpPr>
          <p:spPr>
            <a:xfrm rot="16200000" flipH="1">
              <a:off x="481446" y="2220189"/>
              <a:ext cx="1288473" cy="949038"/>
            </a:xfrm>
            <a:prstGeom prst="straightConnector1">
              <a:avLst/>
            </a:prstGeom>
            <a:noFill/>
            <a:ln w="50800" cap="flat" cmpd="sng" algn="ctr">
              <a:solidFill>
                <a:schemeClr val="tx1"/>
              </a:solidFill>
              <a:prstDash val="solid"/>
              <a:tailEnd type="stealth" w="lg" len="lg"/>
            </a:ln>
            <a:effectLst/>
          </p:spPr>
        </p:cxnSp>
      </p:grpSp>
      <p:sp>
        <p:nvSpPr>
          <p:cNvPr id="18" name="Rounded Rectangle 17"/>
          <p:cNvSpPr/>
          <p:nvPr/>
        </p:nvSpPr>
        <p:spPr bwMode="auto">
          <a:xfrm>
            <a:off x="3588329" y="3338945"/>
            <a:ext cx="1939636"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Logic</a:t>
            </a:r>
            <a:endParaRPr kumimoji="0" lang="en-GB" sz="3200" b="0" i="0" u="none" strike="noStrike" cap="none" normalizeH="0" baseline="0" dirty="0" smtClean="0">
              <a:ln>
                <a:noFill/>
              </a:ln>
              <a:solidFill>
                <a:schemeClr val="bg2"/>
              </a:solidFill>
              <a:effectLst/>
              <a:latin typeface="Franklin Gothic Medium" pitchFamily="34" charset="0"/>
            </a:endParaRPr>
          </a:p>
        </p:txBody>
      </p:sp>
      <p:sp>
        <p:nvSpPr>
          <p:cNvPr id="19" name="Rounded Rectangle 18"/>
          <p:cNvSpPr/>
          <p:nvPr/>
        </p:nvSpPr>
        <p:spPr bwMode="auto">
          <a:xfrm>
            <a:off x="3588324" y="5264785"/>
            <a:ext cx="1939636"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Data</a:t>
            </a:r>
            <a:endParaRPr kumimoji="0" lang="en-GB" sz="3200" b="0" i="0" u="none" strike="noStrike" cap="none" normalizeH="0" baseline="0" dirty="0" smtClean="0">
              <a:ln>
                <a:noFill/>
              </a:ln>
              <a:solidFill>
                <a:schemeClr val="bg2"/>
              </a:solidFill>
              <a:effectLst/>
              <a:latin typeface="Franklin Gothic Medium" pitchFamily="34" charset="0"/>
            </a:endParaRPr>
          </a:p>
        </p:txBody>
      </p:sp>
      <p:sp>
        <p:nvSpPr>
          <p:cNvPr id="20" name="Rounded Rectangle 19"/>
          <p:cNvSpPr/>
          <p:nvPr/>
        </p:nvSpPr>
        <p:spPr bwMode="auto">
          <a:xfrm>
            <a:off x="914401" y="3338945"/>
            <a:ext cx="1371600"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Views</a:t>
            </a:r>
            <a:endParaRPr kumimoji="0" lang="en-GB" sz="3200" b="0" i="0" u="none" strike="noStrike" cap="none" normalizeH="0" baseline="0" dirty="0" smtClean="0">
              <a:ln>
                <a:noFill/>
              </a:ln>
              <a:solidFill>
                <a:schemeClr val="bg2"/>
              </a:solidFill>
              <a:effectLst/>
              <a:latin typeface="Franklin Gothic Medium" pitchFamily="34" charset="0"/>
            </a:endParaRPr>
          </a:p>
        </p:txBody>
      </p:sp>
      <p:sp>
        <p:nvSpPr>
          <p:cNvPr id="21" name="Rounded Rectangle 20"/>
          <p:cNvSpPr/>
          <p:nvPr/>
        </p:nvSpPr>
        <p:spPr bwMode="auto">
          <a:xfrm>
            <a:off x="6858000" y="5264727"/>
            <a:ext cx="1440000"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err="1" smtClean="0">
                <a:ln>
                  <a:noFill/>
                </a:ln>
                <a:solidFill>
                  <a:schemeClr val="bg2"/>
                </a:solidFill>
                <a:effectLst/>
                <a:latin typeface="Franklin Gothic Medium" pitchFamily="34" charset="0"/>
              </a:rPr>
              <a:t>Comm</a:t>
            </a:r>
            <a:endParaRPr kumimoji="0" lang="en-GB" sz="3200" b="0" i="0" u="none" strike="noStrike" cap="none" normalizeH="0" baseline="0" dirty="0" smtClean="0">
              <a:ln>
                <a:noFill/>
              </a:ln>
              <a:solidFill>
                <a:schemeClr val="bg2"/>
              </a:solidFill>
              <a:effectLst/>
              <a:latin typeface="Franklin Gothic Medium" pitchFamily="34" charset="0"/>
            </a:endParaRPr>
          </a:p>
        </p:txBody>
      </p:sp>
      <p:cxnSp>
        <p:nvCxnSpPr>
          <p:cNvPr id="24" name="Straight Arrow Connector 23"/>
          <p:cNvCxnSpPr/>
          <p:nvPr/>
        </p:nvCxnSpPr>
        <p:spPr>
          <a:xfrm>
            <a:off x="2286001" y="3588324"/>
            <a:ext cx="1302328" cy="1588"/>
          </a:xfrm>
          <a:prstGeom prst="straightConnector1">
            <a:avLst/>
          </a:prstGeom>
          <a:noFill/>
          <a:ln w="50800" cap="flat" cmpd="sng" algn="ctr">
            <a:solidFill>
              <a:schemeClr val="tx1"/>
            </a:solidFill>
            <a:prstDash val="sysDot"/>
            <a:tailEnd type="stealth" w="lg" len="lg"/>
          </a:ln>
          <a:effectLst/>
        </p:spPr>
      </p:cxnSp>
      <p:cxnSp>
        <p:nvCxnSpPr>
          <p:cNvPr id="27" name="Straight Arrow Connector 26"/>
          <p:cNvCxnSpPr/>
          <p:nvPr/>
        </p:nvCxnSpPr>
        <p:spPr>
          <a:xfrm rot="16200000" flipV="1">
            <a:off x="5257803" y="4260275"/>
            <a:ext cx="1911925" cy="1316180"/>
          </a:xfrm>
          <a:prstGeom prst="straightConnector1">
            <a:avLst/>
          </a:prstGeom>
          <a:noFill/>
          <a:ln w="50800" cap="flat" cmpd="sng" algn="ctr">
            <a:solidFill>
              <a:schemeClr val="tx1"/>
            </a:solidFill>
            <a:prstDash val="solid"/>
            <a:tailEnd type="stealth" w="lg" len="lg"/>
          </a:ln>
          <a:effectLst/>
        </p:spPr>
      </p:cxnSp>
      <p:cxnSp>
        <p:nvCxnSpPr>
          <p:cNvPr id="30" name="Straight Arrow Connector 29"/>
          <p:cNvCxnSpPr>
            <a:stCxn id="18" idx="2"/>
            <a:endCxn id="19" idx="0"/>
          </p:cNvCxnSpPr>
          <p:nvPr/>
        </p:nvCxnSpPr>
        <p:spPr>
          <a:xfrm rot="5400000">
            <a:off x="3941589" y="4648227"/>
            <a:ext cx="1233112" cy="5"/>
          </a:xfrm>
          <a:prstGeom prst="straightConnector1">
            <a:avLst/>
          </a:prstGeom>
          <a:noFill/>
          <a:ln w="50800" cap="flat" cmpd="sng" algn="ctr">
            <a:solidFill>
              <a:schemeClr val="tx1"/>
            </a:solidFill>
            <a:prstDash val="solid"/>
            <a:tailEnd type="stealth" w="lg" len="lg"/>
          </a:ln>
          <a:effectLst/>
        </p:spPr>
      </p:cxnSp>
      <p:cxnSp>
        <p:nvCxnSpPr>
          <p:cNvPr id="33" name="Straight Arrow Connector 32"/>
          <p:cNvCxnSpPr>
            <a:stCxn id="20" idx="2"/>
            <a:endCxn id="19" idx="1"/>
          </p:cNvCxnSpPr>
          <p:nvPr/>
        </p:nvCxnSpPr>
        <p:spPr>
          <a:xfrm rot="16200000" flipH="1">
            <a:off x="1804524" y="3827349"/>
            <a:ext cx="1579476" cy="1988123"/>
          </a:xfrm>
          <a:prstGeom prst="straightConnector1">
            <a:avLst/>
          </a:prstGeom>
          <a:noFill/>
          <a:ln w="50800" cap="flat" cmpd="sng" algn="ctr">
            <a:solidFill>
              <a:schemeClr val="tx1"/>
            </a:solidFill>
            <a:prstDash val="sysDot"/>
            <a:tailEnd type="stealth" w="lg" len="lg"/>
          </a:ln>
          <a:effectLst/>
        </p:spPr>
      </p:cxnSp>
      <p:cxnSp>
        <p:nvCxnSpPr>
          <p:cNvPr id="42" name="Straight Arrow Connector 41"/>
          <p:cNvCxnSpPr/>
          <p:nvPr/>
        </p:nvCxnSpPr>
        <p:spPr>
          <a:xfrm rot="10800000">
            <a:off x="2286001" y="3796149"/>
            <a:ext cx="1302328" cy="1588"/>
          </a:xfrm>
          <a:prstGeom prst="straightConnector1">
            <a:avLst/>
          </a:prstGeom>
          <a:noFill/>
          <a:ln w="50800" cap="flat" cmpd="sng" algn="ctr">
            <a:solidFill>
              <a:schemeClr val="tx1"/>
            </a:solidFill>
            <a:prstDash val="solid"/>
            <a:tailEnd type="stealth" w="lg" len="lg"/>
          </a:ln>
          <a:effectLst/>
        </p:spPr>
      </p:cxnSp>
      <p:cxnSp>
        <p:nvCxnSpPr>
          <p:cNvPr id="48" name="Straight Arrow Connector 47"/>
          <p:cNvCxnSpPr/>
          <p:nvPr/>
        </p:nvCxnSpPr>
        <p:spPr>
          <a:xfrm rot="16200000" flipH="1">
            <a:off x="5230088" y="3733780"/>
            <a:ext cx="1911925" cy="1316180"/>
          </a:xfrm>
          <a:prstGeom prst="straightConnector1">
            <a:avLst/>
          </a:prstGeom>
          <a:noFill/>
          <a:ln w="50800" cap="flat" cmpd="sng" algn="ctr">
            <a:solidFill>
              <a:schemeClr val="tx1"/>
            </a:solidFill>
            <a:prstDash val="solid"/>
            <a:tailEnd type="stealth" w="lg" len="lg"/>
          </a:ln>
          <a:effectLst/>
        </p:spPr>
      </p:cxnSp>
      <p:cxnSp>
        <p:nvCxnSpPr>
          <p:cNvPr id="50" name="Straight Arrow Connector 49"/>
          <p:cNvCxnSpPr>
            <a:stCxn id="18" idx="3"/>
            <a:endCxn id="18" idx="2"/>
          </p:cNvCxnSpPr>
          <p:nvPr/>
        </p:nvCxnSpPr>
        <p:spPr>
          <a:xfrm flipH="1">
            <a:off x="4558147" y="3685309"/>
            <a:ext cx="969818" cy="346364"/>
          </a:xfrm>
          <a:prstGeom prst="straightConnector1">
            <a:avLst/>
          </a:prstGeom>
          <a:noFill/>
          <a:ln w="50800" cap="flat" cmpd="sng" algn="ctr">
            <a:solidFill>
              <a:schemeClr val="bg1">
                <a:lumMod val="60000"/>
                <a:lumOff val="40000"/>
              </a:schemeClr>
            </a:solidFill>
            <a:prstDash val="sysDot"/>
            <a:tailEnd type="none" w="lg" len="lg"/>
          </a:ln>
          <a:effectLst/>
        </p:spPr>
      </p:cxnSp>
      <p:sp>
        <p:nvSpPr>
          <p:cNvPr id="54" name="Oval 53"/>
          <p:cNvSpPr/>
          <p:nvPr/>
        </p:nvSpPr>
        <p:spPr bwMode="auto">
          <a:xfrm>
            <a:off x="3768436" y="3560618"/>
            <a:ext cx="193964" cy="19396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5" name="Oval 54"/>
          <p:cNvSpPr/>
          <p:nvPr/>
        </p:nvSpPr>
        <p:spPr bwMode="auto">
          <a:xfrm>
            <a:off x="5264727" y="3810000"/>
            <a:ext cx="193964" cy="193964"/>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6" name="Oval 55"/>
          <p:cNvSpPr/>
          <p:nvPr/>
        </p:nvSpPr>
        <p:spPr bwMode="auto">
          <a:xfrm>
            <a:off x="3740727" y="5486400"/>
            <a:ext cx="193964" cy="193964"/>
          </a:xfrm>
          <a:prstGeom prst="ellipse">
            <a:avLst/>
          </a:prstGeom>
          <a:solidFill>
            <a:srgbClr val="FF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7" name="Oval 56"/>
          <p:cNvSpPr/>
          <p:nvPr/>
        </p:nvSpPr>
        <p:spPr bwMode="auto">
          <a:xfrm>
            <a:off x="5140036" y="5292436"/>
            <a:ext cx="193964" cy="193964"/>
          </a:xfrm>
          <a:prstGeom prst="ellipse">
            <a:avLst/>
          </a:prstGeom>
          <a:solidFill>
            <a:srgbClr val="FF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8" name="Rounded Rectangle 57"/>
          <p:cNvSpPr/>
          <p:nvPr/>
        </p:nvSpPr>
        <p:spPr>
          <a:xfrm>
            <a:off x="3976256" y="2008909"/>
            <a:ext cx="3560618" cy="471054"/>
          </a:xfrm>
          <a:prstGeom prst="round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0" dirty="0" smtClean="0">
                <a:solidFill>
                  <a:schemeClr val="bg2"/>
                </a:solidFill>
                <a:effectLst/>
                <a:latin typeface="+mj-lt"/>
              </a:rPr>
              <a:t>Need to lock multiple objects</a:t>
            </a:r>
            <a:endParaRPr lang="en-GB" sz="2000" b="0" dirty="0">
              <a:solidFill>
                <a:schemeClr val="bg2"/>
              </a:solidFill>
              <a:effectLst/>
              <a:latin typeface="+mj-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right)">
                                      <p:cBhvr>
                                        <p:cTn id="15" dur="500"/>
                                        <p:tgtEl>
                                          <p:spTgt spid="2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up)">
                                      <p:cBhvr>
                                        <p:cTn id="23" dur="500"/>
                                        <p:tgtEl>
                                          <p:spTgt spid="30"/>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right)">
                                      <p:cBhvr>
                                        <p:cTn id="31" dur="500"/>
                                        <p:tgtEl>
                                          <p:spTgt spid="42"/>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left)">
                                      <p:cBhvr>
                                        <p:cTn id="54" dur="5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54" grpId="0" animBg="1"/>
      <p:bldP spid="55" grpId="0" animBg="1"/>
      <p:bldP spid="56" grpId="0" animBg="1"/>
      <p:bldP spid="57" grpId="0" animBg="1"/>
      <p:bldP spid="58"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Multi-object locks</a:t>
            </a:r>
          </a:p>
        </p:txBody>
      </p:sp>
      <p:sp>
        <p:nvSpPr>
          <p:cNvPr id="3" name="TextBox 2"/>
          <p:cNvSpPr txBox="1"/>
          <p:nvPr/>
        </p:nvSpPr>
        <p:spPr>
          <a:xfrm>
            <a:off x="2479964" y="1662545"/>
            <a:ext cx="2909454" cy="584775"/>
          </a:xfrm>
          <a:prstGeom prst="rect">
            <a:avLst/>
          </a:prstGeom>
          <a:noFill/>
        </p:spPr>
        <p:txBody>
          <a:bodyPr wrap="square" rtlCol="0">
            <a:spAutoFit/>
          </a:bodyPr>
          <a:lstStyle/>
          <a:p>
            <a:r>
              <a:rPr lang="en-US" b="0" dirty="0" smtClean="0">
                <a:effectLst/>
              </a:rPr>
              <a:t>Do it yourself?</a:t>
            </a:r>
            <a:endParaRPr lang="en-GB" b="0" dirty="0">
              <a:effectLst/>
            </a:endParaRPr>
          </a:p>
        </p:txBody>
      </p:sp>
      <p:pic>
        <p:nvPicPr>
          <p:cNvPr id="3074" name="Picture 2"/>
          <p:cNvPicPr>
            <a:picLocks noChangeAspect="1" noChangeArrowheads="1"/>
          </p:cNvPicPr>
          <p:nvPr/>
        </p:nvPicPr>
        <p:blipFill>
          <a:blip r:embed="rId2" cstate="print"/>
          <a:srcRect/>
          <a:stretch>
            <a:fillRect/>
          </a:stretch>
        </p:blipFill>
        <p:spPr bwMode="auto">
          <a:xfrm>
            <a:off x="622589" y="1355154"/>
            <a:ext cx="1607993" cy="1987314"/>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5999018" y="2595995"/>
            <a:ext cx="2846677" cy="2339735"/>
          </a:xfrm>
          <a:prstGeom prst="rect">
            <a:avLst/>
          </a:prstGeom>
          <a:noFill/>
          <a:ln w="9525">
            <a:noFill/>
            <a:miter lim="800000"/>
            <a:headEnd/>
            <a:tailEnd/>
          </a:ln>
          <a:effectLst/>
        </p:spPr>
      </p:pic>
      <p:sp>
        <p:nvSpPr>
          <p:cNvPr id="6" name="TextBox 5"/>
          <p:cNvSpPr txBox="1"/>
          <p:nvPr/>
        </p:nvSpPr>
        <p:spPr>
          <a:xfrm>
            <a:off x="2382981" y="3394363"/>
            <a:ext cx="3325091" cy="1569660"/>
          </a:xfrm>
          <a:prstGeom prst="rect">
            <a:avLst/>
          </a:prstGeom>
          <a:noFill/>
        </p:spPr>
        <p:txBody>
          <a:bodyPr wrap="square" rtlCol="0">
            <a:spAutoFit/>
          </a:bodyPr>
          <a:lstStyle/>
          <a:p>
            <a:r>
              <a:rPr lang="en-US" b="0" dirty="0" smtClean="0">
                <a:effectLst/>
              </a:rPr>
              <a:t>Hope you’re not building anything important</a:t>
            </a:r>
            <a:endParaRPr lang="en-GB" b="0" dirty="0">
              <a:effectLst/>
            </a:endParaRPr>
          </a:p>
        </p:txBody>
      </p:sp>
      <p:sp>
        <p:nvSpPr>
          <p:cNvPr id="8" name="TextBox 7"/>
          <p:cNvSpPr txBox="1"/>
          <p:nvPr/>
        </p:nvSpPr>
        <p:spPr>
          <a:xfrm>
            <a:off x="914400" y="5569520"/>
            <a:ext cx="6220692" cy="1077218"/>
          </a:xfrm>
          <a:prstGeom prst="rect">
            <a:avLst/>
          </a:prstGeom>
          <a:noFill/>
        </p:spPr>
        <p:txBody>
          <a:bodyPr wrap="square" rtlCol="0">
            <a:spAutoFit/>
          </a:bodyPr>
          <a:lstStyle/>
          <a:p>
            <a:r>
              <a:rPr lang="en-US" b="0" dirty="0" smtClean="0">
                <a:effectLst/>
              </a:rPr>
              <a:t>Microsoft already solved it for you with Synchronization Domains </a:t>
            </a:r>
            <a:endParaRPr lang="en-GB" b="0" dirty="0">
              <a:effectLst/>
            </a:endParaRPr>
          </a:p>
        </p:txBody>
      </p:sp>
      <p:pic>
        <p:nvPicPr>
          <p:cNvPr id="3077" name="Picture 5" descr="C:\Documents and Settings\Udi Dahan\My Documents\My Pictures\work\Microsoft .NET logo color.png"/>
          <p:cNvPicPr>
            <a:picLocks noChangeAspect="1" noChangeArrowheads="1"/>
          </p:cNvPicPr>
          <p:nvPr/>
        </p:nvPicPr>
        <p:blipFill>
          <a:blip r:embed="rId4" cstate="print"/>
          <a:srcRect/>
          <a:stretch>
            <a:fillRect/>
          </a:stretch>
        </p:blipFill>
        <p:spPr bwMode="auto">
          <a:xfrm>
            <a:off x="7162800" y="5611094"/>
            <a:ext cx="1651317" cy="1059871"/>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2207171" y="4619297"/>
            <a:ext cx="6385035" cy="1057698"/>
          </a:xfrm>
          <a:prstGeom prst="round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1">
                    <a:lumMod val="20000"/>
                    <a:lumOff val="80000"/>
                  </a:schemeClr>
                </a:solidFill>
                <a:effectLst/>
                <a:latin typeface="Franklin Gothic Medium" pitchFamily="34" charset="0"/>
              </a:rPr>
              <a:t>Applicative</a:t>
            </a:r>
          </a:p>
          <a:p>
            <a:pPr marL="0" marR="0" indent="0" algn="r" defTabSz="914400" rtl="0" eaLnBrk="1" fontAlgn="base" latinLnBrk="0" hangingPunct="1">
              <a:lnSpc>
                <a:spcPct val="100000"/>
              </a:lnSpc>
              <a:spcBef>
                <a:spcPct val="0"/>
              </a:spcBef>
              <a:spcAft>
                <a:spcPct val="0"/>
              </a:spcAft>
              <a:buClrTx/>
              <a:buSzTx/>
              <a:buFontTx/>
              <a:buNone/>
              <a:tabLst/>
            </a:pPr>
            <a:r>
              <a:rPr lang="en-US" sz="2400" b="0" dirty="0" smtClean="0">
                <a:solidFill>
                  <a:schemeClr val="bg1">
                    <a:lumMod val="20000"/>
                    <a:lumOff val="80000"/>
                  </a:schemeClr>
                </a:solidFill>
                <a:effectLst/>
                <a:latin typeface="Franklin Gothic Medium" pitchFamily="34" charset="0"/>
              </a:rPr>
              <a:t>Framework</a:t>
            </a:r>
            <a:endParaRPr kumimoji="0" lang="en-GB" sz="2400" b="0" i="0" u="none" strike="noStrike" cap="none" normalizeH="0" baseline="0" dirty="0" smtClean="0">
              <a:ln>
                <a:noFill/>
              </a:ln>
              <a:solidFill>
                <a:schemeClr val="bg1">
                  <a:lumMod val="20000"/>
                  <a:lumOff val="80000"/>
                </a:schemeClr>
              </a:solidFill>
              <a:effectLst/>
              <a:latin typeface="Franklin Gothic Medium" pitchFamily="34" charset="0"/>
            </a:endParaRPr>
          </a:p>
        </p:txBody>
      </p:sp>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Thread Synchronization</a:t>
            </a:r>
          </a:p>
        </p:txBody>
      </p:sp>
      <p:sp>
        <p:nvSpPr>
          <p:cNvPr id="4" name="Rectangle 2"/>
          <p:cNvSpPr txBox="1">
            <a:spLocks noChangeArrowheads="1"/>
          </p:cNvSpPr>
          <p:nvPr/>
        </p:nvSpPr>
        <p:spPr>
          <a:xfrm>
            <a:off x="1137745" y="1389996"/>
            <a:ext cx="6240517" cy="1400501"/>
          </a:xfrm>
          <a:prstGeom prst="rect">
            <a:avLst/>
          </a:prstGeom>
          <a:solidFill>
            <a:schemeClr val="tx1"/>
          </a:solidFill>
        </p:spPr>
        <p:txBody>
          <a:bodyPr/>
          <a:lstStyle/>
          <a:p>
            <a:pPr>
              <a:defRPr/>
            </a:pPr>
            <a:r>
              <a:rPr lang="en-US" sz="2100" b="0" spc="-100" dirty="0" smtClean="0">
                <a:solidFill>
                  <a:schemeClr val="bg2"/>
                </a:solidFill>
                <a:effectLst/>
                <a:latin typeface="Consolas" pitchFamily="49" charset="0"/>
                <a:ea typeface="+mj-ea"/>
                <a:cs typeface="+mj-cs"/>
              </a:rPr>
              <a:t>[Synchronization]</a:t>
            </a:r>
          </a:p>
          <a:p>
            <a:pPr>
              <a:defRPr/>
            </a:pPr>
            <a:r>
              <a:rPr lang="en-US" sz="2100" b="0" spc="-100" dirty="0" smtClean="0">
                <a:solidFill>
                  <a:srgbClr val="0000FF"/>
                </a:solidFill>
                <a:effectLst/>
                <a:latin typeface="Consolas" pitchFamily="49" charset="0"/>
                <a:ea typeface="+mj-ea"/>
                <a:cs typeface="+mj-cs"/>
              </a:rPr>
              <a:t>public</a:t>
            </a:r>
            <a:r>
              <a:rPr lang="en-US" sz="2100" b="0" spc="-100" dirty="0" smtClean="0">
                <a:solidFill>
                  <a:schemeClr val="bg2"/>
                </a:solidFill>
                <a:effectLst/>
                <a:latin typeface="Consolas" pitchFamily="49" charset="0"/>
                <a:ea typeface="+mj-ea"/>
                <a:cs typeface="+mj-cs"/>
              </a:rPr>
              <a:t> </a:t>
            </a:r>
            <a:r>
              <a:rPr lang="en-US" sz="2100" b="0" spc="-100" dirty="0" smtClean="0">
                <a:solidFill>
                  <a:srgbClr val="0000FF"/>
                </a:solidFill>
                <a:effectLst/>
                <a:latin typeface="Consolas" pitchFamily="49" charset="0"/>
                <a:ea typeface="+mj-ea"/>
                <a:cs typeface="+mj-cs"/>
              </a:rPr>
              <a:t>class</a:t>
            </a:r>
            <a:r>
              <a:rPr lang="en-US" sz="2100" b="0" spc="-100" dirty="0" smtClean="0">
                <a:solidFill>
                  <a:schemeClr val="bg2"/>
                </a:solidFill>
                <a:effectLst/>
                <a:latin typeface="Consolas" pitchFamily="49" charset="0"/>
                <a:ea typeface="+mj-ea"/>
                <a:cs typeface="+mj-cs"/>
              </a:rPr>
              <a:t> </a:t>
            </a:r>
            <a:r>
              <a:rPr lang="en-US" sz="2100" b="0" spc="-100" dirty="0" err="1" smtClean="0">
                <a:solidFill>
                  <a:schemeClr val="bg2"/>
                </a:solidFill>
                <a:effectLst/>
                <a:latin typeface="Consolas" pitchFamily="49" charset="0"/>
                <a:ea typeface="+mj-ea"/>
                <a:cs typeface="+mj-cs"/>
              </a:rPr>
              <a:t>MySingleton</a:t>
            </a:r>
            <a:r>
              <a:rPr lang="en-US" sz="2100" b="0" spc="-100" dirty="0" smtClean="0">
                <a:solidFill>
                  <a:schemeClr val="bg2"/>
                </a:solidFill>
                <a:effectLst/>
                <a:latin typeface="Consolas" pitchFamily="49" charset="0"/>
                <a:ea typeface="+mj-ea"/>
                <a:cs typeface="+mj-cs"/>
              </a:rPr>
              <a:t> : </a:t>
            </a:r>
            <a:r>
              <a:rPr lang="en-US" sz="2100" b="0" spc="-100" dirty="0" err="1" smtClean="0">
                <a:solidFill>
                  <a:srgbClr val="C00000"/>
                </a:solidFill>
                <a:effectLst/>
                <a:latin typeface="Consolas" pitchFamily="49" charset="0"/>
                <a:ea typeface="+mj-ea"/>
                <a:cs typeface="+mj-cs"/>
              </a:rPr>
              <a:t>ContextBoundObject</a:t>
            </a:r>
            <a:endParaRPr lang="en-US" sz="2100" b="0" spc="-100" dirty="0" smtClean="0">
              <a:solidFill>
                <a:srgbClr val="C00000"/>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100" b="0" spc="-100" dirty="0" smtClean="0">
                <a:solidFill>
                  <a:schemeClr val="bg2"/>
                </a:solidFill>
                <a:effectLst/>
                <a:latin typeface="Consolas" pitchFamily="49" charset="0"/>
                <a:ea typeface="+mj-ea"/>
                <a:cs typeface="+mj-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100" normalizeH="0" noProof="0" dirty="0" smtClean="0">
                <a:ln>
                  <a:noFill/>
                </a:ln>
                <a:solidFill>
                  <a:schemeClr val="bg2"/>
                </a:solidFill>
                <a:effectLst/>
                <a:uLnTx/>
                <a:uFillTx/>
                <a:latin typeface="Consolas" pitchFamily="49" charset="0"/>
                <a:ea typeface="+mj-ea"/>
                <a:cs typeface="+mj-cs"/>
              </a:rPr>
              <a:t>}</a:t>
            </a:r>
          </a:p>
        </p:txBody>
      </p:sp>
      <p:sp>
        <p:nvSpPr>
          <p:cNvPr id="5" name="TextBox 4"/>
          <p:cNvSpPr txBox="1"/>
          <p:nvPr/>
        </p:nvSpPr>
        <p:spPr>
          <a:xfrm>
            <a:off x="1738985" y="4642229"/>
            <a:ext cx="5245140" cy="1569660"/>
          </a:xfrm>
          <a:prstGeom prst="rect">
            <a:avLst/>
          </a:prstGeom>
          <a:noFill/>
        </p:spPr>
        <p:txBody>
          <a:bodyPr wrap="square" rtlCol="0">
            <a:spAutoFit/>
          </a:bodyPr>
          <a:lstStyle/>
          <a:p>
            <a:pPr>
              <a:buFont typeface="Wingdings" pitchFamily="2" charset="2"/>
              <a:buChar char="v"/>
            </a:pPr>
            <a:r>
              <a:rPr lang="en-US" b="0" dirty="0" smtClean="0">
                <a:effectLst/>
              </a:rPr>
              <a:t> Object Builder</a:t>
            </a:r>
          </a:p>
          <a:p>
            <a:pPr>
              <a:buFont typeface="Wingdings" pitchFamily="2" charset="2"/>
              <a:buChar char="v"/>
            </a:pPr>
            <a:r>
              <a:rPr lang="en-US" b="0" dirty="0" smtClean="0">
                <a:effectLst/>
              </a:rPr>
              <a:t> Repository</a:t>
            </a:r>
          </a:p>
          <a:p>
            <a:pPr>
              <a:buFont typeface="Wingdings" pitchFamily="2" charset="2"/>
              <a:buChar char="v"/>
            </a:pPr>
            <a:r>
              <a:rPr lang="en-US" b="0" dirty="0" smtClean="0">
                <a:effectLst/>
              </a:rPr>
              <a:t> Supervising Controllers</a:t>
            </a:r>
            <a:endParaRPr lang="en-GB" b="0" dirty="0">
              <a:effectLst/>
            </a:endParaRPr>
          </a:p>
        </p:txBody>
      </p:sp>
      <p:sp>
        <p:nvSpPr>
          <p:cNvPr id="6" name="TextBox 5"/>
          <p:cNvSpPr txBox="1"/>
          <p:nvPr/>
        </p:nvSpPr>
        <p:spPr>
          <a:xfrm>
            <a:off x="1455204" y="3254862"/>
            <a:ext cx="5986119" cy="1077218"/>
          </a:xfrm>
          <a:prstGeom prst="rect">
            <a:avLst/>
          </a:prstGeom>
          <a:noFill/>
        </p:spPr>
        <p:txBody>
          <a:bodyPr wrap="square" rtlCol="0">
            <a:spAutoFit/>
          </a:bodyPr>
          <a:lstStyle/>
          <a:p>
            <a:r>
              <a:rPr lang="en-US" b="0" dirty="0" smtClean="0">
                <a:effectLst/>
              </a:rPr>
              <a:t>Comes with significant overhead</a:t>
            </a:r>
          </a:p>
          <a:p>
            <a:r>
              <a:rPr lang="en-US" b="0" dirty="0" smtClean="0">
                <a:effectLst/>
              </a:rPr>
              <a:t>Only use for singleton objects: </a:t>
            </a:r>
            <a:endParaRPr lang="en-GB"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Incoming messages</a:t>
            </a:r>
          </a:p>
        </p:txBody>
      </p:sp>
      <p:sp>
        <p:nvSpPr>
          <p:cNvPr id="3" name="Rounded Rectangle 2"/>
          <p:cNvSpPr/>
          <p:nvPr/>
        </p:nvSpPr>
        <p:spPr bwMode="auto">
          <a:xfrm>
            <a:off x="180109" y="1440889"/>
            <a:ext cx="8756073" cy="4509923"/>
          </a:xfrm>
          <a:prstGeom prst="roundRec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 name="Rounded Rectangle 3"/>
          <p:cNvSpPr/>
          <p:nvPr/>
        </p:nvSpPr>
        <p:spPr bwMode="auto">
          <a:xfrm>
            <a:off x="1593273" y="1450409"/>
            <a:ext cx="5777345" cy="4509923"/>
          </a:xfrm>
          <a:prstGeom prst="roundRect">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 name="Rounded Rectangle 4"/>
          <p:cNvSpPr/>
          <p:nvPr/>
        </p:nvSpPr>
        <p:spPr bwMode="auto">
          <a:xfrm>
            <a:off x="7667297" y="3114390"/>
            <a:ext cx="845127" cy="540328"/>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Bus</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6" name="Rounded Rectangle 5"/>
          <p:cNvSpPr/>
          <p:nvPr/>
        </p:nvSpPr>
        <p:spPr bwMode="auto">
          <a:xfrm>
            <a:off x="3233882" y="1785307"/>
            <a:ext cx="1925781" cy="92825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Message Handlers</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8" name="Straight Arrow Connector 7"/>
          <p:cNvCxnSpPr>
            <a:stCxn id="5" idx="1"/>
            <a:endCxn id="6" idx="3"/>
          </p:cNvCxnSpPr>
          <p:nvPr/>
        </p:nvCxnSpPr>
        <p:spPr>
          <a:xfrm rot="10800000">
            <a:off x="5159663" y="2249434"/>
            <a:ext cx="2507634" cy="1135120"/>
          </a:xfrm>
          <a:prstGeom prst="straightConnector1">
            <a:avLst/>
          </a:prstGeom>
          <a:noFill/>
          <a:ln w="50800" cap="flat" cmpd="sng" algn="ctr">
            <a:solidFill>
              <a:schemeClr val="tx1"/>
            </a:solidFill>
            <a:prstDash val="solid"/>
            <a:tailEnd type="stealth" w="lg" len="lg"/>
          </a:ln>
          <a:effectLst/>
        </p:spPr>
      </p:cxnSp>
      <p:sp>
        <p:nvSpPr>
          <p:cNvPr id="18" name="Rounded Rectangle 17"/>
          <p:cNvSpPr/>
          <p:nvPr/>
        </p:nvSpPr>
        <p:spPr bwMode="auto">
          <a:xfrm>
            <a:off x="1984543" y="5150529"/>
            <a:ext cx="1842655" cy="526466"/>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Repository</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19" name="Straight Arrow Connector 18"/>
          <p:cNvCxnSpPr>
            <a:stCxn id="6" idx="2"/>
            <a:endCxn id="18" idx="0"/>
          </p:cNvCxnSpPr>
          <p:nvPr/>
        </p:nvCxnSpPr>
        <p:spPr>
          <a:xfrm rot="5400000">
            <a:off x="2332838" y="3286594"/>
            <a:ext cx="2436968" cy="1290902"/>
          </a:xfrm>
          <a:prstGeom prst="straightConnector1">
            <a:avLst/>
          </a:prstGeom>
          <a:noFill/>
          <a:ln w="50800" cap="flat" cmpd="sng" algn="ctr">
            <a:solidFill>
              <a:schemeClr val="tx1"/>
            </a:solidFill>
            <a:prstDash val="solid"/>
            <a:tailEnd type="stealth" w="lg" len="lg"/>
          </a:ln>
          <a:effectLst/>
        </p:spPr>
      </p:cxnSp>
      <p:grpSp>
        <p:nvGrpSpPr>
          <p:cNvPr id="7" name="Group 66"/>
          <p:cNvGrpSpPr/>
          <p:nvPr/>
        </p:nvGrpSpPr>
        <p:grpSpPr>
          <a:xfrm>
            <a:off x="5942167" y="2548529"/>
            <a:ext cx="1062038" cy="602672"/>
            <a:chOff x="7620000" y="4094046"/>
            <a:chExt cx="1062038" cy="602672"/>
          </a:xfrm>
        </p:grpSpPr>
        <p:sp>
          <p:nvSpPr>
            <p:cNvPr id="32"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33"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34"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35"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36"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37"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79179" y="3582039"/>
            <a:ext cx="695325" cy="6762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95158" y="4039569"/>
            <a:ext cx="619125" cy="6000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738892" y="3483176"/>
            <a:ext cx="476250" cy="62865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Message Handler Code</a:t>
            </a:r>
          </a:p>
        </p:txBody>
      </p:sp>
      <p:sp>
        <p:nvSpPr>
          <p:cNvPr id="3" name="Rectangle 2"/>
          <p:cNvSpPr txBox="1">
            <a:spLocks noChangeArrowheads="1"/>
          </p:cNvSpPr>
          <p:nvPr/>
        </p:nvSpPr>
        <p:spPr>
          <a:xfrm>
            <a:off x="381000" y="1389996"/>
            <a:ext cx="8763000" cy="4038600"/>
          </a:xfrm>
          <a:prstGeom prst="rect">
            <a:avLst/>
          </a:prstGeom>
          <a:solidFill>
            <a:schemeClr val="tx1"/>
          </a:solidFill>
        </p:spPr>
        <p:txBody>
          <a:bodyPr/>
          <a:lstStyle/>
          <a:p>
            <a:pPr>
              <a:defRPr/>
            </a:pPr>
            <a:r>
              <a:rPr lang="en-US" sz="2100" b="0" spc="-100" dirty="0" smtClean="0">
                <a:solidFill>
                  <a:srgbClr val="0000FF"/>
                </a:solidFill>
                <a:effectLst/>
                <a:latin typeface="Consolas" pitchFamily="49" charset="0"/>
                <a:ea typeface="+mj-ea"/>
                <a:cs typeface="+mj-cs"/>
              </a:rPr>
              <a:t>public</a:t>
            </a:r>
            <a:r>
              <a:rPr lang="en-US" sz="2100" b="0" spc="-100" dirty="0" smtClean="0">
                <a:solidFill>
                  <a:schemeClr val="bg2"/>
                </a:solidFill>
                <a:effectLst/>
                <a:latin typeface="Consolas" pitchFamily="49" charset="0"/>
                <a:ea typeface="+mj-ea"/>
                <a:cs typeface="+mj-cs"/>
              </a:rPr>
              <a:t> </a:t>
            </a:r>
            <a:r>
              <a:rPr lang="en-US" sz="2100" b="0" spc="-100" dirty="0" smtClean="0">
                <a:solidFill>
                  <a:srgbClr val="0000FF"/>
                </a:solidFill>
                <a:effectLst/>
                <a:latin typeface="Consolas" pitchFamily="49" charset="0"/>
                <a:ea typeface="+mj-ea"/>
                <a:cs typeface="+mj-cs"/>
              </a:rPr>
              <a:t>class</a:t>
            </a:r>
            <a:r>
              <a:rPr lang="en-US" sz="2100" b="0" spc="-100" dirty="0" smtClean="0">
                <a:solidFill>
                  <a:schemeClr val="bg2"/>
                </a:solidFill>
                <a:effectLst/>
                <a:latin typeface="Consolas" pitchFamily="49" charset="0"/>
                <a:ea typeface="+mj-ea"/>
                <a:cs typeface="+mj-cs"/>
              </a:rPr>
              <a:t> </a:t>
            </a:r>
            <a:r>
              <a:rPr lang="en-US" sz="2100" b="0" spc="-100" dirty="0" err="1" smtClean="0">
                <a:solidFill>
                  <a:schemeClr val="bg2"/>
                </a:solidFill>
                <a:effectLst/>
                <a:latin typeface="Consolas" pitchFamily="49" charset="0"/>
                <a:ea typeface="+mj-ea"/>
                <a:cs typeface="+mj-cs"/>
              </a:rPr>
              <a:t>CustomersUpdatedMessageHandler</a:t>
            </a:r>
            <a:r>
              <a:rPr lang="en-US" sz="2100" b="0" spc="-100" dirty="0" smtClean="0">
                <a:solidFill>
                  <a:schemeClr val="bg2"/>
                </a:solidFill>
                <a:effectLst/>
                <a:latin typeface="Consolas" pitchFamily="49" charset="0"/>
                <a:ea typeface="+mj-ea"/>
                <a:cs typeface="+mj-cs"/>
              </a:rPr>
              <a:t> :</a:t>
            </a:r>
          </a:p>
          <a:p>
            <a:pPr>
              <a:defRPr/>
            </a:pPr>
            <a:r>
              <a:rPr kumimoji="0" lang="en-US" sz="2100" b="0" i="0" u="none" strike="noStrike" kern="1200" cap="none" spc="-100" normalizeH="0" baseline="0" noProof="0" dirty="0" smtClean="0">
                <a:ln>
                  <a:noFill/>
                </a:ln>
                <a:solidFill>
                  <a:schemeClr val="bg2"/>
                </a:solidFill>
                <a:effectLst/>
                <a:uLnTx/>
                <a:uFillTx/>
                <a:latin typeface="Consolas" pitchFamily="49" charset="0"/>
                <a:ea typeface="+mj-ea"/>
                <a:cs typeface="+mj-cs"/>
              </a:rPr>
              <a:t>             </a:t>
            </a:r>
            <a:r>
              <a:rPr kumimoji="0" lang="en-US" sz="2100" b="0" i="0" u="none" strike="noStrike" kern="1200" cap="none" spc="-100" normalizeH="0" baseline="0" noProof="0" dirty="0" err="1" smtClean="0">
                <a:ln>
                  <a:noFill/>
                </a:ln>
                <a:solidFill>
                  <a:schemeClr val="bg2"/>
                </a:solidFill>
                <a:effectLst/>
                <a:uLnTx/>
                <a:uFillTx/>
                <a:latin typeface="Consolas" pitchFamily="49" charset="0"/>
                <a:ea typeface="+mj-ea"/>
                <a:cs typeface="+mj-cs"/>
              </a:rPr>
              <a:t>IMessageHandler</a:t>
            </a:r>
            <a:r>
              <a:rPr kumimoji="0" lang="en-US" sz="2100" b="0" i="0" u="none" strike="noStrike" kern="1200" cap="none" spc="-100" normalizeH="0" baseline="0" noProof="0" dirty="0" smtClean="0">
                <a:ln>
                  <a:noFill/>
                </a:ln>
                <a:solidFill>
                  <a:schemeClr val="bg2"/>
                </a:solidFill>
                <a:effectLst/>
                <a:uLnTx/>
                <a:uFillTx/>
                <a:latin typeface="Consolas" pitchFamily="49" charset="0"/>
                <a:ea typeface="+mj-ea"/>
                <a:cs typeface="+mj-cs"/>
              </a:rPr>
              <a:t>&lt;</a:t>
            </a:r>
            <a:r>
              <a:rPr kumimoji="0" lang="en-US" sz="2100" b="0" i="0" u="none" strike="noStrike" kern="1200" cap="none" spc="-100" normalizeH="0" baseline="0" noProof="0" dirty="0" err="1" smtClean="0">
                <a:ln>
                  <a:noFill/>
                </a:ln>
                <a:solidFill>
                  <a:srgbClr val="C00000"/>
                </a:solidFill>
                <a:effectLst/>
                <a:uLnTx/>
                <a:uFillTx/>
                <a:latin typeface="Consolas" pitchFamily="49" charset="0"/>
                <a:ea typeface="+mj-ea"/>
                <a:cs typeface="+mj-cs"/>
              </a:rPr>
              <a:t>CustomersUpdatedMessage</a:t>
            </a:r>
            <a:r>
              <a:rPr kumimoji="0" lang="en-US" sz="2100" b="0" i="0" u="none" strike="noStrike" kern="1200" cap="none" spc="-100" normalizeH="0" baseline="0" noProof="0" dirty="0" smtClean="0">
                <a:ln>
                  <a:noFill/>
                </a:ln>
                <a:solidFill>
                  <a:schemeClr val="bg2"/>
                </a:solidFill>
                <a:effectLst/>
                <a:uLnTx/>
                <a:uFillTx/>
                <a:latin typeface="Consolas" pitchFamily="49" charset="0"/>
                <a:ea typeface="+mj-ea"/>
                <a:cs typeface="+mj-cs"/>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2100" b="0" spc="-100" dirty="0" smtClean="0">
                <a:solidFill>
                  <a:schemeClr val="bg2"/>
                </a:solidFill>
                <a:effectLst/>
                <a:latin typeface="Consolas" pitchFamily="49" charset="0"/>
                <a:ea typeface="+mj-ea"/>
                <a:cs typeface="+mj-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2100" b="0" spc="-100" dirty="0" smtClean="0">
                <a:solidFill>
                  <a:schemeClr val="bg2"/>
                </a:solidFill>
                <a:effectLst/>
                <a:latin typeface="Consolas" pitchFamily="49" charset="0"/>
                <a:ea typeface="+mj-ea"/>
                <a:cs typeface="+mj-cs"/>
              </a:rPr>
              <a:t>	</a:t>
            </a:r>
            <a:r>
              <a:rPr lang="en-GB" sz="2100" b="0" spc="-100" dirty="0" smtClean="0">
                <a:solidFill>
                  <a:srgbClr val="0000FF"/>
                </a:solidFill>
                <a:effectLst/>
                <a:latin typeface="Consolas" pitchFamily="49" charset="0"/>
                <a:ea typeface="+mj-ea"/>
                <a:cs typeface="+mj-cs"/>
              </a:rPr>
              <a:t>public void </a:t>
            </a:r>
            <a:r>
              <a:rPr lang="en-GB" sz="2100" b="0" spc="-100" dirty="0" smtClean="0">
                <a:solidFill>
                  <a:schemeClr val="bg2"/>
                </a:solidFill>
                <a:effectLst/>
                <a:latin typeface="Consolas" pitchFamily="49" charset="0"/>
                <a:ea typeface="+mj-ea"/>
                <a:cs typeface="+mj-cs"/>
              </a:rPr>
              <a:t>Handle(</a:t>
            </a:r>
            <a:r>
              <a:rPr lang="en-US" sz="2100" b="0" spc="-100" dirty="0" err="1" smtClean="0">
                <a:solidFill>
                  <a:srgbClr val="C00000"/>
                </a:solidFill>
                <a:effectLst/>
                <a:latin typeface="Consolas" pitchFamily="49" charset="0"/>
              </a:rPr>
              <a:t>CustomersUpdatedMessage</a:t>
            </a:r>
            <a:r>
              <a:rPr lang="en-US" sz="2100" b="0" spc="-100" dirty="0" smtClean="0">
                <a:solidFill>
                  <a:schemeClr val="bg2"/>
                </a:solidFill>
                <a:effectLst/>
                <a:latin typeface="Consolas" pitchFamily="49" charset="0"/>
              </a:rPr>
              <a:t> message</a:t>
            </a:r>
            <a:r>
              <a:rPr lang="en-GB" sz="2100" b="0" spc="-100" dirty="0" smtClean="0">
                <a:solidFill>
                  <a:schemeClr val="bg2"/>
                </a:solidFill>
                <a:effectLst/>
                <a:latin typeface="Consolas" pitchFamily="49" charset="0"/>
                <a:ea typeface="+mj-ea"/>
                <a:cs typeface="+mj-cs"/>
              </a:rPr>
              <a:t>)</a:t>
            </a:r>
            <a:endParaRPr lang="en-US" sz="2100" b="0" spc="-100" dirty="0" smtClean="0">
              <a:solidFill>
                <a:schemeClr val="bg2"/>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100" b="0" spc="-100" dirty="0" smtClean="0">
                <a:solidFill>
                  <a:schemeClr val="bg2"/>
                </a:solidFill>
                <a:effectLst/>
                <a:latin typeface="Consolas" pitchFamily="49" charset="0"/>
                <a:ea typeface="+mj-ea"/>
                <a:cs typeface="+mj-cs"/>
              </a:rPr>
              <a:t>	{</a:t>
            </a:r>
          </a:p>
          <a:p>
            <a:pPr lvl="0">
              <a:defRPr/>
            </a:pPr>
            <a:r>
              <a:rPr lang="en-US" sz="2100" b="0" spc="-100" dirty="0" smtClean="0">
                <a:solidFill>
                  <a:schemeClr val="bg2"/>
                </a:solidFill>
                <a:effectLst/>
                <a:latin typeface="Consolas" pitchFamily="49" charset="0"/>
                <a:ea typeface="+mj-ea"/>
                <a:cs typeface="+mj-cs"/>
              </a:rPr>
              <a:t>		</a:t>
            </a:r>
            <a:r>
              <a:rPr lang="en-US" sz="2100" b="0" spc="-100" dirty="0" err="1" smtClean="0">
                <a:solidFill>
                  <a:srgbClr val="0000FF"/>
                </a:solidFill>
                <a:effectLst/>
                <a:latin typeface="Consolas" pitchFamily="49" charset="0"/>
                <a:ea typeface="+mj-ea"/>
                <a:cs typeface="+mj-cs"/>
              </a:rPr>
              <a:t>foreach</a:t>
            </a:r>
            <a:r>
              <a:rPr lang="en-US" sz="2100" b="0" spc="-100" dirty="0" smtClean="0">
                <a:solidFill>
                  <a:schemeClr val="bg2"/>
                </a:solidFill>
                <a:effectLst/>
                <a:latin typeface="Consolas" pitchFamily="49" charset="0"/>
                <a:ea typeface="+mj-ea"/>
                <a:cs typeface="+mj-cs"/>
              </a:rPr>
              <a:t>(</a:t>
            </a:r>
            <a:r>
              <a:rPr lang="en-US" sz="2100" b="0" spc="-100" dirty="0" err="1" smtClean="0">
                <a:solidFill>
                  <a:srgbClr val="C00000"/>
                </a:solidFill>
                <a:effectLst/>
                <a:latin typeface="Consolas" pitchFamily="49" charset="0"/>
                <a:ea typeface="+mj-ea"/>
                <a:cs typeface="+mj-cs"/>
              </a:rPr>
              <a:t>CustomerInfo</a:t>
            </a:r>
            <a:r>
              <a:rPr lang="en-US" sz="2100" b="0" spc="-100" dirty="0" smtClean="0">
                <a:solidFill>
                  <a:schemeClr val="bg2"/>
                </a:solidFill>
                <a:effectLst/>
                <a:latin typeface="Consolas" pitchFamily="49" charset="0"/>
                <a:ea typeface="+mj-ea"/>
                <a:cs typeface="+mj-cs"/>
              </a:rPr>
              <a:t> info </a:t>
            </a:r>
            <a:r>
              <a:rPr lang="en-US" sz="2100" b="0" spc="-100" dirty="0" smtClean="0">
                <a:solidFill>
                  <a:srgbClr val="0000FF"/>
                </a:solidFill>
                <a:effectLst/>
                <a:latin typeface="Consolas" pitchFamily="49" charset="0"/>
                <a:ea typeface="+mj-ea"/>
                <a:cs typeface="+mj-cs"/>
              </a:rPr>
              <a:t>in</a:t>
            </a:r>
            <a:r>
              <a:rPr lang="en-US" sz="2100" b="0" spc="-100" dirty="0" smtClean="0">
                <a:solidFill>
                  <a:schemeClr val="bg2"/>
                </a:solidFill>
                <a:effectLst/>
                <a:latin typeface="Consolas" pitchFamily="49" charset="0"/>
                <a:ea typeface="+mj-ea"/>
                <a:cs typeface="+mj-cs"/>
              </a:rPr>
              <a:t> </a:t>
            </a:r>
            <a:r>
              <a:rPr lang="en-US" sz="2100" b="0" spc="-100" dirty="0" err="1" smtClean="0">
                <a:solidFill>
                  <a:schemeClr val="bg2"/>
                </a:solidFill>
                <a:effectLst/>
                <a:latin typeface="Consolas" pitchFamily="49" charset="0"/>
                <a:ea typeface="+mj-ea"/>
                <a:cs typeface="+mj-cs"/>
              </a:rPr>
              <a:t>message.Customers</a:t>
            </a:r>
            <a:r>
              <a:rPr lang="en-US" sz="2100" b="0" spc="-100" dirty="0" smtClean="0">
                <a:solidFill>
                  <a:schemeClr val="bg2"/>
                </a:solidFill>
                <a:effectLst/>
                <a:latin typeface="Consolas" pitchFamily="49" charset="0"/>
                <a:ea typeface="+mj-ea"/>
                <a:cs typeface="+mj-cs"/>
              </a:rPr>
              <a:t>)</a:t>
            </a:r>
          </a:p>
          <a:p>
            <a:pPr lvl="0">
              <a:defRPr/>
            </a:pPr>
            <a:r>
              <a:rPr lang="en-US" sz="2100" b="0" spc="-100" dirty="0" smtClean="0">
                <a:solidFill>
                  <a:schemeClr val="bg2"/>
                </a:solidFill>
                <a:effectLst/>
                <a:latin typeface="Consolas" pitchFamily="49" charset="0"/>
                <a:ea typeface="+mj-ea"/>
                <a:cs typeface="+mj-cs"/>
              </a:rPr>
              <a:t>		     </a:t>
            </a:r>
            <a:r>
              <a:rPr lang="en-US" sz="2100" b="0" spc="-100" dirty="0" err="1" smtClean="0">
                <a:solidFill>
                  <a:schemeClr val="bg2"/>
                </a:solidFill>
                <a:effectLst/>
                <a:latin typeface="Consolas" pitchFamily="49" charset="0"/>
                <a:ea typeface="+mj-ea"/>
                <a:cs typeface="+mj-cs"/>
              </a:rPr>
              <a:t>rep.Save</a:t>
            </a:r>
            <a:r>
              <a:rPr lang="en-US" sz="2100" b="0" spc="-100" dirty="0" smtClean="0">
                <a:solidFill>
                  <a:schemeClr val="bg2"/>
                </a:solidFill>
                <a:effectLst/>
                <a:latin typeface="Consolas" pitchFamily="49" charset="0"/>
                <a:ea typeface="+mj-ea"/>
                <a:cs typeface="+mj-cs"/>
              </a:rPr>
              <a:t>(</a:t>
            </a:r>
            <a:r>
              <a:rPr lang="en-US" sz="2100" b="0" spc="-100" dirty="0" err="1" smtClean="0">
                <a:solidFill>
                  <a:schemeClr val="bg2"/>
                </a:solidFill>
                <a:effectLst/>
                <a:latin typeface="Consolas" pitchFamily="49" charset="0"/>
                <a:ea typeface="+mj-ea"/>
                <a:cs typeface="+mj-cs"/>
              </a:rPr>
              <a:t>Convert.To</a:t>
            </a:r>
            <a:r>
              <a:rPr lang="en-US" sz="2100" b="0" spc="-100" dirty="0" smtClean="0">
                <a:solidFill>
                  <a:schemeClr val="bg2"/>
                </a:solidFill>
                <a:effectLst/>
                <a:latin typeface="Consolas" pitchFamily="49" charset="0"/>
                <a:ea typeface="+mj-ea"/>
                <a:cs typeface="+mj-cs"/>
              </a:rPr>
              <a:t>&lt;</a:t>
            </a:r>
            <a:r>
              <a:rPr lang="en-US" sz="2100" b="0" spc="-100" dirty="0" smtClean="0">
                <a:solidFill>
                  <a:srgbClr val="C00000"/>
                </a:solidFill>
                <a:effectLst/>
                <a:latin typeface="Consolas" pitchFamily="49" charset="0"/>
                <a:ea typeface="+mj-ea"/>
                <a:cs typeface="+mj-cs"/>
              </a:rPr>
              <a:t>Customer</a:t>
            </a:r>
            <a:r>
              <a:rPr lang="en-US" sz="2100" b="0" spc="-100" dirty="0" smtClean="0">
                <a:solidFill>
                  <a:schemeClr val="bg2"/>
                </a:solidFill>
                <a:effectLst/>
                <a:latin typeface="Consolas" pitchFamily="49" charset="0"/>
                <a:ea typeface="+mj-ea"/>
                <a:cs typeface="+mj-cs"/>
              </a:rPr>
              <a:t>&gt;(info));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2100" b="0" spc="-100" dirty="0" smtClean="0">
                <a:solidFill>
                  <a:schemeClr val="bg2"/>
                </a:solidFill>
                <a:effectLst/>
                <a:latin typeface="Consolas" pitchFamily="49" charset="0"/>
                <a:ea typeface="+mj-ea"/>
                <a:cs typeface="+mj-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100" b="0" spc="-100" dirty="0" smtClean="0">
              <a:solidFill>
                <a:schemeClr val="bg2"/>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100" b="0" spc="-100" dirty="0" smtClean="0">
                <a:solidFill>
                  <a:schemeClr val="bg2"/>
                </a:solidFill>
                <a:effectLst/>
                <a:latin typeface="Consolas" pitchFamily="49" charset="0"/>
                <a:ea typeface="+mj-ea"/>
                <a:cs typeface="+mj-cs"/>
              </a:rPr>
              <a:t>	</a:t>
            </a:r>
            <a:r>
              <a:rPr lang="en-US" sz="2100" b="0" spc="-100" dirty="0" smtClean="0">
                <a:solidFill>
                  <a:srgbClr val="0000FF"/>
                </a:solidFill>
                <a:effectLst/>
                <a:latin typeface="Consolas" pitchFamily="49" charset="0"/>
                <a:ea typeface="+mj-ea"/>
                <a:cs typeface="+mj-cs"/>
              </a:rPr>
              <a:t>private</a:t>
            </a:r>
            <a:r>
              <a:rPr lang="en-US" sz="2100" b="0" spc="-100" dirty="0" smtClean="0">
                <a:solidFill>
                  <a:schemeClr val="bg2"/>
                </a:solidFill>
                <a:effectLst/>
                <a:latin typeface="Consolas" pitchFamily="49" charset="0"/>
                <a:ea typeface="+mj-ea"/>
                <a:cs typeface="+mj-cs"/>
              </a:rPr>
              <a:t> </a:t>
            </a:r>
            <a:r>
              <a:rPr lang="en-US" sz="2100" b="0" spc="-100" dirty="0" err="1" smtClean="0">
                <a:solidFill>
                  <a:srgbClr val="C00000"/>
                </a:solidFill>
                <a:effectLst/>
                <a:latin typeface="Consolas" pitchFamily="49" charset="0"/>
                <a:ea typeface="+mj-ea"/>
                <a:cs typeface="+mj-cs"/>
              </a:rPr>
              <a:t>IRepository</a:t>
            </a:r>
            <a:r>
              <a:rPr lang="en-US" sz="2100" b="0" spc="-100" dirty="0" smtClean="0">
                <a:solidFill>
                  <a:schemeClr val="bg2"/>
                </a:solidFill>
                <a:effectLst/>
                <a:latin typeface="Consolas" pitchFamily="49" charset="0"/>
                <a:ea typeface="+mj-ea"/>
                <a:cs typeface="+mj-cs"/>
              </a:rPr>
              <a:t> rep;</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2100" b="0" spc="-100" dirty="0" smtClean="0">
                <a:solidFill>
                  <a:schemeClr val="bg2"/>
                </a:solidFill>
                <a:effectLst/>
                <a:latin typeface="Consolas" pitchFamily="49" charset="0"/>
                <a:ea typeface="+mj-ea"/>
                <a:cs typeface="+mj-cs"/>
              </a:rPr>
              <a:t>	</a:t>
            </a:r>
            <a:r>
              <a:rPr lang="en-US" sz="2100" b="0" spc="-100" dirty="0" smtClean="0">
                <a:solidFill>
                  <a:srgbClr val="0000FF"/>
                </a:solidFill>
                <a:effectLst/>
                <a:latin typeface="Consolas" pitchFamily="49" charset="0"/>
                <a:ea typeface="+mj-ea"/>
                <a:cs typeface="+mj-cs"/>
              </a:rPr>
              <a:t>public</a:t>
            </a:r>
            <a:r>
              <a:rPr lang="en-US" sz="2100" b="0" spc="-100" dirty="0" smtClean="0">
                <a:solidFill>
                  <a:schemeClr val="bg2"/>
                </a:solidFill>
                <a:effectLst/>
                <a:latin typeface="Consolas" pitchFamily="49" charset="0"/>
                <a:ea typeface="+mj-ea"/>
                <a:cs typeface="+mj-cs"/>
              </a:rPr>
              <a:t> </a:t>
            </a:r>
            <a:r>
              <a:rPr lang="en-US" sz="2100" b="0" spc="-100" dirty="0" err="1" smtClean="0">
                <a:solidFill>
                  <a:srgbClr val="C00000"/>
                </a:solidFill>
                <a:effectLst/>
                <a:latin typeface="Consolas" pitchFamily="49" charset="0"/>
                <a:ea typeface="+mj-ea"/>
                <a:cs typeface="+mj-cs"/>
              </a:rPr>
              <a:t>IRepository</a:t>
            </a:r>
            <a:r>
              <a:rPr lang="en-US" sz="2100" b="0" spc="-100" dirty="0" smtClean="0">
                <a:solidFill>
                  <a:schemeClr val="bg2"/>
                </a:solidFill>
                <a:effectLst/>
                <a:latin typeface="Consolas" pitchFamily="49" charset="0"/>
                <a:ea typeface="+mj-ea"/>
                <a:cs typeface="+mj-cs"/>
              </a:rPr>
              <a:t> Repository { </a:t>
            </a:r>
            <a:r>
              <a:rPr lang="en-US" sz="2100" b="0" spc="-100" dirty="0" smtClean="0">
                <a:solidFill>
                  <a:srgbClr val="0000FF"/>
                </a:solidFill>
                <a:effectLst/>
                <a:latin typeface="Consolas" pitchFamily="49" charset="0"/>
                <a:ea typeface="+mj-ea"/>
                <a:cs typeface="+mj-cs"/>
              </a:rPr>
              <a:t>set</a:t>
            </a:r>
            <a:r>
              <a:rPr lang="en-US" sz="2100" b="0" spc="-100" dirty="0" smtClean="0">
                <a:solidFill>
                  <a:schemeClr val="bg2"/>
                </a:solidFill>
                <a:effectLst/>
                <a:latin typeface="Consolas" pitchFamily="49" charset="0"/>
                <a:ea typeface="+mj-ea"/>
                <a:cs typeface="+mj-cs"/>
              </a:rPr>
              <a:t> { rep = </a:t>
            </a:r>
            <a:r>
              <a:rPr lang="en-US" sz="2100" b="0" spc="-100" dirty="0" smtClean="0">
                <a:solidFill>
                  <a:srgbClr val="0000FF"/>
                </a:solidFill>
                <a:effectLst/>
                <a:latin typeface="Consolas" pitchFamily="49" charset="0"/>
                <a:ea typeface="+mj-ea"/>
                <a:cs typeface="+mj-cs"/>
              </a:rPr>
              <a:t>value</a:t>
            </a:r>
            <a:r>
              <a:rPr lang="en-US" sz="2100" b="0" spc="-100" dirty="0" smtClean="0">
                <a:solidFill>
                  <a:schemeClr val="bg2"/>
                </a:solidFill>
                <a:effectLst/>
                <a:latin typeface="Consolas" pitchFamily="49" charset="0"/>
                <a:ea typeface="+mj-ea"/>
                <a:cs typeface="+mj-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100" normalizeH="0" noProof="0" dirty="0" smtClean="0">
                <a:ln>
                  <a:noFill/>
                </a:ln>
                <a:solidFill>
                  <a:schemeClr val="bg2"/>
                </a:solidFill>
                <a:effectLst/>
                <a:uLnTx/>
                <a:uFillTx/>
                <a:latin typeface="Consolas" pitchFamily="49" charset="0"/>
                <a:ea typeface="+mj-ea"/>
                <a:cs typeface="+mj-cs"/>
              </a:rPr>
              <a:t>}</a:t>
            </a:r>
          </a:p>
        </p:txBody>
      </p:sp>
    </p:spTree>
  </p:cSld>
  <p:clrMapOvr>
    <a:masterClrMapping/>
  </p:clrMapOv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4209393" y="1440889"/>
            <a:ext cx="4726789" cy="5133332"/>
          </a:xfrm>
          <a:prstGeom prst="roundRec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9" name="Rounded Rectangle 18"/>
          <p:cNvSpPr/>
          <p:nvPr/>
        </p:nvSpPr>
        <p:spPr bwMode="auto">
          <a:xfrm>
            <a:off x="425669" y="1450409"/>
            <a:ext cx="3767959" cy="5139577"/>
          </a:xfrm>
          <a:prstGeom prst="roundRect">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Message Handler Creation/Dispatch</a:t>
            </a:r>
          </a:p>
        </p:txBody>
      </p:sp>
      <p:sp>
        <p:nvSpPr>
          <p:cNvPr id="3" name="Rounded Rectangle 2"/>
          <p:cNvSpPr/>
          <p:nvPr/>
        </p:nvSpPr>
        <p:spPr bwMode="auto">
          <a:xfrm>
            <a:off x="4829504" y="5305796"/>
            <a:ext cx="845127" cy="540328"/>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Bus</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4" name="Rounded Rectangle 3"/>
          <p:cNvSpPr/>
          <p:nvPr/>
        </p:nvSpPr>
        <p:spPr bwMode="auto">
          <a:xfrm>
            <a:off x="804041" y="4954176"/>
            <a:ext cx="2774731" cy="92825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bg2"/>
                </a:solidFill>
                <a:effectLst/>
                <a:latin typeface="Franklin Gothic Medium" pitchFamily="34" charset="0"/>
              </a:rPr>
              <a:t>CustomerUpdated</a:t>
            </a:r>
            <a:r>
              <a:rPr kumimoji="0" lang="en-US" sz="2400" b="0" i="0" u="none" strike="noStrike" cap="none" normalizeH="0" baseline="0" dirty="0" smtClean="0">
                <a:ln>
                  <a:noFill/>
                </a:ln>
                <a:solidFill>
                  <a:schemeClr val="bg2"/>
                </a:solidFill>
                <a:effectLst/>
                <a:latin typeface="Franklin Gothic Medium" pitchFamily="34" charset="0"/>
              </a:rPr>
              <a:t> </a:t>
            </a:r>
            <a:r>
              <a:rPr kumimoji="0" lang="en-US" sz="2400" b="0" i="0" u="none" strike="noStrike" cap="none" normalizeH="0" baseline="0" dirty="0" err="1" smtClean="0">
                <a:ln>
                  <a:noFill/>
                </a:ln>
                <a:solidFill>
                  <a:schemeClr val="bg2"/>
                </a:solidFill>
                <a:effectLst/>
                <a:latin typeface="Franklin Gothic Medium" pitchFamily="34" charset="0"/>
              </a:rPr>
              <a:t>MessageHandler</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5" name="Rounded Rectangle 4"/>
          <p:cNvSpPr/>
          <p:nvPr/>
        </p:nvSpPr>
        <p:spPr bwMode="auto">
          <a:xfrm>
            <a:off x="1131812" y="1527803"/>
            <a:ext cx="1925781" cy="928254"/>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Object Builder</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6" name="TextBox 5"/>
          <p:cNvSpPr txBox="1"/>
          <p:nvPr/>
        </p:nvSpPr>
        <p:spPr>
          <a:xfrm>
            <a:off x="725214" y="1000394"/>
            <a:ext cx="4855780" cy="400110"/>
          </a:xfrm>
          <a:prstGeom prst="rect">
            <a:avLst/>
          </a:prstGeom>
          <a:noFill/>
        </p:spPr>
        <p:txBody>
          <a:bodyPr wrap="square" rtlCol="0">
            <a:spAutoFit/>
          </a:bodyPr>
          <a:lstStyle/>
          <a:p>
            <a:r>
              <a:rPr lang="en-US" sz="2000" b="0" dirty="0" err="1" smtClean="0">
                <a:effectLst/>
                <a:latin typeface="Consolas" pitchFamily="49" charset="0"/>
              </a:rPr>
              <a:t>JoinSynchronizationDomain</a:t>
            </a:r>
            <a:r>
              <a:rPr lang="en-US" sz="2000" b="0" dirty="0" smtClean="0">
                <a:effectLst/>
                <a:latin typeface="Consolas" pitchFamily="49" charset="0"/>
              </a:rPr>
              <a:t> = true;</a:t>
            </a:r>
            <a:endParaRPr lang="en-GB" sz="2000" b="0" dirty="0">
              <a:effectLst/>
              <a:latin typeface="Consolas" pitchFamily="49" charset="0"/>
            </a:endParaRPr>
          </a:p>
        </p:txBody>
      </p:sp>
      <p:grpSp>
        <p:nvGrpSpPr>
          <p:cNvPr id="7" name="Group 14"/>
          <p:cNvGrpSpPr/>
          <p:nvPr/>
        </p:nvGrpSpPr>
        <p:grpSpPr>
          <a:xfrm>
            <a:off x="4887310" y="3431391"/>
            <a:ext cx="4020205" cy="1134505"/>
            <a:chOff x="6131353" y="5007949"/>
            <a:chExt cx="1062038" cy="602672"/>
          </a:xfrm>
        </p:grpSpPr>
        <p:grpSp>
          <p:nvGrpSpPr>
            <p:cNvPr id="15" name="Group 66"/>
            <p:cNvGrpSpPr/>
            <p:nvPr/>
          </p:nvGrpSpPr>
          <p:grpSpPr>
            <a:xfrm>
              <a:off x="6131353" y="5007949"/>
              <a:ext cx="1062038" cy="602672"/>
              <a:chOff x="7620000" y="4094046"/>
              <a:chExt cx="1062038" cy="602672"/>
            </a:xfrm>
          </p:grpSpPr>
          <p:sp>
            <p:nvSpPr>
              <p:cNvPr id="8"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9"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0"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1" name="Line 18"/>
              <p:cNvSpPr>
                <a:spLocks noChangeShapeType="1"/>
              </p:cNvSpPr>
              <p:nvPr/>
            </p:nvSpPr>
            <p:spPr bwMode="auto">
              <a:xfrm flipV="1">
                <a:off x="7893083" y="4536115"/>
                <a:ext cx="504046" cy="0"/>
              </a:xfrm>
              <a:prstGeom prst="line">
                <a:avLst/>
              </a:prstGeom>
              <a:noFill/>
              <a:ln w="25400">
                <a:solidFill>
                  <a:schemeClr val="bg2"/>
                </a:solidFill>
                <a:round/>
                <a:headEnd/>
                <a:tailEnd/>
              </a:ln>
              <a:effectLst/>
            </p:spPr>
            <p:txBody>
              <a:bodyPr/>
              <a:lstStyle/>
              <a:p>
                <a:endParaRPr lang="en-GB"/>
              </a:p>
            </p:txBody>
          </p:sp>
          <p:sp>
            <p:nvSpPr>
              <p:cNvPr id="12"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3"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sp>
          <p:nvSpPr>
            <p:cNvPr id="14" name="TextBox 13"/>
            <p:cNvSpPr txBox="1"/>
            <p:nvPr/>
          </p:nvSpPr>
          <p:spPr>
            <a:xfrm>
              <a:off x="6266124" y="5015344"/>
              <a:ext cx="842503" cy="212547"/>
            </a:xfrm>
            <a:prstGeom prst="rect">
              <a:avLst/>
            </a:prstGeom>
            <a:noFill/>
          </p:spPr>
          <p:txBody>
            <a:bodyPr wrap="square" rtlCol="0">
              <a:spAutoFit/>
            </a:bodyPr>
            <a:lstStyle/>
            <a:p>
              <a:r>
                <a:rPr lang="en-US" sz="2000" b="0" dirty="0" err="1" smtClean="0">
                  <a:solidFill>
                    <a:schemeClr val="bg2"/>
                  </a:solidFill>
                  <a:effectLst/>
                  <a:latin typeface="+mn-lt"/>
                </a:rPr>
                <a:t>CustomerUpdatedMessage</a:t>
              </a:r>
              <a:endParaRPr lang="en-GB" sz="2000" b="0" dirty="0">
                <a:solidFill>
                  <a:schemeClr val="bg2"/>
                </a:solidFill>
                <a:effectLst/>
                <a:latin typeface="+mn-lt"/>
              </a:endParaRPr>
            </a:p>
          </p:txBody>
        </p:sp>
      </p:grpSp>
      <p:cxnSp>
        <p:nvCxnSpPr>
          <p:cNvPr id="16" name="Straight Arrow Connector 15"/>
          <p:cNvCxnSpPr>
            <a:stCxn id="3" idx="0"/>
            <a:endCxn id="5" idx="3"/>
          </p:cNvCxnSpPr>
          <p:nvPr/>
        </p:nvCxnSpPr>
        <p:spPr>
          <a:xfrm rot="16200000" flipV="1">
            <a:off x="2497898" y="2551625"/>
            <a:ext cx="3313866" cy="2194475"/>
          </a:xfrm>
          <a:prstGeom prst="straightConnector1">
            <a:avLst/>
          </a:prstGeom>
          <a:noFill/>
          <a:ln w="50800" cap="flat" cmpd="sng" algn="ctr">
            <a:solidFill>
              <a:schemeClr val="tx1"/>
            </a:solidFill>
            <a:prstDash val="solid"/>
            <a:tailEnd type="stealth" w="lg" len="lg"/>
          </a:ln>
          <a:effectLst/>
        </p:spPr>
      </p:cxnSp>
      <p:sp>
        <p:nvSpPr>
          <p:cNvPr id="22" name="TextBox 21"/>
          <p:cNvSpPr txBox="1"/>
          <p:nvPr/>
        </p:nvSpPr>
        <p:spPr>
          <a:xfrm>
            <a:off x="4256689" y="2319443"/>
            <a:ext cx="4666594" cy="1323439"/>
          </a:xfrm>
          <a:prstGeom prst="rect">
            <a:avLst/>
          </a:prstGeom>
          <a:noFill/>
        </p:spPr>
        <p:txBody>
          <a:bodyPr wrap="square" rtlCol="0">
            <a:spAutoFit/>
          </a:bodyPr>
          <a:lstStyle/>
          <a:p>
            <a:r>
              <a:rPr lang="en-US" sz="2000" b="0" dirty="0" err="1" smtClean="0">
                <a:effectLst/>
                <a:latin typeface="Consolas" pitchFamily="49" charset="0"/>
              </a:rPr>
              <a:t>BuildAndDispatch</a:t>
            </a:r>
            <a:r>
              <a:rPr lang="en-US" sz="2000" b="0" dirty="0" smtClean="0">
                <a:effectLst/>
                <a:latin typeface="Consolas" pitchFamily="49" charset="0"/>
              </a:rPr>
              <a:t>(</a:t>
            </a:r>
          </a:p>
          <a:p>
            <a:r>
              <a:rPr lang="en-US" sz="2000" b="0" dirty="0" smtClean="0">
                <a:effectLst/>
                <a:latin typeface="Consolas" pitchFamily="49" charset="0"/>
              </a:rPr>
              <a:t>  </a:t>
            </a:r>
            <a:r>
              <a:rPr lang="en-US" sz="2000" b="0" dirty="0" err="1" smtClean="0">
                <a:effectLst/>
                <a:latin typeface="Consolas" pitchFamily="49" charset="0"/>
              </a:rPr>
              <a:t>CustomerUpdatedMessageHandler</a:t>
            </a:r>
            <a:r>
              <a:rPr lang="en-US" sz="2000" b="0" dirty="0" smtClean="0">
                <a:effectLst/>
                <a:latin typeface="Consolas" pitchFamily="49" charset="0"/>
              </a:rPr>
              <a:t>,</a:t>
            </a:r>
          </a:p>
          <a:p>
            <a:r>
              <a:rPr lang="en-US" sz="2000" b="0" dirty="0" smtClean="0">
                <a:effectLst/>
                <a:latin typeface="Consolas" pitchFamily="49" charset="0"/>
              </a:rPr>
              <a:t>  </a:t>
            </a:r>
            <a:r>
              <a:rPr lang="en-US" sz="2000" b="0" dirty="0" err="1" smtClean="0">
                <a:effectLst/>
                <a:latin typeface="Consolas" pitchFamily="49" charset="0"/>
              </a:rPr>
              <a:t>Msg</a:t>
            </a:r>
            <a:endParaRPr lang="en-US" sz="2000" b="0" dirty="0" smtClean="0">
              <a:effectLst/>
              <a:latin typeface="Consolas" pitchFamily="49" charset="0"/>
            </a:endParaRPr>
          </a:p>
          <a:p>
            <a:r>
              <a:rPr lang="en-US" sz="2000" b="0" dirty="0" smtClean="0">
                <a:effectLst/>
                <a:latin typeface="Consolas" pitchFamily="49" charset="0"/>
              </a:rPr>
              <a:t>);</a:t>
            </a:r>
            <a:endParaRPr lang="en-GB" sz="2000" b="0" dirty="0">
              <a:effectLst/>
              <a:latin typeface="Consolas" pitchFamily="49" charset="0"/>
            </a:endParaRPr>
          </a:p>
        </p:txBody>
      </p:sp>
      <p:cxnSp>
        <p:nvCxnSpPr>
          <p:cNvPr id="23" name="Straight Arrow Connector 22"/>
          <p:cNvCxnSpPr/>
          <p:nvPr/>
        </p:nvCxnSpPr>
        <p:spPr>
          <a:xfrm rot="16200000" flipH="1">
            <a:off x="1316420" y="3697013"/>
            <a:ext cx="2443657" cy="0"/>
          </a:xfrm>
          <a:prstGeom prst="straightConnector1">
            <a:avLst/>
          </a:prstGeom>
          <a:noFill/>
          <a:ln w="50800" cap="flat" cmpd="sng" algn="ctr">
            <a:solidFill>
              <a:schemeClr val="tx1"/>
            </a:solidFill>
            <a:prstDash val="solid"/>
            <a:tailEnd type="stealth" w="lg" len="lg"/>
          </a:ln>
          <a:effectLst/>
        </p:spPr>
      </p:cxnSp>
      <p:sp>
        <p:nvSpPr>
          <p:cNvPr id="26" name="TextBox 25"/>
          <p:cNvSpPr txBox="1"/>
          <p:nvPr/>
        </p:nvSpPr>
        <p:spPr>
          <a:xfrm>
            <a:off x="2627586" y="4242835"/>
            <a:ext cx="1219200" cy="400110"/>
          </a:xfrm>
          <a:prstGeom prst="rect">
            <a:avLst/>
          </a:prstGeom>
          <a:noFill/>
        </p:spPr>
        <p:txBody>
          <a:bodyPr wrap="square" rtlCol="0">
            <a:spAutoFit/>
          </a:bodyPr>
          <a:lstStyle/>
          <a:p>
            <a:r>
              <a:rPr lang="en-US" sz="2000" b="0" dirty="0" smtClean="0">
                <a:effectLst/>
                <a:latin typeface="Consolas" pitchFamily="49" charset="0"/>
              </a:rPr>
              <a:t>Handle</a:t>
            </a:r>
            <a:endParaRPr lang="en-GB" sz="2000" b="0" dirty="0">
              <a:effectLst/>
              <a:latin typeface="Consolas" pitchFamily="49" charset="0"/>
            </a:endParaRPr>
          </a:p>
        </p:txBody>
      </p:sp>
      <p:cxnSp>
        <p:nvCxnSpPr>
          <p:cNvPr id="27" name="Straight Arrow Connector 26"/>
          <p:cNvCxnSpPr/>
          <p:nvPr/>
        </p:nvCxnSpPr>
        <p:spPr>
          <a:xfrm rot="16200000" flipH="1">
            <a:off x="333705" y="3691759"/>
            <a:ext cx="2443657" cy="0"/>
          </a:xfrm>
          <a:prstGeom prst="straightConnector1">
            <a:avLst/>
          </a:prstGeom>
          <a:noFill/>
          <a:ln w="50800" cap="flat" cmpd="sng" algn="ctr">
            <a:solidFill>
              <a:schemeClr val="tx1"/>
            </a:solidFill>
            <a:prstDash val="solid"/>
            <a:tailEnd type="stealth" w="lg" len="lg"/>
          </a:ln>
          <a:effectLst/>
        </p:spPr>
      </p:cxnSp>
      <p:sp>
        <p:nvSpPr>
          <p:cNvPr id="28" name="TextBox 27"/>
          <p:cNvSpPr txBox="1"/>
          <p:nvPr/>
        </p:nvSpPr>
        <p:spPr>
          <a:xfrm>
            <a:off x="1644871" y="4237581"/>
            <a:ext cx="698938" cy="400110"/>
          </a:xfrm>
          <a:prstGeom prst="rect">
            <a:avLst/>
          </a:prstGeom>
          <a:noFill/>
        </p:spPr>
        <p:txBody>
          <a:bodyPr wrap="square" rtlCol="0">
            <a:spAutoFit/>
          </a:bodyPr>
          <a:lstStyle/>
          <a:p>
            <a:r>
              <a:rPr lang="en-US" sz="2000" b="0" dirty="0" smtClean="0">
                <a:effectLst/>
                <a:latin typeface="Consolas" pitchFamily="49" charset="0"/>
              </a:rPr>
              <a:t>New</a:t>
            </a:r>
            <a:endParaRPr lang="en-GB" sz="2000" b="0" dirty="0">
              <a:effectLst/>
              <a:latin typeface="Consolas"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26" grpId="0"/>
      <p:bldP spid="28"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Impact of Message Contracts</a:t>
            </a:r>
          </a:p>
        </p:txBody>
      </p:sp>
      <p:sp>
        <p:nvSpPr>
          <p:cNvPr id="3" name="Rounded Rectangle 2"/>
          <p:cNvSpPr/>
          <p:nvPr/>
        </p:nvSpPr>
        <p:spPr bwMode="auto">
          <a:xfrm>
            <a:off x="1008993" y="2166121"/>
            <a:ext cx="7535947" cy="3556762"/>
          </a:xfrm>
          <a:prstGeom prst="roundRec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 name="Rounded Rectangle 3"/>
          <p:cNvSpPr/>
          <p:nvPr/>
        </p:nvSpPr>
        <p:spPr bwMode="auto">
          <a:xfrm>
            <a:off x="3657630" y="2175641"/>
            <a:ext cx="3641835" cy="3556762"/>
          </a:xfrm>
          <a:prstGeom prst="roundRect">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 name="Rounded Rectangle 4"/>
          <p:cNvSpPr/>
          <p:nvPr/>
        </p:nvSpPr>
        <p:spPr bwMode="auto">
          <a:xfrm>
            <a:off x="7525435" y="4328394"/>
            <a:ext cx="845127" cy="540328"/>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Bus</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6" name="Rounded Rectangle 5"/>
          <p:cNvSpPr/>
          <p:nvPr/>
        </p:nvSpPr>
        <p:spPr bwMode="auto">
          <a:xfrm>
            <a:off x="4164076" y="3472277"/>
            <a:ext cx="1925781" cy="1966826"/>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Message Handlers</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7" name="Straight Arrow Connector 6"/>
          <p:cNvCxnSpPr>
            <a:stCxn id="5" idx="1"/>
            <a:endCxn id="6" idx="3"/>
          </p:cNvCxnSpPr>
          <p:nvPr/>
        </p:nvCxnSpPr>
        <p:spPr>
          <a:xfrm rot="10800000">
            <a:off x="6089857" y="4455690"/>
            <a:ext cx="1435578" cy="142868"/>
          </a:xfrm>
          <a:prstGeom prst="straightConnector1">
            <a:avLst/>
          </a:prstGeom>
          <a:noFill/>
          <a:ln w="50800" cap="flat" cmpd="sng" algn="ctr">
            <a:solidFill>
              <a:schemeClr val="tx1"/>
            </a:solidFill>
            <a:prstDash val="solid"/>
            <a:tailEnd type="stealth" w="lg" len="lg"/>
          </a:ln>
          <a:effectLst/>
        </p:spPr>
      </p:cxnSp>
      <p:grpSp>
        <p:nvGrpSpPr>
          <p:cNvPr id="8" name="Group 66"/>
          <p:cNvGrpSpPr/>
          <p:nvPr/>
        </p:nvGrpSpPr>
        <p:grpSpPr>
          <a:xfrm>
            <a:off x="6604347" y="4382814"/>
            <a:ext cx="505930" cy="297642"/>
            <a:chOff x="7620000" y="4094046"/>
            <a:chExt cx="1062038" cy="602672"/>
          </a:xfrm>
        </p:grpSpPr>
        <p:sp>
          <p:nvSpPr>
            <p:cNvPr id="11"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2"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3"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4"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5"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6"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sp>
        <p:nvSpPr>
          <p:cNvPr id="17" name="Rounded Rectangle 16"/>
          <p:cNvSpPr/>
          <p:nvPr/>
        </p:nvSpPr>
        <p:spPr>
          <a:xfrm>
            <a:off x="5048310" y="5966053"/>
            <a:ext cx="3560618" cy="471054"/>
          </a:xfrm>
          <a:prstGeom prst="round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0" dirty="0" smtClean="0">
                <a:solidFill>
                  <a:schemeClr val="bg2"/>
                </a:solidFill>
                <a:effectLst/>
                <a:latin typeface="+mj-lt"/>
              </a:rPr>
              <a:t>1 Million Customers</a:t>
            </a:r>
            <a:endParaRPr lang="en-GB" sz="2000" b="0" dirty="0">
              <a:solidFill>
                <a:schemeClr val="bg2"/>
              </a:solidFill>
              <a:effectLst/>
              <a:latin typeface="+mj-lt"/>
            </a:endParaRPr>
          </a:p>
        </p:txBody>
      </p:sp>
      <p:cxnSp>
        <p:nvCxnSpPr>
          <p:cNvPr id="18" name="Straight Arrow Connector 17"/>
          <p:cNvCxnSpPr>
            <a:stCxn id="17" idx="0"/>
            <a:endCxn id="11" idx="2"/>
          </p:cNvCxnSpPr>
          <p:nvPr/>
        </p:nvCxnSpPr>
        <p:spPr>
          <a:xfrm rot="5400000" flipH="1" flipV="1">
            <a:off x="6200167" y="5308909"/>
            <a:ext cx="1285597" cy="28693"/>
          </a:xfrm>
          <a:prstGeom prst="straightConnector1">
            <a:avLst/>
          </a:prstGeom>
          <a:noFill/>
          <a:ln w="50800" cap="flat" cmpd="sng" algn="ctr">
            <a:solidFill>
              <a:srgbClr val="FFFF00"/>
            </a:solidFill>
            <a:prstDash val="solid"/>
            <a:tailEnd type="stealth" w="lg" len="lg"/>
          </a:ln>
          <a:effectLst/>
        </p:spPr>
      </p:cxnSp>
      <p:sp>
        <p:nvSpPr>
          <p:cNvPr id="21" name="Curved Left Arrow 20"/>
          <p:cNvSpPr/>
          <p:nvPr/>
        </p:nvSpPr>
        <p:spPr>
          <a:xfrm>
            <a:off x="5265226" y="4599092"/>
            <a:ext cx="357190" cy="487620"/>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
        <p:nvSpPr>
          <p:cNvPr id="22" name="Curved Right Arrow 21"/>
          <p:cNvSpPr/>
          <p:nvPr/>
        </p:nvSpPr>
        <p:spPr>
          <a:xfrm flipV="1">
            <a:off x="4725520" y="4527654"/>
            <a:ext cx="428628" cy="531864"/>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pic>
        <p:nvPicPr>
          <p:cNvPr id="25" name="Picture 4"/>
          <p:cNvPicPr>
            <a:picLocks noChangeAspect="1" noChangeArrowheads="1"/>
          </p:cNvPicPr>
          <p:nvPr/>
        </p:nvPicPr>
        <p:blipFill>
          <a:blip r:embed="rId2" cstate="print"/>
          <a:srcRect/>
          <a:stretch>
            <a:fillRect/>
          </a:stretch>
        </p:blipFill>
        <p:spPr bwMode="auto">
          <a:xfrm>
            <a:off x="308265" y="1143434"/>
            <a:ext cx="851622" cy="851622"/>
          </a:xfrm>
          <a:prstGeom prst="rect">
            <a:avLst/>
          </a:prstGeom>
          <a:noFill/>
          <a:ln w="9525">
            <a:noFill/>
            <a:miter lim="800000"/>
            <a:headEnd/>
            <a:tailEnd/>
          </a:ln>
          <a:effectLst/>
        </p:spPr>
      </p:pic>
      <p:cxnSp>
        <p:nvCxnSpPr>
          <p:cNvPr id="26" name="Straight Arrow Connector 25"/>
          <p:cNvCxnSpPr>
            <a:endCxn id="28" idx="0"/>
          </p:cNvCxnSpPr>
          <p:nvPr/>
        </p:nvCxnSpPr>
        <p:spPr>
          <a:xfrm>
            <a:off x="1135117" y="1986455"/>
            <a:ext cx="993255" cy="832229"/>
          </a:xfrm>
          <a:prstGeom prst="straightConnector1">
            <a:avLst/>
          </a:prstGeom>
          <a:noFill/>
          <a:ln w="50800" cap="flat" cmpd="sng" algn="ctr">
            <a:solidFill>
              <a:schemeClr val="tx1"/>
            </a:solidFill>
            <a:prstDash val="solid"/>
            <a:tailEnd type="stealth" w="lg" len="lg"/>
          </a:ln>
          <a:effectLst/>
        </p:spPr>
      </p:cxnSp>
      <p:sp>
        <p:nvSpPr>
          <p:cNvPr id="27" name="Rounded Rectangle 26"/>
          <p:cNvSpPr/>
          <p:nvPr/>
        </p:nvSpPr>
        <p:spPr bwMode="auto">
          <a:xfrm>
            <a:off x="4534288" y="2361483"/>
            <a:ext cx="1109795" cy="55513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Data</a:t>
            </a:r>
            <a:endParaRPr kumimoji="0" lang="en-GB" sz="3200" b="0" i="0" u="none" strike="noStrike" cap="none" normalizeH="0" baseline="0" dirty="0" smtClean="0">
              <a:ln>
                <a:noFill/>
              </a:ln>
              <a:solidFill>
                <a:schemeClr val="bg2"/>
              </a:solidFill>
              <a:effectLst/>
              <a:latin typeface="Franklin Gothic Medium" pitchFamily="34" charset="0"/>
            </a:endParaRPr>
          </a:p>
        </p:txBody>
      </p:sp>
      <p:sp>
        <p:nvSpPr>
          <p:cNvPr id="28" name="Rounded Rectangle 27"/>
          <p:cNvSpPr/>
          <p:nvPr/>
        </p:nvSpPr>
        <p:spPr bwMode="auto">
          <a:xfrm>
            <a:off x="1608109" y="2818684"/>
            <a:ext cx="1040525" cy="46054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Views</a:t>
            </a:r>
            <a:endParaRPr kumimoji="0" lang="en-GB" sz="3200" b="0" i="0" u="none" strike="noStrike" cap="none" normalizeH="0" baseline="0" dirty="0" smtClean="0">
              <a:ln>
                <a:noFill/>
              </a:ln>
              <a:solidFill>
                <a:schemeClr val="bg2"/>
              </a:solidFill>
              <a:effectLst/>
              <a:latin typeface="Franklin Gothic Medium" pitchFamily="34" charset="0"/>
            </a:endParaRPr>
          </a:p>
        </p:txBody>
      </p:sp>
      <p:cxnSp>
        <p:nvCxnSpPr>
          <p:cNvPr id="33" name="Straight Arrow Connector 32"/>
          <p:cNvCxnSpPr>
            <a:stCxn id="28" idx="3"/>
            <a:endCxn id="27" idx="1"/>
          </p:cNvCxnSpPr>
          <p:nvPr/>
        </p:nvCxnSpPr>
        <p:spPr>
          <a:xfrm flipV="1">
            <a:off x="2648634" y="2639052"/>
            <a:ext cx="1885654" cy="409905"/>
          </a:xfrm>
          <a:prstGeom prst="straightConnector1">
            <a:avLst/>
          </a:prstGeom>
          <a:noFill/>
          <a:ln w="50800" cap="flat" cmpd="sng" algn="ctr">
            <a:solidFill>
              <a:schemeClr val="tx1"/>
            </a:solidFill>
            <a:prstDash val="sysDot"/>
            <a:tailEnd type="stealth" w="lg" len="lg"/>
          </a:ln>
          <a:effectLst/>
        </p:spPr>
      </p:cxnSp>
      <p:sp>
        <p:nvSpPr>
          <p:cNvPr id="38" name="&quot;No&quot; Symbol 37"/>
          <p:cNvSpPr/>
          <p:nvPr/>
        </p:nvSpPr>
        <p:spPr bwMode="auto">
          <a:xfrm>
            <a:off x="3294994" y="2443655"/>
            <a:ext cx="693683" cy="740980"/>
          </a:xfrm>
          <a:prstGeom prst="noSmoking">
            <a:avLst/>
          </a:prstGeom>
          <a:solidFill>
            <a:srgbClr val="FF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39" name="TextBox 38"/>
          <p:cNvSpPr txBox="1"/>
          <p:nvPr/>
        </p:nvSpPr>
        <p:spPr>
          <a:xfrm>
            <a:off x="2648606" y="874269"/>
            <a:ext cx="5423337" cy="584775"/>
          </a:xfrm>
          <a:prstGeom prst="rect">
            <a:avLst/>
          </a:prstGeom>
          <a:noFill/>
        </p:spPr>
        <p:txBody>
          <a:bodyPr wrap="square" rtlCol="0">
            <a:spAutoFit/>
          </a:bodyPr>
          <a:lstStyle/>
          <a:p>
            <a:r>
              <a:rPr lang="en-US" b="0" dirty="0" smtClean="0">
                <a:effectLst/>
              </a:rPr>
              <a:t>One message, lots of data </a:t>
            </a:r>
            <a:endParaRPr lang="en-GB"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1"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childTnLst>
                          </p:cTn>
                        </p:par>
                        <p:par>
                          <p:cTn id="24" fill="hold">
                            <p:stCondLst>
                              <p:cond delay="500"/>
                            </p:stCondLst>
                            <p:childTnLst>
                              <p:par>
                                <p:cTn id="25" presetID="22" presetClass="entr" presetSubtype="4" fill="hold" grpId="1"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2000"/>
                                        <p:tgtEl>
                                          <p:spTgt spid="38"/>
                                        </p:tgtEl>
                                      </p:cBhvr>
                                    </p:animEffect>
                                  </p:childTnLst>
                                </p:cTn>
                              </p:par>
                            </p:childTnLst>
                          </p:cTn>
                        </p:par>
                        <p:par>
                          <p:cTn id="39" fill="hold">
                            <p:stCondLst>
                              <p:cond delay="3500"/>
                            </p:stCondLst>
                            <p:childTnLst>
                              <p:par>
                                <p:cTn id="40" presetID="22" presetClass="entr" presetSubtype="1" fill="hold" grpId="2"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childTnLst>
                          </p:cTn>
                        </p:par>
                        <p:par>
                          <p:cTn id="43" fill="hold">
                            <p:stCondLst>
                              <p:cond delay="4000"/>
                            </p:stCondLst>
                            <p:childTnLst>
                              <p:par>
                                <p:cTn id="44" presetID="22" presetClass="entr" presetSubtype="4" fill="hold" grpId="2"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1" grpId="1" animBg="1"/>
      <p:bldP spid="21" grpId="2" animBg="1"/>
      <p:bldP spid="22" grpId="0" animBg="1"/>
      <p:bldP spid="22" grpId="1" animBg="1"/>
      <p:bldP spid="22" grpId="2" animBg="1"/>
      <p:bldP spid="38"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Spread data over many messages</a:t>
            </a:r>
          </a:p>
        </p:txBody>
      </p:sp>
      <p:pic>
        <p:nvPicPr>
          <p:cNvPr id="2050" name="Picture 2"/>
          <p:cNvPicPr>
            <a:picLocks noChangeAspect="1" noChangeArrowheads="1"/>
          </p:cNvPicPr>
          <p:nvPr/>
        </p:nvPicPr>
        <p:blipFill>
          <a:blip r:embed="rId2" cstate="print"/>
          <a:srcRect/>
          <a:stretch>
            <a:fillRect/>
          </a:stretch>
        </p:blipFill>
        <p:spPr bwMode="auto">
          <a:xfrm>
            <a:off x="3143259" y="1078461"/>
            <a:ext cx="2857500" cy="2714625"/>
          </a:xfrm>
          <a:prstGeom prst="rect">
            <a:avLst/>
          </a:prstGeom>
          <a:noFill/>
          <a:ln w="9525">
            <a:noFill/>
            <a:miter lim="800000"/>
            <a:headEnd/>
            <a:tailEnd/>
          </a:ln>
          <a:effectLst/>
        </p:spPr>
      </p:pic>
      <p:sp>
        <p:nvSpPr>
          <p:cNvPr id="4" name="TextBox 3"/>
          <p:cNvSpPr txBox="1"/>
          <p:nvPr/>
        </p:nvSpPr>
        <p:spPr>
          <a:xfrm>
            <a:off x="1155660" y="3917014"/>
            <a:ext cx="7625733" cy="584775"/>
          </a:xfrm>
          <a:prstGeom prst="rect">
            <a:avLst/>
          </a:prstGeom>
          <a:noFill/>
        </p:spPr>
        <p:txBody>
          <a:bodyPr wrap="square" rtlCol="0">
            <a:spAutoFit/>
          </a:bodyPr>
          <a:lstStyle/>
          <a:p>
            <a:r>
              <a:rPr lang="en-US" b="0" dirty="0" smtClean="0">
                <a:effectLst/>
              </a:rPr>
              <a:t>But can be physically packaged together</a:t>
            </a:r>
            <a:endParaRPr lang="en-GB" b="0" dirty="0">
              <a:effectLst/>
            </a:endParaRPr>
          </a:p>
        </p:txBody>
      </p:sp>
      <p:pic>
        <p:nvPicPr>
          <p:cNvPr id="2051" name="Picture 3"/>
          <p:cNvPicPr>
            <a:picLocks noChangeAspect="1" noChangeArrowheads="1"/>
          </p:cNvPicPr>
          <p:nvPr/>
        </p:nvPicPr>
        <p:blipFill>
          <a:blip r:embed="rId3" cstate="print"/>
          <a:srcRect t="8778" b="8778"/>
          <a:stretch>
            <a:fillRect/>
          </a:stretch>
        </p:blipFill>
        <p:spPr bwMode="auto">
          <a:xfrm>
            <a:off x="7239000" y="4556235"/>
            <a:ext cx="1905000" cy="2065283"/>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2051"/>
                                        </p:tgtEl>
                                        <p:attrNameLst>
                                          <p:attrName>style.visibility</p:attrName>
                                        </p:attrNameLst>
                                      </p:cBhvr>
                                      <p:to>
                                        <p:strVal val="visible"/>
                                      </p:to>
                                    </p:set>
                                    <p:anim calcmode="lin" valueType="num">
                                      <p:cBhvr additive="base">
                                        <p:cTn id="10" dur="500" fill="hold"/>
                                        <p:tgtEl>
                                          <p:spTgt spid="2051"/>
                                        </p:tgtEl>
                                        <p:attrNameLst>
                                          <p:attrName>ppt_x</p:attrName>
                                        </p:attrNameLst>
                                      </p:cBhvr>
                                      <p:tavLst>
                                        <p:tav tm="0">
                                          <p:val>
                                            <p:strVal val="0-#ppt_w/2"/>
                                          </p:val>
                                        </p:tav>
                                        <p:tav tm="100000">
                                          <p:val>
                                            <p:strVal val="#ppt_x"/>
                                          </p:val>
                                        </p:tav>
                                      </p:tavLst>
                                    </p:anim>
                                    <p:anim calcmode="lin" valueType="num">
                                      <p:cBhvr additive="base">
                                        <p:cTn id="11"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127000" y="127000"/>
            <a:ext cx="9017000" cy="695325"/>
          </a:xfrm>
          <a:noFill/>
          <a:ln/>
        </p:spPr>
        <p:txBody>
          <a:bodyPr/>
          <a:lstStyle/>
          <a:p>
            <a:r>
              <a:rPr lang="en-US"/>
              <a:t>#10. The system is finished</a:t>
            </a:r>
          </a:p>
        </p:txBody>
      </p:sp>
      <p:sp>
        <p:nvSpPr>
          <p:cNvPr id="335875" name="Rectangle 3"/>
          <p:cNvSpPr>
            <a:spLocks noGrp="1" noChangeArrowheads="1"/>
          </p:cNvSpPr>
          <p:nvPr>
            <p:ph idx="1"/>
          </p:nvPr>
        </p:nvSpPr>
        <p:spPr>
          <a:xfrm>
            <a:off x="0" y="1254125"/>
            <a:ext cx="9144000" cy="3743325"/>
          </a:xfrm>
          <a:noFill/>
          <a:ln/>
        </p:spPr>
        <p:txBody>
          <a:bodyPr/>
          <a:lstStyle/>
          <a:p>
            <a:pPr marL="342900" indent="-342900"/>
            <a:r>
              <a:rPr lang="en-US"/>
              <a:t>Maintenance costs over the lifetime of a system are greater than its development costs</a:t>
            </a:r>
          </a:p>
          <a:p>
            <a:pPr marL="342900" indent="-342900"/>
            <a:endParaRPr lang="en-US"/>
          </a:p>
          <a:p>
            <a:pPr marL="342900" indent="-342900"/>
            <a:r>
              <a:rPr lang="en-US"/>
              <a:t>The system is never “finished”</a:t>
            </a:r>
          </a:p>
          <a:p>
            <a:pPr marL="342900" indent="-342900"/>
            <a:endParaRPr lang="en-US"/>
          </a:p>
          <a:p>
            <a:pPr marL="342900" indent="-342900"/>
            <a:r>
              <a:rPr lang="en-US"/>
              <a:t>How will you upgrade the system while it’s in production? What about just parts of it?</a:t>
            </a:r>
          </a:p>
        </p:txBody>
      </p:sp>
    </p:spTree>
  </p:cSld>
  <p:clrMapOvr>
    <a:masterClrMapping/>
  </p:clrMapOvr>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Enough data per logical message</a:t>
            </a:r>
          </a:p>
        </p:txBody>
      </p:sp>
      <p:sp>
        <p:nvSpPr>
          <p:cNvPr id="3" name="Flowchart: Document 2"/>
          <p:cNvSpPr/>
          <p:nvPr/>
        </p:nvSpPr>
        <p:spPr bwMode="auto">
          <a:xfrm>
            <a:off x="409902" y="1608089"/>
            <a:ext cx="1355835" cy="4099013"/>
          </a:xfrm>
          <a:prstGeom prst="flowChart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4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XML</a:t>
            </a:r>
            <a:endParaRPr kumimoji="0" lang="en-GB" sz="4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sp>
        <p:nvSpPr>
          <p:cNvPr id="4" name="Equal 3"/>
          <p:cNvSpPr/>
          <p:nvPr/>
        </p:nvSpPr>
        <p:spPr bwMode="auto">
          <a:xfrm>
            <a:off x="2065286" y="1686918"/>
            <a:ext cx="1119351" cy="993227"/>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 name="Rectangle 4"/>
          <p:cNvSpPr/>
          <p:nvPr/>
        </p:nvSpPr>
        <p:spPr bwMode="auto">
          <a:xfrm>
            <a:off x="6006662" y="1560794"/>
            <a:ext cx="2427890" cy="163961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Customers</a:t>
            </a:r>
            <a:r>
              <a:rPr kumimoji="0" lang="en-US" sz="3200" b="1" i="0" u="none" strike="noStrike" cap="none" normalizeH="0" dirty="0" smtClean="0">
                <a:ln>
                  <a:noFill/>
                </a:ln>
                <a:solidFill>
                  <a:schemeClr val="bg2"/>
                </a:solidFill>
                <a:effectLst>
                  <a:outerShdw blurRad="38100" dist="38100" dir="2700000" algn="tl">
                    <a:srgbClr val="000000">
                      <a:alpha val="43137"/>
                    </a:srgbClr>
                  </a:outerShdw>
                </a:effectLst>
                <a:latin typeface="Franklin Gothic Medium" pitchFamily="34" charset="0"/>
              </a:rPr>
              <a:t> Updated Message</a:t>
            </a:r>
            <a:endParaRPr kumimoji="0" lang="en-GB"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sp>
        <p:nvSpPr>
          <p:cNvPr id="6" name="TextBox 5"/>
          <p:cNvSpPr txBox="1"/>
          <p:nvPr/>
        </p:nvSpPr>
        <p:spPr>
          <a:xfrm>
            <a:off x="3389587" y="1245489"/>
            <a:ext cx="1143262" cy="1862048"/>
          </a:xfrm>
          <a:prstGeom prst="rect">
            <a:avLst/>
          </a:prstGeom>
          <a:noFill/>
        </p:spPr>
        <p:txBody>
          <a:bodyPr wrap="none" rtlCol="0">
            <a:spAutoFit/>
          </a:bodyPr>
          <a:lstStyle/>
          <a:p>
            <a:r>
              <a:rPr lang="en-US" sz="11500" dirty="0" smtClean="0">
                <a:solidFill>
                  <a:schemeClr val="tx2">
                    <a:lumMod val="40000"/>
                    <a:lumOff val="60000"/>
                  </a:schemeClr>
                </a:solidFill>
              </a:rPr>
              <a:t>N</a:t>
            </a:r>
            <a:endParaRPr lang="en-GB" sz="11500" dirty="0">
              <a:solidFill>
                <a:schemeClr val="tx2">
                  <a:lumMod val="40000"/>
                  <a:lumOff val="60000"/>
                </a:schemeClr>
              </a:solidFill>
            </a:endParaRPr>
          </a:p>
        </p:txBody>
      </p:sp>
      <p:sp>
        <p:nvSpPr>
          <p:cNvPr id="7" name="Multiply 6"/>
          <p:cNvSpPr/>
          <p:nvPr/>
        </p:nvSpPr>
        <p:spPr bwMode="auto">
          <a:xfrm>
            <a:off x="4713890" y="1639621"/>
            <a:ext cx="930165" cy="1119352"/>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0" name="Right Brace 9"/>
          <p:cNvSpPr/>
          <p:nvPr/>
        </p:nvSpPr>
        <p:spPr bwMode="auto">
          <a:xfrm rot="16200000">
            <a:off x="5273566" y="1442552"/>
            <a:ext cx="733097" cy="4532586"/>
          </a:xfrm>
          <a:prstGeom prst="rightBrace">
            <a:avLst>
              <a:gd name="adj1" fmla="val 8333"/>
              <a:gd name="adj2" fmla="val 84804"/>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3" name="Rectangle 12"/>
          <p:cNvSpPr/>
          <p:nvPr/>
        </p:nvSpPr>
        <p:spPr bwMode="auto">
          <a:xfrm>
            <a:off x="5749159" y="4456394"/>
            <a:ext cx="2165130" cy="1219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Customer Info</a:t>
            </a:r>
            <a:endParaRPr kumimoji="0" lang="en-GB"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sp>
        <p:nvSpPr>
          <p:cNvPr id="14" name="TextBox 13"/>
          <p:cNvSpPr txBox="1"/>
          <p:nvPr/>
        </p:nvSpPr>
        <p:spPr>
          <a:xfrm>
            <a:off x="3147849" y="4062262"/>
            <a:ext cx="1366080" cy="1862048"/>
          </a:xfrm>
          <a:prstGeom prst="rect">
            <a:avLst/>
          </a:prstGeom>
          <a:noFill/>
        </p:spPr>
        <p:txBody>
          <a:bodyPr wrap="none" rtlCol="0">
            <a:spAutoFit/>
          </a:bodyPr>
          <a:lstStyle/>
          <a:p>
            <a:r>
              <a:rPr lang="en-US" sz="11500" dirty="0" smtClean="0">
                <a:solidFill>
                  <a:schemeClr val="tx2">
                    <a:lumMod val="40000"/>
                    <a:lumOff val="60000"/>
                  </a:schemeClr>
                </a:solidFill>
              </a:rPr>
              <a:t>M</a:t>
            </a:r>
            <a:endParaRPr lang="en-GB" sz="11500" dirty="0">
              <a:solidFill>
                <a:schemeClr val="tx2">
                  <a:lumMod val="40000"/>
                  <a:lumOff val="60000"/>
                </a:schemeClr>
              </a:solidFill>
            </a:endParaRPr>
          </a:p>
        </p:txBody>
      </p:sp>
      <p:sp>
        <p:nvSpPr>
          <p:cNvPr id="15" name="Multiply 14"/>
          <p:cNvSpPr/>
          <p:nvPr/>
        </p:nvSpPr>
        <p:spPr bwMode="auto">
          <a:xfrm>
            <a:off x="4472152" y="4456394"/>
            <a:ext cx="930165" cy="1119352"/>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6" name="TextBox 15"/>
          <p:cNvSpPr txBox="1"/>
          <p:nvPr/>
        </p:nvSpPr>
        <p:spPr>
          <a:xfrm>
            <a:off x="2900855" y="5922676"/>
            <a:ext cx="6243144" cy="523220"/>
          </a:xfrm>
          <a:prstGeom prst="rect">
            <a:avLst/>
          </a:prstGeom>
          <a:noFill/>
        </p:spPr>
        <p:txBody>
          <a:bodyPr wrap="square" rtlCol="0">
            <a:spAutoFit/>
          </a:bodyPr>
          <a:lstStyle/>
          <a:p>
            <a:r>
              <a:rPr lang="en-US" sz="2800" b="0" dirty="0" smtClean="0">
                <a:effectLst/>
              </a:rPr>
              <a:t>M </a:t>
            </a:r>
            <a:r>
              <a:rPr lang="en-GB" sz="2800" dirty="0" smtClean="0">
                <a:latin typeface="Symbol"/>
              </a:rPr>
              <a:t>@ </a:t>
            </a:r>
            <a:r>
              <a:rPr lang="en-GB" sz="2800" dirty="0" smtClean="0">
                <a:latin typeface="+mn-lt"/>
              </a:rPr>
              <a:t>100 gives good user interactivity</a:t>
            </a:r>
            <a:endParaRPr lang="en-GB" sz="1600" dirty="0" smtClean="0">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p:bldP spid="15" grpId="0" animBg="1"/>
      <p:bldP spid="16"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Impact of Message Contracts</a:t>
            </a:r>
          </a:p>
        </p:txBody>
      </p:sp>
      <p:sp>
        <p:nvSpPr>
          <p:cNvPr id="3" name="Rounded Rectangle 2"/>
          <p:cNvSpPr/>
          <p:nvPr/>
        </p:nvSpPr>
        <p:spPr bwMode="auto">
          <a:xfrm>
            <a:off x="1970689" y="2166121"/>
            <a:ext cx="6952593" cy="3556762"/>
          </a:xfrm>
          <a:prstGeom prst="roundRec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 name="Rounded Rectangle 3"/>
          <p:cNvSpPr/>
          <p:nvPr/>
        </p:nvSpPr>
        <p:spPr bwMode="auto">
          <a:xfrm>
            <a:off x="3657630" y="2175641"/>
            <a:ext cx="3641835" cy="3556762"/>
          </a:xfrm>
          <a:prstGeom prst="roundRect">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 name="Rounded Rectangle 4"/>
          <p:cNvSpPr/>
          <p:nvPr/>
        </p:nvSpPr>
        <p:spPr bwMode="auto">
          <a:xfrm>
            <a:off x="7919583" y="2893725"/>
            <a:ext cx="845127" cy="2545377"/>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Bus</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6" name="Rounded Rectangle 5"/>
          <p:cNvSpPr/>
          <p:nvPr/>
        </p:nvSpPr>
        <p:spPr bwMode="auto">
          <a:xfrm>
            <a:off x="5312979" y="2368689"/>
            <a:ext cx="1549388" cy="302311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Handlers</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7" name="Straight Arrow Connector 6"/>
          <p:cNvCxnSpPr/>
          <p:nvPr/>
        </p:nvCxnSpPr>
        <p:spPr>
          <a:xfrm rot="10800000">
            <a:off x="6818524" y="3200400"/>
            <a:ext cx="1080000" cy="0"/>
          </a:xfrm>
          <a:prstGeom prst="straightConnector1">
            <a:avLst/>
          </a:prstGeom>
          <a:noFill/>
          <a:ln w="50800" cap="flat" cmpd="sng" algn="ctr">
            <a:solidFill>
              <a:schemeClr val="tx1"/>
            </a:solidFill>
            <a:prstDash val="solid"/>
            <a:tailEnd type="stealth" w="lg" len="lg"/>
          </a:ln>
          <a:effectLst/>
        </p:spPr>
      </p:cxnSp>
      <p:sp>
        <p:nvSpPr>
          <p:cNvPr id="21" name="Curved Left Arrow 20"/>
          <p:cNvSpPr/>
          <p:nvPr/>
        </p:nvSpPr>
        <p:spPr>
          <a:xfrm>
            <a:off x="6179632" y="3117133"/>
            <a:ext cx="357190" cy="487620"/>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
        <p:nvSpPr>
          <p:cNvPr id="22" name="Curved Right Arrow 21"/>
          <p:cNvSpPr/>
          <p:nvPr/>
        </p:nvSpPr>
        <p:spPr>
          <a:xfrm flipV="1">
            <a:off x="5639926" y="3045695"/>
            <a:ext cx="428628" cy="531864"/>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pic>
        <p:nvPicPr>
          <p:cNvPr id="25" name="Picture 4"/>
          <p:cNvPicPr>
            <a:picLocks noChangeAspect="1" noChangeArrowheads="1"/>
          </p:cNvPicPr>
          <p:nvPr/>
        </p:nvPicPr>
        <p:blipFill>
          <a:blip r:embed="rId2" cstate="print"/>
          <a:srcRect/>
          <a:stretch>
            <a:fillRect/>
          </a:stretch>
        </p:blipFill>
        <p:spPr bwMode="auto">
          <a:xfrm>
            <a:off x="0" y="3767959"/>
            <a:ext cx="1292772" cy="1292772"/>
          </a:xfrm>
          <a:prstGeom prst="rect">
            <a:avLst/>
          </a:prstGeom>
          <a:noFill/>
          <a:ln w="9525">
            <a:noFill/>
            <a:miter lim="800000"/>
            <a:headEnd/>
            <a:tailEnd/>
          </a:ln>
          <a:effectLst/>
        </p:spPr>
      </p:pic>
      <p:sp>
        <p:nvSpPr>
          <p:cNvPr id="27" name="Rounded Rectangle 26"/>
          <p:cNvSpPr/>
          <p:nvPr/>
        </p:nvSpPr>
        <p:spPr bwMode="auto">
          <a:xfrm>
            <a:off x="3998260" y="2393014"/>
            <a:ext cx="1109795" cy="303032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Data</a:t>
            </a:r>
            <a:endParaRPr kumimoji="0" lang="en-GB" sz="3200" b="0" i="0" u="none" strike="noStrike" cap="none" normalizeH="0" baseline="0" dirty="0" smtClean="0">
              <a:ln>
                <a:noFill/>
              </a:ln>
              <a:solidFill>
                <a:schemeClr val="bg2"/>
              </a:solidFill>
              <a:effectLst/>
              <a:latin typeface="Franklin Gothic Medium" pitchFamily="34" charset="0"/>
            </a:endParaRPr>
          </a:p>
        </p:txBody>
      </p:sp>
      <p:sp>
        <p:nvSpPr>
          <p:cNvPr id="28" name="Rounded Rectangle 27"/>
          <p:cNvSpPr/>
          <p:nvPr/>
        </p:nvSpPr>
        <p:spPr bwMode="auto">
          <a:xfrm>
            <a:off x="2175668" y="2408781"/>
            <a:ext cx="1040525" cy="301455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Views</a:t>
            </a:r>
            <a:endParaRPr kumimoji="0" lang="en-GB" sz="3200" b="0" i="0" u="none" strike="noStrike" cap="none" normalizeH="0" baseline="0" dirty="0" smtClean="0">
              <a:ln>
                <a:noFill/>
              </a:ln>
              <a:solidFill>
                <a:schemeClr val="bg2"/>
              </a:solidFill>
              <a:effectLst/>
              <a:latin typeface="Franklin Gothic Medium" pitchFamily="34" charset="0"/>
            </a:endParaRPr>
          </a:p>
        </p:txBody>
      </p:sp>
      <p:sp>
        <p:nvSpPr>
          <p:cNvPr id="39" name="TextBox 38"/>
          <p:cNvSpPr txBox="1"/>
          <p:nvPr/>
        </p:nvSpPr>
        <p:spPr>
          <a:xfrm>
            <a:off x="2648606" y="874269"/>
            <a:ext cx="5423337" cy="584775"/>
          </a:xfrm>
          <a:prstGeom prst="rect">
            <a:avLst/>
          </a:prstGeom>
          <a:noFill/>
        </p:spPr>
        <p:txBody>
          <a:bodyPr wrap="square" rtlCol="0">
            <a:spAutoFit/>
          </a:bodyPr>
          <a:lstStyle/>
          <a:p>
            <a:r>
              <a:rPr lang="en-US" b="0" dirty="0" smtClean="0">
                <a:effectLst/>
              </a:rPr>
              <a:t>More, smaller messages</a:t>
            </a:r>
            <a:endParaRPr lang="en-GB" b="0" dirty="0">
              <a:effectLst/>
            </a:endParaRPr>
          </a:p>
        </p:txBody>
      </p:sp>
      <p:grpSp>
        <p:nvGrpSpPr>
          <p:cNvPr id="8" name="Group 41"/>
          <p:cNvGrpSpPr/>
          <p:nvPr/>
        </p:nvGrpSpPr>
        <p:grpSpPr>
          <a:xfrm>
            <a:off x="7236373" y="2869315"/>
            <a:ext cx="543354" cy="376470"/>
            <a:chOff x="7236373" y="3168869"/>
            <a:chExt cx="543354" cy="376470"/>
          </a:xfrm>
        </p:grpSpPr>
        <p:grpSp>
          <p:nvGrpSpPr>
            <p:cNvPr id="9" name="Group 66"/>
            <p:cNvGrpSpPr/>
            <p:nvPr/>
          </p:nvGrpSpPr>
          <p:grpSpPr>
            <a:xfrm>
              <a:off x="7266505" y="3247697"/>
              <a:ext cx="505930" cy="297642"/>
              <a:chOff x="7620000" y="4094046"/>
              <a:chExt cx="1062038" cy="602672"/>
            </a:xfrm>
          </p:grpSpPr>
          <p:sp>
            <p:nvSpPr>
              <p:cNvPr id="11"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12"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13"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14"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15"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16"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sp>
          <p:nvSpPr>
            <p:cNvPr id="41" name="TextBox 40"/>
            <p:cNvSpPr txBox="1"/>
            <p:nvPr/>
          </p:nvSpPr>
          <p:spPr>
            <a:xfrm>
              <a:off x="7236373" y="3168869"/>
              <a:ext cx="543354" cy="338554"/>
            </a:xfrm>
            <a:prstGeom prst="rect">
              <a:avLst/>
            </a:prstGeom>
            <a:noFill/>
          </p:spPr>
          <p:txBody>
            <a:bodyPr wrap="none" rtlCol="0">
              <a:spAutoFit/>
            </a:bodyPr>
            <a:lstStyle/>
            <a:p>
              <a:r>
                <a:rPr lang="en-US" sz="1600" b="0" dirty="0" smtClean="0">
                  <a:solidFill>
                    <a:schemeClr val="bg2"/>
                  </a:solidFill>
                  <a:effectLst/>
                </a:rPr>
                <a:t>100</a:t>
              </a:r>
              <a:endParaRPr lang="en-GB" b="0" dirty="0">
                <a:solidFill>
                  <a:schemeClr val="bg2"/>
                </a:solidFill>
                <a:effectLst/>
              </a:endParaRPr>
            </a:p>
          </p:txBody>
        </p:sp>
      </p:grpSp>
      <p:cxnSp>
        <p:nvCxnSpPr>
          <p:cNvPr id="54" name="Straight Arrow Connector 53"/>
          <p:cNvCxnSpPr/>
          <p:nvPr/>
        </p:nvCxnSpPr>
        <p:spPr>
          <a:xfrm>
            <a:off x="1296529" y="3818462"/>
            <a:ext cx="864000" cy="0"/>
          </a:xfrm>
          <a:prstGeom prst="straightConnector1">
            <a:avLst/>
          </a:prstGeom>
          <a:noFill/>
          <a:ln w="50800" cap="flat" cmpd="sng" algn="ctr">
            <a:solidFill>
              <a:schemeClr val="tx1"/>
            </a:solidFill>
            <a:prstDash val="solid"/>
            <a:tailEnd type="stealth" w="lg" len="lg"/>
          </a:ln>
          <a:effectLst/>
        </p:spPr>
      </p:cxnSp>
      <p:cxnSp>
        <p:nvCxnSpPr>
          <p:cNvPr id="55" name="Straight Arrow Connector 54"/>
          <p:cNvCxnSpPr/>
          <p:nvPr/>
        </p:nvCxnSpPr>
        <p:spPr>
          <a:xfrm>
            <a:off x="6900041" y="3494689"/>
            <a:ext cx="1008000" cy="1588"/>
          </a:xfrm>
          <a:prstGeom prst="straightConnector1">
            <a:avLst/>
          </a:prstGeom>
          <a:noFill/>
          <a:ln w="50800" cap="flat" cmpd="sng" algn="ctr">
            <a:solidFill>
              <a:schemeClr val="tx1"/>
            </a:solidFill>
            <a:prstDash val="sysDot"/>
            <a:tailEnd type="stealth" w="lg" len="lg"/>
          </a:ln>
          <a:effectLst/>
        </p:spPr>
      </p:cxnSp>
      <p:cxnSp>
        <p:nvCxnSpPr>
          <p:cNvPr id="57" name="Straight Connector 56"/>
          <p:cNvCxnSpPr/>
          <p:nvPr/>
        </p:nvCxnSpPr>
        <p:spPr bwMode="auto">
          <a:xfrm flipV="1">
            <a:off x="3641835" y="3026982"/>
            <a:ext cx="3636000"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58" name="Straight Connector 57"/>
          <p:cNvCxnSpPr/>
          <p:nvPr/>
        </p:nvCxnSpPr>
        <p:spPr bwMode="auto">
          <a:xfrm flipV="1">
            <a:off x="3652341" y="3636596"/>
            <a:ext cx="3636000"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59" name="Straight Arrow Connector 58"/>
          <p:cNvCxnSpPr/>
          <p:nvPr/>
        </p:nvCxnSpPr>
        <p:spPr>
          <a:xfrm>
            <a:off x="3132082" y="3810000"/>
            <a:ext cx="867104" cy="1588"/>
          </a:xfrm>
          <a:prstGeom prst="straightConnector1">
            <a:avLst/>
          </a:prstGeom>
          <a:noFill/>
          <a:ln w="50800" cap="flat" cmpd="sng" algn="ctr">
            <a:solidFill>
              <a:schemeClr val="tx1"/>
            </a:solidFill>
            <a:prstDash val="solid"/>
            <a:tailEnd type="stealth" w="lg" len="lg"/>
          </a:ln>
          <a:effectLst/>
        </p:spPr>
      </p:cxnSp>
      <p:cxnSp>
        <p:nvCxnSpPr>
          <p:cNvPr id="60" name="Straight Arrow Connector 59"/>
          <p:cNvCxnSpPr/>
          <p:nvPr/>
        </p:nvCxnSpPr>
        <p:spPr>
          <a:xfrm flipH="1">
            <a:off x="3174123" y="4056993"/>
            <a:ext cx="867104" cy="1588"/>
          </a:xfrm>
          <a:prstGeom prst="straightConnector1">
            <a:avLst/>
          </a:prstGeom>
          <a:noFill/>
          <a:ln w="50800" cap="flat" cmpd="sng" algn="ctr">
            <a:solidFill>
              <a:schemeClr val="tx1"/>
            </a:solidFill>
            <a:prstDash val="sysDot"/>
            <a:tailEnd type="stealth" w="lg" len="lg"/>
          </a:ln>
          <a:effectLst/>
        </p:spPr>
      </p:cxnSp>
      <p:cxnSp>
        <p:nvCxnSpPr>
          <p:cNvPr id="61" name="Straight Connector 60"/>
          <p:cNvCxnSpPr/>
          <p:nvPr/>
        </p:nvCxnSpPr>
        <p:spPr bwMode="auto">
          <a:xfrm flipV="1">
            <a:off x="3631320" y="4198899"/>
            <a:ext cx="3636000"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cxnSp>
        <p:nvCxnSpPr>
          <p:cNvPr id="62" name="Straight Arrow Connector 61"/>
          <p:cNvCxnSpPr/>
          <p:nvPr/>
        </p:nvCxnSpPr>
        <p:spPr>
          <a:xfrm rot="10800000">
            <a:off x="6829034" y="4346028"/>
            <a:ext cx="1080000" cy="0"/>
          </a:xfrm>
          <a:prstGeom prst="straightConnector1">
            <a:avLst/>
          </a:prstGeom>
          <a:noFill/>
          <a:ln w="50800" cap="flat" cmpd="sng" algn="ctr">
            <a:solidFill>
              <a:schemeClr val="tx1"/>
            </a:solidFill>
            <a:prstDash val="solid"/>
            <a:tailEnd type="stealth" w="lg" len="lg"/>
          </a:ln>
          <a:effectLst/>
        </p:spPr>
      </p:cxnSp>
      <p:sp>
        <p:nvSpPr>
          <p:cNvPr id="63" name="Curved Left Arrow 62"/>
          <p:cNvSpPr/>
          <p:nvPr/>
        </p:nvSpPr>
        <p:spPr>
          <a:xfrm>
            <a:off x="6190142" y="4262761"/>
            <a:ext cx="357190" cy="487620"/>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
        <p:nvSpPr>
          <p:cNvPr id="64" name="Curved Right Arrow 63"/>
          <p:cNvSpPr/>
          <p:nvPr/>
        </p:nvSpPr>
        <p:spPr>
          <a:xfrm flipV="1">
            <a:off x="5650436" y="4191323"/>
            <a:ext cx="428628" cy="531864"/>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grpSp>
        <p:nvGrpSpPr>
          <p:cNvPr id="10" name="Group 64"/>
          <p:cNvGrpSpPr/>
          <p:nvPr/>
        </p:nvGrpSpPr>
        <p:grpSpPr>
          <a:xfrm>
            <a:off x="7246883" y="4014943"/>
            <a:ext cx="543354" cy="376470"/>
            <a:chOff x="7236373" y="3168869"/>
            <a:chExt cx="543354" cy="376470"/>
          </a:xfrm>
        </p:grpSpPr>
        <p:grpSp>
          <p:nvGrpSpPr>
            <p:cNvPr id="17" name="Group 66"/>
            <p:cNvGrpSpPr/>
            <p:nvPr/>
          </p:nvGrpSpPr>
          <p:grpSpPr>
            <a:xfrm>
              <a:off x="7266505" y="3247697"/>
              <a:ext cx="505930" cy="297642"/>
              <a:chOff x="7620000" y="4094046"/>
              <a:chExt cx="1062038" cy="602672"/>
            </a:xfrm>
          </p:grpSpPr>
          <p:sp>
            <p:nvSpPr>
              <p:cNvPr id="68"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69"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70"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71"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72"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73"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sp>
          <p:nvSpPr>
            <p:cNvPr id="67" name="TextBox 66"/>
            <p:cNvSpPr txBox="1"/>
            <p:nvPr/>
          </p:nvSpPr>
          <p:spPr>
            <a:xfrm>
              <a:off x="7236373" y="3168869"/>
              <a:ext cx="543354" cy="338554"/>
            </a:xfrm>
            <a:prstGeom prst="rect">
              <a:avLst/>
            </a:prstGeom>
            <a:noFill/>
          </p:spPr>
          <p:txBody>
            <a:bodyPr wrap="none" rtlCol="0">
              <a:spAutoFit/>
            </a:bodyPr>
            <a:lstStyle/>
            <a:p>
              <a:r>
                <a:rPr lang="en-US" sz="1600" b="0" dirty="0" smtClean="0">
                  <a:solidFill>
                    <a:schemeClr val="bg2"/>
                  </a:solidFill>
                  <a:effectLst/>
                </a:rPr>
                <a:t>100</a:t>
              </a:r>
              <a:endParaRPr lang="en-GB" b="0" dirty="0">
                <a:solidFill>
                  <a:schemeClr val="bg2"/>
                </a:solidFill>
                <a:effectLst/>
              </a:endParaRPr>
            </a:p>
          </p:txBody>
        </p:sp>
      </p:grpSp>
      <p:cxnSp>
        <p:nvCxnSpPr>
          <p:cNvPr id="74" name="Straight Arrow Connector 73"/>
          <p:cNvCxnSpPr/>
          <p:nvPr/>
        </p:nvCxnSpPr>
        <p:spPr>
          <a:xfrm>
            <a:off x="6910551" y="4640317"/>
            <a:ext cx="1008000" cy="1588"/>
          </a:xfrm>
          <a:prstGeom prst="straightConnector1">
            <a:avLst/>
          </a:prstGeom>
          <a:noFill/>
          <a:ln w="50800" cap="flat" cmpd="sng" algn="ctr">
            <a:solidFill>
              <a:schemeClr val="tx1"/>
            </a:solidFill>
            <a:prstDash val="sysDot"/>
            <a:tailEnd type="stealth" w="lg" len="lg"/>
          </a:ln>
          <a:effectLst/>
        </p:spPr>
      </p:cxnSp>
      <p:cxnSp>
        <p:nvCxnSpPr>
          <p:cNvPr id="76" name="Straight Connector 75"/>
          <p:cNvCxnSpPr/>
          <p:nvPr/>
        </p:nvCxnSpPr>
        <p:spPr bwMode="auto">
          <a:xfrm flipV="1">
            <a:off x="3631320" y="4797989"/>
            <a:ext cx="3636000"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grpSp>
        <p:nvGrpSpPr>
          <p:cNvPr id="18" name="Group 82"/>
          <p:cNvGrpSpPr/>
          <p:nvPr/>
        </p:nvGrpSpPr>
        <p:grpSpPr>
          <a:xfrm>
            <a:off x="7788163" y="315319"/>
            <a:ext cx="1056291" cy="2475177"/>
            <a:chOff x="7788163" y="315319"/>
            <a:chExt cx="1056291" cy="2475177"/>
          </a:xfrm>
        </p:grpSpPr>
        <p:sp>
          <p:nvSpPr>
            <p:cNvPr id="79" name="Flowchart: Document 78"/>
            <p:cNvSpPr/>
            <p:nvPr/>
          </p:nvSpPr>
          <p:spPr bwMode="auto">
            <a:xfrm>
              <a:off x="7788163" y="315319"/>
              <a:ext cx="1056291" cy="1008986"/>
            </a:xfrm>
            <a:prstGeom prst="flowChart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XML</a:t>
              </a:r>
              <a:endParaRPr kumimoji="0" lang="en-GB" sz="4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cxnSp>
          <p:nvCxnSpPr>
            <p:cNvPr id="80" name="Straight Arrow Connector 79"/>
            <p:cNvCxnSpPr/>
            <p:nvPr/>
          </p:nvCxnSpPr>
          <p:spPr>
            <a:xfrm rot="16200000" flipH="1">
              <a:off x="7606864" y="2088930"/>
              <a:ext cx="1403131" cy="2"/>
            </a:xfrm>
            <a:prstGeom prst="straightConnector1">
              <a:avLst/>
            </a:prstGeom>
            <a:noFill/>
            <a:ln w="50800" cap="flat" cmpd="sng" algn="ctr">
              <a:solidFill>
                <a:schemeClr val="tx1"/>
              </a:solidFill>
              <a:prstDash val="solid"/>
              <a:tailEnd type="stealth" w="lg" len="lg"/>
            </a:ln>
            <a:effectLst/>
          </p:spPr>
        </p:cxnSp>
      </p:grpSp>
      <p:cxnSp>
        <p:nvCxnSpPr>
          <p:cNvPr id="84" name="Straight Arrow Connector 83"/>
          <p:cNvCxnSpPr/>
          <p:nvPr/>
        </p:nvCxnSpPr>
        <p:spPr>
          <a:xfrm>
            <a:off x="1275509" y="4979855"/>
            <a:ext cx="864000" cy="0"/>
          </a:xfrm>
          <a:prstGeom prst="straightConnector1">
            <a:avLst/>
          </a:prstGeom>
          <a:noFill/>
          <a:ln w="50800" cap="flat" cmpd="sng" algn="ctr">
            <a:solidFill>
              <a:schemeClr val="tx1"/>
            </a:solidFill>
            <a:prstDash val="solid"/>
            <a:tailEnd type="stealth" w="lg" len="lg"/>
          </a:ln>
          <a:effectLst/>
        </p:spPr>
      </p:cxnSp>
      <p:cxnSp>
        <p:nvCxnSpPr>
          <p:cNvPr id="85" name="Straight Arrow Connector 84"/>
          <p:cNvCxnSpPr/>
          <p:nvPr/>
        </p:nvCxnSpPr>
        <p:spPr>
          <a:xfrm>
            <a:off x="3111062" y="4971393"/>
            <a:ext cx="867104" cy="1588"/>
          </a:xfrm>
          <a:prstGeom prst="straightConnector1">
            <a:avLst/>
          </a:prstGeom>
          <a:noFill/>
          <a:ln w="50800" cap="flat" cmpd="sng" algn="ctr">
            <a:solidFill>
              <a:schemeClr val="tx1"/>
            </a:solidFill>
            <a:prstDash val="solid"/>
            <a:tailEnd type="stealth" w="lg" len="lg"/>
          </a:ln>
          <a:effectLst/>
        </p:spPr>
      </p:cxnSp>
      <p:cxnSp>
        <p:nvCxnSpPr>
          <p:cNvPr id="86" name="Straight Arrow Connector 85"/>
          <p:cNvCxnSpPr/>
          <p:nvPr/>
        </p:nvCxnSpPr>
        <p:spPr>
          <a:xfrm flipH="1">
            <a:off x="3153103" y="5218386"/>
            <a:ext cx="867104" cy="1588"/>
          </a:xfrm>
          <a:prstGeom prst="straightConnector1">
            <a:avLst/>
          </a:prstGeom>
          <a:noFill/>
          <a:ln w="50800" cap="flat" cmpd="sng" algn="ctr">
            <a:solidFill>
              <a:schemeClr val="tx1"/>
            </a:solidFill>
            <a:prstDash val="sysDot"/>
            <a:tailEnd type="stealth" w="lg" len="lg"/>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22" presetClass="entr" presetSubtype="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childTnLst>
                          </p:cTn>
                        </p:par>
                        <p:par>
                          <p:cTn id="19" fill="hold">
                            <p:stCondLst>
                              <p:cond delay="1000"/>
                            </p:stCondLst>
                            <p:childTnLst>
                              <p:par>
                                <p:cTn id="20" presetID="22" presetClass="entr" presetSubtype="4"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right)">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wipe(right)">
                                      <p:cBhvr>
                                        <p:cTn id="44" dur="500"/>
                                        <p:tgtEl>
                                          <p:spTgt spid="62"/>
                                        </p:tgtEl>
                                      </p:cBhvr>
                                    </p:animEffec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childTnLst>
                          </p:cTn>
                        </p:par>
                        <p:par>
                          <p:cTn id="51" fill="hold">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500"/>
                                        <p:tgtEl>
                                          <p:spTgt spid="64"/>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left)">
                                      <p:cBhvr>
                                        <p:cTn id="58" dur="500"/>
                                        <p:tgtEl>
                                          <p:spTgt spid="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wipe(left)">
                                      <p:cBhvr>
                                        <p:cTn id="63" dur="500"/>
                                        <p:tgtEl>
                                          <p:spTgt spid="84"/>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wipe(left)">
                                      <p:cBhvr>
                                        <p:cTn id="67" dur="500"/>
                                        <p:tgtEl>
                                          <p:spTgt spid="85"/>
                                        </p:tgtEl>
                                      </p:cBhvr>
                                    </p:animEffect>
                                  </p:childTnLst>
                                </p:cTn>
                              </p:par>
                            </p:childTnLst>
                          </p:cTn>
                        </p:par>
                        <p:par>
                          <p:cTn id="68" fill="hold">
                            <p:stCondLst>
                              <p:cond delay="1000"/>
                            </p:stCondLst>
                            <p:childTnLst>
                              <p:par>
                                <p:cTn id="69" presetID="22" presetClass="entr" presetSubtype="2" fill="hold" nodeType="after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wipe(right)">
                                      <p:cBhvr>
                                        <p:cTn id="7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63" grpId="0" animBg="1"/>
      <p:bldP spid="64"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Server Side Code</a:t>
            </a:r>
          </a:p>
        </p:txBody>
      </p:sp>
      <p:sp>
        <p:nvSpPr>
          <p:cNvPr id="3" name="Rectangle 2"/>
          <p:cNvSpPr txBox="1">
            <a:spLocks noChangeArrowheads="1"/>
          </p:cNvSpPr>
          <p:nvPr/>
        </p:nvSpPr>
        <p:spPr>
          <a:xfrm>
            <a:off x="173426" y="995860"/>
            <a:ext cx="8970574" cy="5862140"/>
          </a:xfrm>
          <a:prstGeom prst="rect">
            <a:avLst/>
          </a:prstGeom>
          <a:solidFill>
            <a:schemeClr val="tx1"/>
          </a:solidFill>
        </p:spPr>
        <p:txBody>
          <a:bodyPr/>
          <a:lstStyle/>
          <a:p>
            <a:pPr lvl="0">
              <a:defRPr/>
            </a:pPr>
            <a:r>
              <a:rPr lang="en-GB" sz="2000" b="0" spc="-100" dirty="0" smtClean="0">
                <a:solidFill>
                  <a:srgbClr val="0000FF"/>
                </a:solidFill>
                <a:effectLst/>
                <a:latin typeface="Consolas" pitchFamily="49" charset="0"/>
                <a:ea typeface="+mj-ea"/>
                <a:cs typeface="+mj-cs"/>
              </a:rPr>
              <a:t>  public void </a:t>
            </a:r>
            <a:r>
              <a:rPr lang="en-GB" sz="2000" b="0" spc="-100" dirty="0" smtClean="0">
                <a:solidFill>
                  <a:schemeClr val="bg2"/>
                </a:solidFill>
                <a:effectLst/>
                <a:latin typeface="Consolas" pitchFamily="49" charset="0"/>
                <a:ea typeface="+mj-ea"/>
                <a:cs typeface="+mj-cs"/>
              </a:rPr>
              <a:t>Handle(</a:t>
            </a:r>
            <a:r>
              <a:rPr lang="en-US" sz="2000" b="0" spc="-100" dirty="0" err="1" smtClean="0">
                <a:solidFill>
                  <a:srgbClr val="C00000"/>
                </a:solidFill>
                <a:effectLst/>
                <a:latin typeface="Consolas" pitchFamily="49" charset="0"/>
              </a:rPr>
              <a:t>GetCustomersMessage</a:t>
            </a:r>
            <a:r>
              <a:rPr lang="en-US" sz="2000" b="0" spc="-100" dirty="0" smtClean="0">
                <a:solidFill>
                  <a:schemeClr val="bg2"/>
                </a:solidFill>
                <a:effectLst/>
                <a:latin typeface="Consolas" pitchFamily="49" charset="0"/>
              </a:rPr>
              <a:t> message</a:t>
            </a:r>
            <a:r>
              <a:rPr lang="en-GB" sz="2000" b="0" spc="-100" dirty="0" smtClean="0">
                <a:solidFill>
                  <a:schemeClr val="bg2"/>
                </a:solidFill>
                <a:effectLst/>
                <a:latin typeface="Consolas" pitchFamily="49" charset="0"/>
                <a:ea typeface="+mj-ea"/>
                <a:cs typeface="+mj-cs"/>
              </a:rPr>
              <a:t>)</a:t>
            </a:r>
            <a:endParaRPr lang="en-US" sz="2000" b="0" spc="-100" dirty="0" smtClean="0">
              <a:solidFill>
                <a:schemeClr val="bg2"/>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000" b="0" spc="-100" dirty="0" smtClean="0">
                <a:solidFill>
                  <a:schemeClr val="bg2"/>
                </a:solidFill>
                <a:effectLst/>
                <a:latin typeface="Consolas" pitchFamily="49" charset="0"/>
                <a:ea typeface="+mj-ea"/>
                <a:cs typeface="+mj-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2000" b="0" spc="-100" dirty="0" smtClean="0">
                <a:solidFill>
                  <a:schemeClr val="bg2"/>
                </a:solidFill>
                <a:effectLst/>
                <a:latin typeface="Consolas" pitchFamily="49" charset="0"/>
                <a:ea typeface="+mj-ea"/>
                <a:cs typeface="+mj-cs"/>
              </a:rPr>
              <a:t>	// get customers from DB</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000" b="0" spc="-100" dirty="0" smtClean="0">
              <a:solidFill>
                <a:schemeClr val="bg2"/>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000" b="0" spc="-100" dirty="0" smtClean="0">
                <a:solidFill>
                  <a:schemeClr val="bg2"/>
                </a:solidFill>
                <a:effectLst/>
                <a:latin typeface="Consolas" pitchFamily="49" charset="0"/>
                <a:ea typeface="+mj-ea"/>
                <a:cs typeface="+mj-cs"/>
              </a:rPr>
              <a:t>	</a:t>
            </a:r>
            <a:r>
              <a:rPr lang="en-US" sz="2000" b="0" spc="-100" dirty="0" err="1" smtClean="0">
                <a:solidFill>
                  <a:srgbClr val="C00000"/>
                </a:solidFill>
                <a:effectLst/>
                <a:latin typeface="Consolas" pitchFamily="49" charset="0"/>
                <a:ea typeface="+mj-ea"/>
                <a:cs typeface="+mj-cs"/>
              </a:rPr>
              <a:t>int</a:t>
            </a:r>
            <a:r>
              <a:rPr lang="en-US" sz="2000" b="0" spc="-100" dirty="0" smtClean="0">
                <a:solidFill>
                  <a:schemeClr val="bg2"/>
                </a:solidFill>
                <a:effectLst/>
                <a:latin typeface="Consolas" pitchFamily="49" charset="0"/>
                <a:ea typeface="+mj-ea"/>
                <a:cs typeface="+mj-cs"/>
              </a:rPr>
              <a:t> BATCH = 100;</a:t>
            </a:r>
          </a:p>
          <a:p>
            <a:pPr lvl="0">
              <a:defRPr/>
            </a:pPr>
            <a:r>
              <a:rPr lang="en-US" sz="2000" b="0" spc="-100" dirty="0" smtClean="0">
                <a:solidFill>
                  <a:schemeClr val="bg2"/>
                </a:solidFill>
                <a:effectLst/>
                <a:latin typeface="Consolas" pitchFamily="49" charset="0"/>
                <a:ea typeface="+mj-ea"/>
                <a:cs typeface="+mj-cs"/>
              </a:rPr>
              <a:t>	</a:t>
            </a:r>
            <a:r>
              <a:rPr lang="en-US" sz="2000" b="0" spc="-100" dirty="0" err="1" smtClean="0">
                <a:solidFill>
                  <a:srgbClr val="C00000"/>
                </a:solidFill>
                <a:effectLst/>
                <a:latin typeface="Consolas" pitchFamily="49" charset="0"/>
                <a:ea typeface="+mj-ea"/>
                <a:cs typeface="+mj-cs"/>
              </a:rPr>
              <a:t>int</a:t>
            </a:r>
            <a:r>
              <a:rPr lang="en-US" sz="2000" b="0" spc="-100" dirty="0" smtClean="0">
                <a:solidFill>
                  <a:schemeClr val="bg2"/>
                </a:solidFill>
                <a:effectLst/>
                <a:latin typeface="Consolas" pitchFamily="49" charset="0"/>
                <a:ea typeface="+mj-ea"/>
                <a:cs typeface="+mj-cs"/>
              </a:rPr>
              <a:t> length = </a:t>
            </a:r>
            <a:r>
              <a:rPr lang="en-US" sz="2000" b="0" spc="-100" dirty="0" err="1" smtClean="0">
                <a:solidFill>
                  <a:schemeClr val="bg2"/>
                </a:solidFill>
                <a:effectLst/>
                <a:latin typeface="Consolas" pitchFamily="49" charset="0"/>
              </a:rPr>
              <a:t>customers.Length</a:t>
            </a:r>
            <a:r>
              <a:rPr lang="en-US" sz="2000" b="0" spc="-100" dirty="0" smtClean="0">
                <a:solidFill>
                  <a:schemeClr val="bg2"/>
                </a:solidFill>
                <a:effectLst/>
                <a:latin typeface="Consolas" pitchFamily="49" charset="0"/>
              </a:rPr>
              <a:t> / BATCH;</a:t>
            </a:r>
            <a:endParaRPr lang="en-US" sz="2000" b="0" spc="-100" dirty="0" smtClean="0">
              <a:solidFill>
                <a:schemeClr val="bg2"/>
              </a:solidFill>
              <a:effectLst/>
              <a:latin typeface="Consolas" pitchFamily="49" charset="0"/>
              <a:ea typeface="+mj-ea"/>
              <a:cs typeface="+mj-cs"/>
            </a:endParaRPr>
          </a:p>
          <a:p>
            <a:pPr lvl="0">
              <a:defRPr/>
            </a:pPr>
            <a:r>
              <a:rPr lang="en-US" sz="2000" b="0" spc="-100" dirty="0" smtClean="0">
                <a:solidFill>
                  <a:schemeClr val="bg2"/>
                </a:solidFill>
                <a:effectLst/>
                <a:latin typeface="Consolas" pitchFamily="49" charset="0"/>
                <a:ea typeface="+mj-ea"/>
                <a:cs typeface="+mj-cs"/>
              </a:rPr>
              <a:t>	</a:t>
            </a:r>
            <a:r>
              <a:rPr lang="en-US" sz="2000" b="0" spc="-100" dirty="0" err="1" smtClean="0">
                <a:solidFill>
                  <a:srgbClr val="C00000"/>
                </a:solidFill>
                <a:effectLst/>
                <a:latin typeface="Consolas" pitchFamily="49" charset="0"/>
              </a:rPr>
              <a:t>IMessage</a:t>
            </a:r>
            <a:r>
              <a:rPr lang="en-US" sz="2000" b="0" spc="-100" dirty="0" smtClean="0">
                <a:solidFill>
                  <a:schemeClr val="bg2"/>
                </a:solidFill>
                <a:effectLst/>
                <a:latin typeface="Consolas" pitchFamily="49" charset="0"/>
              </a:rPr>
              <a:t>[] response = </a:t>
            </a:r>
            <a:r>
              <a:rPr lang="en-US" sz="2000" b="0" spc="-100" dirty="0" smtClean="0">
                <a:solidFill>
                  <a:srgbClr val="0000FF"/>
                </a:solidFill>
                <a:effectLst/>
                <a:latin typeface="Consolas" pitchFamily="49" charset="0"/>
              </a:rPr>
              <a:t>new</a:t>
            </a:r>
            <a:r>
              <a:rPr lang="en-US" sz="2000" b="0" spc="-100" dirty="0" smtClean="0">
                <a:solidFill>
                  <a:schemeClr val="bg2"/>
                </a:solidFill>
                <a:effectLst/>
                <a:latin typeface="Consolas" pitchFamily="49" charset="0"/>
              </a:rPr>
              <a:t> </a:t>
            </a:r>
            <a:r>
              <a:rPr lang="en-US" sz="2000" b="0" spc="-100" dirty="0" err="1" smtClean="0">
                <a:solidFill>
                  <a:srgbClr val="C00000"/>
                </a:solidFill>
                <a:effectLst/>
                <a:latin typeface="Consolas" pitchFamily="49" charset="0"/>
              </a:rPr>
              <a:t>CustomersUpdatedMessage</a:t>
            </a:r>
            <a:r>
              <a:rPr lang="en-US" sz="2000" b="0" spc="-100" dirty="0" smtClean="0">
                <a:solidFill>
                  <a:schemeClr val="bg2"/>
                </a:solidFill>
                <a:effectLst/>
                <a:latin typeface="Consolas" pitchFamily="49" charset="0"/>
              </a:rPr>
              <a:t>[length]();</a:t>
            </a:r>
            <a:endParaRPr lang="en-US" sz="2000" b="0" spc="-100" dirty="0" smtClean="0">
              <a:solidFill>
                <a:schemeClr val="bg2"/>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000" b="0" spc="-100" dirty="0" smtClean="0">
              <a:solidFill>
                <a:schemeClr val="bg2"/>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000" b="0" spc="-100" dirty="0" smtClean="0">
                <a:solidFill>
                  <a:schemeClr val="bg2"/>
                </a:solidFill>
                <a:effectLst/>
                <a:latin typeface="Consolas" pitchFamily="49" charset="0"/>
                <a:ea typeface="+mj-ea"/>
                <a:cs typeface="+mj-cs"/>
              </a:rPr>
              <a:t>	</a:t>
            </a:r>
            <a:r>
              <a:rPr lang="en-US" sz="2000" b="0" spc="-100" dirty="0" err="1" smtClean="0">
                <a:solidFill>
                  <a:srgbClr val="C00000"/>
                </a:solidFill>
                <a:effectLst/>
                <a:latin typeface="Consolas" pitchFamily="49" charset="0"/>
                <a:ea typeface="+mj-ea"/>
                <a:cs typeface="+mj-cs"/>
              </a:rPr>
              <a:t>CustomersUpdatedMessage</a:t>
            </a:r>
            <a:r>
              <a:rPr lang="en-US" sz="2000" b="0" spc="-100" dirty="0" smtClean="0">
                <a:solidFill>
                  <a:schemeClr val="bg2"/>
                </a:solidFill>
                <a:effectLst/>
                <a:latin typeface="Consolas" pitchFamily="49" charset="0"/>
                <a:ea typeface="+mj-ea"/>
                <a:cs typeface="+mj-cs"/>
              </a:rPr>
              <a:t> </a:t>
            </a:r>
            <a:r>
              <a:rPr lang="en-US" sz="2000" b="0" spc="-100" dirty="0" err="1" smtClean="0">
                <a:solidFill>
                  <a:schemeClr val="bg2"/>
                </a:solidFill>
                <a:effectLst/>
                <a:latin typeface="Consolas" pitchFamily="49" charset="0"/>
                <a:ea typeface="+mj-ea"/>
                <a:cs typeface="+mj-cs"/>
              </a:rPr>
              <a:t>msg</a:t>
            </a:r>
            <a:r>
              <a:rPr lang="en-US" sz="2000" b="0" spc="-100" dirty="0" smtClean="0">
                <a:solidFill>
                  <a:schemeClr val="bg2"/>
                </a:solidFill>
                <a:effectLst/>
                <a:latin typeface="Consolas" pitchFamily="49" charset="0"/>
                <a:ea typeface="+mj-ea"/>
                <a:cs typeface="+mj-cs"/>
              </a:rPr>
              <a:t>;</a:t>
            </a:r>
          </a:p>
          <a:p>
            <a:pPr lvl="0">
              <a:defRPr/>
            </a:pPr>
            <a:r>
              <a:rPr lang="en-US" sz="2000" b="0" spc="-100" dirty="0" smtClean="0">
                <a:solidFill>
                  <a:schemeClr val="bg2"/>
                </a:solidFill>
                <a:effectLst/>
                <a:latin typeface="Consolas" pitchFamily="49" charset="0"/>
                <a:ea typeface="+mj-ea"/>
                <a:cs typeface="+mj-cs"/>
              </a:rPr>
              <a:t>	</a:t>
            </a:r>
            <a:r>
              <a:rPr lang="en-US" sz="2000" b="0" spc="-100" dirty="0" smtClean="0">
                <a:solidFill>
                  <a:srgbClr val="0000FF"/>
                </a:solidFill>
                <a:effectLst/>
                <a:latin typeface="Consolas" pitchFamily="49" charset="0"/>
                <a:ea typeface="+mj-ea"/>
                <a:cs typeface="+mj-cs"/>
              </a:rPr>
              <a:t>for </a:t>
            </a:r>
            <a:r>
              <a:rPr lang="en-US" sz="2000" b="0" spc="-100" dirty="0" smtClean="0">
                <a:solidFill>
                  <a:schemeClr val="bg2"/>
                </a:solidFill>
                <a:effectLst/>
                <a:latin typeface="Consolas" pitchFamily="49" charset="0"/>
                <a:ea typeface="+mj-ea"/>
                <a:cs typeface="+mj-cs"/>
              </a:rPr>
              <a:t>(</a:t>
            </a:r>
            <a:r>
              <a:rPr lang="en-US" sz="2000" b="0" spc="-100" dirty="0" err="1" smtClean="0">
                <a:solidFill>
                  <a:srgbClr val="C00000"/>
                </a:solidFill>
                <a:effectLst/>
                <a:latin typeface="Consolas" pitchFamily="49" charset="0"/>
                <a:ea typeface="+mj-ea"/>
                <a:cs typeface="+mj-cs"/>
              </a:rPr>
              <a:t>int</a:t>
            </a:r>
            <a:r>
              <a:rPr lang="en-US" sz="2000" b="0" spc="-100" dirty="0" smtClean="0">
                <a:solidFill>
                  <a:schemeClr val="bg2"/>
                </a:solidFill>
                <a:effectLst/>
                <a:latin typeface="Consolas" pitchFamily="49" charset="0"/>
                <a:ea typeface="+mj-ea"/>
                <a:cs typeface="+mj-cs"/>
              </a:rPr>
              <a:t> </a:t>
            </a:r>
            <a:r>
              <a:rPr lang="en-US" sz="2000" b="0" spc="-100" dirty="0" err="1" smtClean="0">
                <a:solidFill>
                  <a:schemeClr val="bg2"/>
                </a:solidFill>
                <a:effectLst/>
                <a:latin typeface="Consolas" pitchFamily="49" charset="0"/>
                <a:ea typeface="+mj-ea"/>
                <a:cs typeface="+mj-cs"/>
              </a:rPr>
              <a:t>i</a:t>
            </a:r>
            <a:r>
              <a:rPr lang="en-US" sz="2000" b="0" spc="-100" dirty="0" smtClean="0">
                <a:solidFill>
                  <a:schemeClr val="bg2"/>
                </a:solidFill>
                <a:effectLst/>
                <a:latin typeface="Consolas" pitchFamily="49" charset="0"/>
                <a:ea typeface="+mj-ea"/>
                <a:cs typeface="+mj-cs"/>
              </a:rPr>
              <a:t>=0; </a:t>
            </a:r>
            <a:r>
              <a:rPr lang="en-US" sz="2000" b="0" spc="-100" dirty="0" err="1" smtClean="0">
                <a:solidFill>
                  <a:schemeClr val="bg2"/>
                </a:solidFill>
                <a:effectLst/>
                <a:latin typeface="Consolas" pitchFamily="49" charset="0"/>
                <a:ea typeface="+mj-ea"/>
                <a:cs typeface="+mj-cs"/>
              </a:rPr>
              <a:t>i</a:t>
            </a:r>
            <a:r>
              <a:rPr lang="en-US" sz="2000" b="0" spc="-100" dirty="0" smtClean="0">
                <a:solidFill>
                  <a:schemeClr val="bg2"/>
                </a:solidFill>
                <a:effectLst/>
                <a:latin typeface="Consolas" pitchFamily="49" charset="0"/>
                <a:ea typeface="+mj-ea"/>
                <a:cs typeface="+mj-cs"/>
              </a:rPr>
              <a:t> &lt; </a:t>
            </a:r>
            <a:r>
              <a:rPr lang="en-US" sz="2000" b="0" spc="-100" dirty="0" err="1" smtClean="0">
                <a:solidFill>
                  <a:schemeClr val="bg2"/>
                </a:solidFill>
                <a:effectLst/>
                <a:latin typeface="Consolas" pitchFamily="49" charset="0"/>
                <a:ea typeface="+mj-ea"/>
                <a:cs typeface="+mj-cs"/>
              </a:rPr>
              <a:t>customers.Length</a:t>
            </a:r>
            <a:r>
              <a:rPr lang="en-US" sz="2000" b="0" spc="-100" dirty="0" smtClean="0">
                <a:solidFill>
                  <a:schemeClr val="bg2"/>
                </a:solidFill>
                <a:effectLst/>
                <a:latin typeface="Consolas" pitchFamily="49" charset="0"/>
                <a:ea typeface="+mj-ea"/>
                <a:cs typeface="+mj-cs"/>
              </a:rPr>
              <a:t>; </a:t>
            </a:r>
            <a:r>
              <a:rPr lang="en-US" sz="2000" b="0" spc="-100" dirty="0" err="1" smtClean="0">
                <a:solidFill>
                  <a:schemeClr val="bg2"/>
                </a:solidFill>
                <a:effectLst/>
                <a:latin typeface="Consolas" pitchFamily="49" charset="0"/>
                <a:ea typeface="+mj-ea"/>
                <a:cs typeface="+mj-cs"/>
              </a:rPr>
              <a:t>i</a:t>
            </a:r>
            <a:r>
              <a:rPr lang="en-US" sz="2000" b="0" spc="-100" dirty="0" smtClean="0">
                <a:solidFill>
                  <a:schemeClr val="bg2"/>
                </a:solidFill>
                <a:effectLst/>
                <a:latin typeface="Consolas" pitchFamily="49" charset="0"/>
                <a:ea typeface="+mj-ea"/>
                <a:cs typeface="+mj-cs"/>
              </a:rPr>
              <a:t>++)</a:t>
            </a:r>
          </a:p>
          <a:p>
            <a:pPr lvl="0">
              <a:defRPr/>
            </a:pPr>
            <a:r>
              <a:rPr lang="en-US" sz="2000" b="0" spc="-100" dirty="0" smtClean="0">
                <a:solidFill>
                  <a:schemeClr val="bg2"/>
                </a:solidFill>
                <a:effectLst/>
                <a:latin typeface="Consolas" pitchFamily="49" charset="0"/>
                <a:ea typeface="+mj-ea"/>
                <a:cs typeface="+mj-cs"/>
              </a:rPr>
              <a:t>	{</a:t>
            </a:r>
          </a:p>
          <a:p>
            <a:pPr lvl="0">
              <a:defRPr/>
            </a:pPr>
            <a:r>
              <a:rPr lang="en-US" sz="2000" b="0" spc="-100" dirty="0" smtClean="0">
                <a:solidFill>
                  <a:schemeClr val="bg2"/>
                </a:solidFill>
                <a:effectLst/>
                <a:latin typeface="Consolas" pitchFamily="49" charset="0"/>
                <a:ea typeface="+mj-ea"/>
                <a:cs typeface="+mj-cs"/>
              </a:rPr>
              <a:t>	     </a:t>
            </a:r>
            <a:r>
              <a:rPr lang="en-US" sz="2000" b="0" spc="-100" dirty="0" smtClean="0">
                <a:solidFill>
                  <a:srgbClr val="0000FF"/>
                </a:solidFill>
                <a:effectLst/>
                <a:latin typeface="Consolas" pitchFamily="49" charset="0"/>
                <a:ea typeface="+mj-ea"/>
                <a:cs typeface="+mj-cs"/>
              </a:rPr>
              <a:t>if</a:t>
            </a:r>
            <a:r>
              <a:rPr lang="en-US" sz="2000" b="0" spc="-100" dirty="0" smtClean="0">
                <a:solidFill>
                  <a:schemeClr val="bg2"/>
                </a:solidFill>
                <a:effectLst/>
                <a:latin typeface="Consolas" pitchFamily="49" charset="0"/>
                <a:ea typeface="+mj-ea"/>
                <a:cs typeface="+mj-cs"/>
              </a:rPr>
              <a:t> (</a:t>
            </a:r>
            <a:r>
              <a:rPr lang="en-US" sz="2000" b="0" spc="-100" dirty="0" err="1" smtClean="0">
                <a:solidFill>
                  <a:schemeClr val="bg2"/>
                </a:solidFill>
                <a:effectLst/>
                <a:latin typeface="Consolas" pitchFamily="49" charset="0"/>
                <a:ea typeface="+mj-ea"/>
                <a:cs typeface="+mj-cs"/>
              </a:rPr>
              <a:t>i</a:t>
            </a:r>
            <a:r>
              <a:rPr lang="en-US" sz="2000" b="0" spc="-100" dirty="0" smtClean="0">
                <a:solidFill>
                  <a:schemeClr val="bg2"/>
                </a:solidFill>
                <a:effectLst/>
                <a:latin typeface="Consolas" pitchFamily="49" charset="0"/>
                <a:ea typeface="+mj-ea"/>
                <a:cs typeface="+mj-cs"/>
              </a:rPr>
              <a:t> % </a:t>
            </a:r>
            <a:r>
              <a:rPr lang="en-US" sz="2000" b="0" spc="-100" dirty="0" smtClean="0">
                <a:solidFill>
                  <a:schemeClr val="bg2"/>
                </a:solidFill>
                <a:effectLst/>
                <a:latin typeface="Consolas" pitchFamily="49" charset="0"/>
              </a:rPr>
              <a:t>BATCH</a:t>
            </a:r>
            <a:r>
              <a:rPr lang="en-US" sz="2000" b="0" spc="-100" dirty="0" smtClean="0">
                <a:solidFill>
                  <a:schemeClr val="bg2"/>
                </a:solidFill>
                <a:effectLst/>
                <a:latin typeface="Consolas" pitchFamily="49" charset="0"/>
                <a:ea typeface="+mj-ea"/>
                <a:cs typeface="+mj-cs"/>
              </a:rPr>
              <a:t> == 0) </a:t>
            </a:r>
            <a:r>
              <a:rPr lang="en-US" sz="2000" b="0" spc="-100" dirty="0" err="1" smtClean="0">
                <a:solidFill>
                  <a:schemeClr val="bg2"/>
                </a:solidFill>
                <a:effectLst/>
                <a:latin typeface="Consolas" pitchFamily="49" charset="0"/>
                <a:ea typeface="+mj-ea"/>
                <a:cs typeface="+mj-cs"/>
              </a:rPr>
              <a:t>msg</a:t>
            </a:r>
            <a:r>
              <a:rPr lang="en-US" sz="2000" b="0" spc="-100" dirty="0" smtClean="0">
                <a:solidFill>
                  <a:schemeClr val="bg2"/>
                </a:solidFill>
                <a:effectLst/>
                <a:latin typeface="Consolas" pitchFamily="49" charset="0"/>
                <a:ea typeface="+mj-ea"/>
                <a:cs typeface="+mj-cs"/>
              </a:rPr>
              <a:t> = </a:t>
            </a:r>
            <a:r>
              <a:rPr lang="en-US" sz="2000" b="0" spc="-100" dirty="0" smtClean="0">
                <a:solidFill>
                  <a:srgbClr val="0000FF"/>
                </a:solidFill>
                <a:effectLst/>
                <a:latin typeface="Consolas" pitchFamily="49" charset="0"/>
                <a:ea typeface="+mj-ea"/>
                <a:cs typeface="+mj-cs"/>
              </a:rPr>
              <a:t>new</a:t>
            </a:r>
            <a:r>
              <a:rPr lang="en-US" sz="2000" b="0" spc="-100" dirty="0" smtClean="0">
                <a:solidFill>
                  <a:schemeClr val="bg2"/>
                </a:solidFill>
                <a:effectLst/>
                <a:latin typeface="Consolas" pitchFamily="49" charset="0"/>
                <a:ea typeface="+mj-ea"/>
                <a:cs typeface="+mj-cs"/>
              </a:rPr>
              <a:t> </a:t>
            </a:r>
            <a:r>
              <a:rPr lang="en-US" sz="2000" b="0" spc="-100" dirty="0" err="1" smtClean="0">
                <a:solidFill>
                  <a:srgbClr val="C00000"/>
                </a:solidFill>
                <a:effectLst/>
                <a:latin typeface="Consolas" pitchFamily="49" charset="0"/>
                <a:ea typeface="+mj-ea"/>
                <a:cs typeface="+mj-cs"/>
              </a:rPr>
              <a:t>CustomersUpdatedMessage</a:t>
            </a:r>
            <a:r>
              <a:rPr lang="en-US" sz="2000" b="0" spc="-100" dirty="0" smtClean="0">
                <a:solidFill>
                  <a:schemeClr val="bg2"/>
                </a:solidFill>
                <a:effectLst/>
                <a:latin typeface="Consolas" pitchFamily="49" charset="0"/>
                <a:ea typeface="+mj-ea"/>
                <a:cs typeface="+mj-cs"/>
              </a:rPr>
              <a:t>();</a:t>
            </a:r>
          </a:p>
          <a:p>
            <a:pPr lvl="0">
              <a:defRPr/>
            </a:pPr>
            <a:r>
              <a:rPr lang="en-US" sz="2000" b="0" spc="-100" dirty="0" smtClean="0">
                <a:solidFill>
                  <a:schemeClr val="bg2"/>
                </a:solidFill>
                <a:effectLst/>
                <a:latin typeface="Consolas" pitchFamily="49" charset="0"/>
                <a:ea typeface="+mj-ea"/>
                <a:cs typeface="+mj-cs"/>
              </a:rPr>
              <a:t>	     m[</a:t>
            </a:r>
            <a:r>
              <a:rPr lang="en-US" sz="2000" b="0" spc="-100" dirty="0" err="1" smtClean="0">
                <a:solidFill>
                  <a:schemeClr val="bg2"/>
                </a:solidFill>
                <a:effectLst/>
                <a:latin typeface="Consolas" pitchFamily="49" charset="0"/>
                <a:ea typeface="+mj-ea"/>
                <a:cs typeface="+mj-cs"/>
              </a:rPr>
              <a:t>i</a:t>
            </a:r>
            <a:r>
              <a:rPr lang="en-US" sz="2000" b="0" spc="-100" dirty="0" smtClean="0">
                <a:solidFill>
                  <a:schemeClr val="bg2"/>
                </a:solidFill>
                <a:effectLst/>
                <a:latin typeface="Consolas" pitchFamily="49" charset="0"/>
                <a:ea typeface="+mj-ea"/>
                <a:cs typeface="+mj-cs"/>
              </a:rPr>
              <a:t> / </a:t>
            </a:r>
            <a:r>
              <a:rPr lang="en-US" sz="2000" b="0" spc="-100" dirty="0" smtClean="0">
                <a:solidFill>
                  <a:schemeClr val="bg2"/>
                </a:solidFill>
                <a:effectLst/>
                <a:latin typeface="Consolas" pitchFamily="49" charset="0"/>
              </a:rPr>
              <a:t>BATCH</a:t>
            </a:r>
            <a:r>
              <a:rPr lang="en-US" sz="2000" b="0" spc="-100" dirty="0" smtClean="0">
                <a:solidFill>
                  <a:schemeClr val="bg2"/>
                </a:solidFill>
                <a:effectLst/>
                <a:latin typeface="Consolas" pitchFamily="49" charset="0"/>
                <a:ea typeface="+mj-ea"/>
                <a:cs typeface="+mj-cs"/>
              </a:rPr>
              <a:t>] = </a:t>
            </a:r>
            <a:r>
              <a:rPr lang="en-US" sz="2000" b="0" spc="-100" dirty="0" err="1" smtClean="0">
                <a:solidFill>
                  <a:schemeClr val="bg2"/>
                </a:solidFill>
                <a:effectLst/>
                <a:latin typeface="Consolas" pitchFamily="49" charset="0"/>
                <a:ea typeface="+mj-ea"/>
                <a:cs typeface="+mj-cs"/>
              </a:rPr>
              <a:t>msg</a:t>
            </a:r>
            <a:r>
              <a:rPr lang="en-US" sz="2000" b="0" spc="-100" dirty="0" smtClean="0">
                <a:solidFill>
                  <a:schemeClr val="bg2"/>
                </a:solidFill>
                <a:effectLst/>
                <a:latin typeface="Consolas" pitchFamily="49" charset="0"/>
                <a:ea typeface="+mj-ea"/>
                <a:cs typeface="+mj-cs"/>
              </a:rPr>
              <a:t>;</a:t>
            </a:r>
          </a:p>
          <a:p>
            <a:pPr lvl="0">
              <a:defRPr/>
            </a:pPr>
            <a:endParaRPr lang="en-US" sz="2000" b="0" spc="-100" dirty="0" smtClean="0">
              <a:solidFill>
                <a:schemeClr val="bg2"/>
              </a:solidFill>
              <a:effectLst/>
              <a:latin typeface="Consolas" pitchFamily="49" charset="0"/>
              <a:ea typeface="+mj-ea"/>
              <a:cs typeface="+mj-cs"/>
            </a:endParaRPr>
          </a:p>
          <a:p>
            <a:pPr lvl="0">
              <a:defRPr/>
            </a:pPr>
            <a:r>
              <a:rPr lang="en-US" sz="2000" b="0" spc="-100" dirty="0" smtClean="0">
                <a:solidFill>
                  <a:schemeClr val="bg2"/>
                </a:solidFill>
                <a:effectLst/>
                <a:latin typeface="Consolas" pitchFamily="49" charset="0"/>
                <a:ea typeface="+mj-ea"/>
                <a:cs typeface="+mj-cs"/>
              </a:rPr>
              <a:t>	     </a:t>
            </a:r>
            <a:r>
              <a:rPr lang="en-US" sz="2000" b="0" spc="-100" dirty="0" err="1" smtClean="0">
                <a:solidFill>
                  <a:schemeClr val="bg2"/>
                </a:solidFill>
                <a:effectLst/>
                <a:latin typeface="Consolas" pitchFamily="49" charset="0"/>
                <a:ea typeface="+mj-ea"/>
                <a:cs typeface="+mj-cs"/>
              </a:rPr>
              <a:t>msg.Infos.Add</a:t>
            </a:r>
            <a:r>
              <a:rPr lang="en-US" sz="2000" b="0" spc="-100" dirty="0" smtClean="0">
                <a:solidFill>
                  <a:schemeClr val="bg2"/>
                </a:solidFill>
                <a:effectLst/>
                <a:latin typeface="Consolas" pitchFamily="49" charset="0"/>
                <a:ea typeface="+mj-ea"/>
                <a:cs typeface="+mj-cs"/>
              </a:rPr>
              <a:t>(</a:t>
            </a:r>
            <a:r>
              <a:rPr lang="en-US" sz="2000" b="0" spc="-100" dirty="0" err="1" smtClean="0">
                <a:solidFill>
                  <a:schemeClr val="bg2"/>
                </a:solidFill>
                <a:effectLst/>
                <a:latin typeface="Consolas" pitchFamily="49" charset="0"/>
                <a:ea typeface="+mj-ea"/>
                <a:cs typeface="+mj-cs"/>
              </a:rPr>
              <a:t>Convert.To</a:t>
            </a:r>
            <a:r>
              <a:rPr lang="en-US" sz="2000" b="0" spc="-100" dirty="0" smtClean="0">
                <a:solidFill>
                  <a:schemeClr val="bg2"/>
                </a:solidFill>
                <a:effectLst/>
                <a:latin typeface="Consolas" pitchFamily="49" charset="0"/>
                <a:ea typeface="+mj-ea"/>
                <a:cs typeface="+mj-cs"/>
              </a:rPr>
              <a:t>&lt;</a:t>
            </a:r>
            <a:r>
              <a:rPr lang="en-US" sz="2000" b="0" spc="-100" dirty="0" err="1" smtClean="0">
                <a:solidFill>
                  <a:schemeClr val="bg2"/>
                </a:solidFill>
                <a:effectLst/>
                <a:latin typeface="Consolas" pitchFamily="49" charset="0"/>
                <a:ea typeface="+mj-ea"/>
                <a:cs typeface="+mj-cs"/>
              </a:rPr>
              <a:t>CustomerInfo</a:t>
            </a:r>
            <a:r>
              <a:rPr lang="en-US" sz="2000" b="0" spc="-100" dirty="0" smtClean="0">
                <a:solidFill>
                  <a:schemeClr val="bg2"/>
                </a:solidFill>
                <a:effectLst/>
                <a:latin typeface="Consolas" pitchFamily="49" charset="0"/>
                <a:ea typeface="+mj-ea"/>
                <a:cs typeface="+mj-cs"/>
              </a:rPr>
              <a:t>&gt;(customers[</a:t>
            </a:r>
            <a:r>
              <a:rPr lang="en-US" sz="2000" b="0" spc="-100" dirty="0" err="1" smtClean="0">
                <a:solidFill>
                  <a:schemeClr val="bg2"/>
                </a:solidFill>
                <a:effectLst/>
                <a:latin typeface="Consolas" pitchFamily="49" charset="0"/>
                <a:ea typeface="+mj-ea"/>
                <a:cs typeface="+mj-cs"/>
              </a:rPr>
              <a:t>i</a:t>
            </a:r>
            <a:r>
              <a:rPr lang="en-US" sz="2000" b="0" spc="-100" dirty="0" smtClean="0">
                <a:solidFill>
                  <a:schemeClr val="bg2"/>
                </a:solidFill>
                <a:effectLst/>
                <a:latin typeface="Consolas" pitchFamily="49" charset="0"/>
                <a:ea typeface="+mj-ea"/>
                <a:cs typeface="+mj-cs"/>
              </a:rPr>
              <a:t>]);</a:t>
            </a:r>
          </a:p>
          <a:p>
            <a:pPr lvl="0">
              <a:defRPr/>
            </a:pPr>
            <a:r>
              <a:rPr lang="en-US" sz="2000" b="0" spc="-100" dirty="0" smtClean="0">
                <a:solidFill>
                  <a:schemeClr val="bg2"/>
                </a:solidFill>
                <a:effectLst/>
                <a:latin typeface="Consolas" pitchFamily="49" charset="0"/>
                <a:ea typeface="+mj-ea"/>
                <a:cs typeface="+mj-cs"/>
              </a:rPr>
              <a:t>	}</a:t>
            </a:r>
          </a:p>
          <a:p>
            <a:pPr lvl="0">
              <a:defRPr/>
            </a:pPr>
            <a:endParaRPr lang="en-US" sz="2000" b="0" spc="-100" dirty="0" smtClean="0">
              <a:solidFill>
                <a:schemeClr val="bg2"/>
              </a:solidFill>
              <a:effectLst/>
              <a:latin typeface="Consolas" pitchFamily="49" charset="0"/>
              <a:ea typeface="+mj-ea"/>
              <a:cs typeface="+mj-cs"/>
            </a:endParaRPr>
          </a:p>
          <a:p>
            <a:pPr lvl="0">
              <a:defRPr/>
            </a:pPr>
            <a:r>
              <a:rPr lang="en-US" sz="2000" b="0" spc="-100" dirty="0" smtClean="0">
                <a:solidFill>
                  <a:schemeClr val="bg2"/>
                </a:solidFill>
                <a:effectLst/>
                <a:latin typeface="Consolas" pitchFamily="49" charset="0"/>
                <a:ea typeface="+mj-ea"/>
                <a:cs typeface="+mj-cs"/>
              </a:rPr>
              <a:t>	</a:t>
            </a:r>
            <a:r>
              <a:rPr lang="en-US" sz="2000" b="0" spc="-100" dirty="0" err="1" smtClean="0">
                <a:solidFill>
                  <a:schemeClr val="bg2"/>
                </a:solidFill>
                <a:effectLst/>
                <a:latin typeface="Consolas" pitchFamily="49" charset="0"/>
                <a:ea typeface="+mj-ea"/>
                <a:cs typeface="+mj-cs"/>
              </a:rPr>
              <a:t>bus.Reply</a:t>
            </a:r>
            <a:r>
              <a:rPr lang="en-US" sz="2000" b="0" spc="-100" dirty="0" smtClean="0">
                <a:solidFill>
                  <a:schemeClr val="bg2"/>
                </a:solidFill>
                <a:effectLst/>
                <a:latin typeface="Consolas" pitchFamily="49" charset="0"/>
                <a:ea typeface="+mj-ea"/>
                <a:cs typeface="+mj-cs"/>
              </a:rPr>
              <a:t>(response);</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2000" b="0" spc="-100" dirty="0" smtClean="0">
                <a:solidFill>
                  <a:schemeClr val="bg2"/>
                </a:solidFill>
                <a:effectLst/>
                <a:latin typeface="Consolas" pitchFamily="49" charset="0"/>
                <a:ea typeface="+mj-ea"/>
                <a:cs typeface="+mj-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noProof="0" dirty="0" smtClean="0">
              <a:ln>
                <a:noFill/>
              </a:ln>
              <a:solidFill>
                <a:schemeClr val="bg2"/>
              </a:solidFill>
              <a:effectLst/>
              <a:uLnTx/>
              <a:uFillTx/>
              <a:latin typeface="Consolas" pitchFamily="49" charset="0"/>
              <a:ea typeface="+mj-ea"/>
              <a:cs typeface="+mj-cs"/>
            </a:endParaRPr>
          </a:p>
        </p:txBody>
      </p:sp>
    </p:spTree>
  </p:cSld>
  <p:clrMapOvr>
    <a:masterClrMapping/>
  </p:clrMapOvr>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lstStyle/>
          <a:p>
            <a:r>
              <a:rPr lang="en-US" sz="4800" dirty="0" smtClean="0"/>
              <a:t>Notifications and Smart Clients</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203848"/>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Incoming messages</a:t>
            </a:r>
          </a:p>
        </p:txBody>
      </p:sp>
      <p:sp>
        <p:nvSpPr>
          <p:cNvPr id="3" name="Rounded Rectangle 2"/>
          <p:cNvSpPr/>
          <p:nvPr/>
        </p:nvSpPr>
        <p:spPr bwMode="auto">
          <a:xfrm>
            <a:off x="180109" y="1440889"/>
            <a:ext cx="8756073" cy="4509923"/>
          </a:xfrm>
          <a:prstGeom prst="roundRec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 name="Rounded Rectangle 3"/>
          <p:cNvSpPr/>
          <p:nvPr/>
        </p:nvSpPr>
        <p:spPr bwMode="auto">
          <a:xfrm>
            <a:off x="1593273" y="1450409"/>
            <a:ext cx="5777345" cy="4509923"/>
          </a:xfrm>
          <a:prstGeom prst="roundRect">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5" name="Rounded Rectangle 4"/>
          <p:cNvSpPr/>
          <p:nvPr/>
        </p:nvSpPr>
        <p:spPr bwMode="auto">
          <a:xfrm>
            <a:off x="7667297" y="3114390"/>
            <a:ext cx="845127" cy="540328"/>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Bus</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6" name="Rounded Rectangle 5"/>
          <p:cNvSpPr/>
          <p:nvPr/>
        </p:nvSpPr>
        <p:spPr bwMode="auto">
          <a:xfrm>
            <a:off x="3233882" y="1785307"/>
            <a:ext cx="1925781" cy="92825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Message Handlers</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8" name="Straight Arrow Connector 7"/>
          <p:cNvCxnSpPr>
            <a:stCxn id="5" idx="1"/>
            <a:endCxn id="6" idx="3"/>
          </p:cNvCxnSpPr>
          <p:nvPr/>
        </p:nvCxnSpPr>
        <p:spPr>
          <a:xfrm rot="10800000">
            <a:off x="5159663" y="2249434"/>
            <a:ext cx="2507634" cy="1135120"/>
          </a:xfrm>
          <a:prstGeom prst="straightConnector1">
            <a:avLst/>
          </a:prstGeom>
          <a:noFill/>
          <a:ln w="50800" cap="flat" cmpd="sng" algn="ctr">
            <a:solidFill>
              <a:schemeClr val="tx1"/>
            </a:solidFill>
            <a:prstDash val="solid"/>
            <a:tailEnd type="stealth" w="lg" len="lg"/>
          </a:ln>
          <a:effectLst/>
        </p:spPr>
      </p:cxnSp>
      <p:sp>
        <p:nvSpPr>
          <p:cNvPr id="18" name="Rounded Rectangle 17"/>
          <p:cNvSpPr/>
          <p:nvPr/>
        </p:nvSpPr>
        <p:spPr bwMode="auto">
          <a:xfrm>
            <a:off x="1984543" y="5150529"/>
            <a:ext cx="1842655" cy="526466"/>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Repository</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19" name="Straight Arrow Connector 18"/>
          <p:cNvCxnSpPr>
            <a:stCxn id="6" idx="2"/>
            <a:endCxn id="18" idx="0"/>
          </p:cNvCxnSpPr>
          <p:nvPr/>
        </p:nvCxnSpPr>
        <p:spPr>
          <a:xfrm rot="5400000">
            <a:off x="2332838" y="3286594"/>
            <a:ext cx="2436968" cy="1290902"/>
          </a:xfrm>
          <a:prstGeom prst="straightConnector1">
            <a:avLst/>
          </a:prstGeom>
          <a:noFill/>
          <a:ln w="50800" cap="flat" cmpd="sng" algn="ctr">
            <a:solidFill>
              <a:schemeClr val="tx1"/>
            </a:solidFill>
            <a:prstDash val="solid"/>
            <a:tailEnd type="stealth" w="lg" len="lg"/>
          </a:ln>
          <a:effectLst/>
        </p:spPr>
      </p:cxnSp>
      <p:grpSp>
        <p:nvGrpSpPr>
          <p:cNvPr id="7" name="Group 66"/>
          <p:cNvGrpSpPr/>
          <p:nvPr/>
        </p:nvGrpSpPr>
        <p:grpSpPr>
          <a:xfrm>
            <a:off x="5942167" y="2548529"/>
            <a:ext cx="1062038" cy="602672"/>
            <a:chOff x="7620000" y="4094046"/>
            <a:chExt cx="1062038" cy="602672"/>
          </a:xfrm>
        </p:grpSpPr>
        <p:sp>
          <p:nvSpPr>
            <p:cNvPr id="32" name="Rectangle 15"/>
            <p:cNvSpPr>
              <a:spLocks noChangeArrowheads="1"/>
            </p:cNvSpPr>
            <p:nvPr/>
          </p:nvSpPr>
          <p:spPr bwMode="auto">
            <a:xfrm>
              <a:off x="7620000" y="4094046"/>
              <a:ext cx="1062038" cy="602672"/>
            </a:xfrm>
            <a:prstGeom prst="rect">
              <a:avLst/>
            </a:prstGeom>
            <a:solidFill>
              <a:srgbClr val="FFFFFF"/>
            </a:solidFill>
            <a:ln w="25400">
              <a:solidFill>
                <a:schemeClr val="bg2"/>
              </a:solidFill>
              <a:miter lim="800000"/>
              <a:headEnd/>
              <a:tailEnd/>
            </a:ln>
            <a:effectLst/>
          </p:spPr>
          <p:txBody>
            <a:bodyPr wrap="none" anchor="ctr"/>
            <a:lstStyle/>
            <a:p>
              <a:endParaRPr lang="en-GB" dirty="0"/>
            </a:p>
          </p:txBody>
        </p:sp>
        <p:sp>
          <p:nvSpPr>
            <p:cNvPr id="33" name="Line 16"/>
            <p:cNvSpPr>
              <a:spLocks noChangeShapeType="1"/>
            </p:cNvSpPr>
            <p:nvPr/>
          </p:nvSpPr>
          <p:spPr bwMode="auto">
            <a:xfrm>
              <a:off x="7620000" y="4094046"/>
              <a:ext cx="280317" cy="434382"/>
            </a:xfrm>
            <a:prstGeom prst="line">
              <a:avLst/>
            </a:prstGeom>
            <a:noFill/>
            <a:ln w="25400">
              <a:solidFill>
                <a:schemeClr val="bg2"/>
              </a:solidFill>
              <a:round/>
              <a:headEnd/>
              <a:tailEnd/>
            </a:ln>
            <a:effectLst/>
          </p:spPr>
          <p:txBody>
            <a:bodyPr/>
            <a:lstStyle/>
            <a:p>
              <a:endParaRPr lang="en-GB"/>
            </a:p>
          </p:txBody>
        </p:sp>
        <p:sp>
          <p:nvSpPr>
            <p:cNvPr id="34" name="Line 17"/>
            <p:cNvSpPr>
              <a:spLocks noChangeShapeType="1"/>
            </p:cNvSpPr>
            <p:nvPr/>
          </p:nvSpPr>
          <p:spPr bwMode="auto">
            <a:xfrm flipV="1">
              <a:off x="8389514" y="4097570"/>
              <a:ext cx="286194" cy="427774"/>
            </a:xfrm>
            <a:prstGeom prst="line">
              <a:avLst/>
            </a:prstGeom>
            <a:noFill/>
            <a:ln w="25400">
              <a:solidFill>
                <a:schemeClr val="bg2"/>
              </a:solidFill>
              <a:round/>
              <a:headEnd/>
              <a:tailEnd/>
            </a:ln>
            <a:effectLst/>
          </p:spPr>
          <p:txBody>
            <a:bodyPr/>
            <a:lstStyle/>
            <a:p>
              <a:endParaRPr lang="en-GB"/>
            </a:p>
          </p:txBody>
        </p:sp>
        <p:sp>
          <p:nvSpPr>
            <p:cNvPr id="35" name="Line 18"/>
            <p:cNvSpPr>
              <a:spLocks noChangeShapeType="1"/>
            </p:cNvSpPr>
            <p:nvPr/>
          </p:nvSpPr>
          <p:spPr bwMode="auto">
            <a:xfrm flipV="1">
              <a:off x="7893083" y="4536115"/>
              <a:ext cx="522000" cy="0"/>
            </a:xfrm>
            <a:prstGeom prst="line">
              <a:avLst/>
            </a:prstGeom>
            <a:noFill/>
            <a:ln w="25400">
              <a:solidFill>
                <a:schemeClr val="bg2"/>
              </a:solidFill>
              <a:round/>
              <a:headEnd/>
              <a:tailEnd/>
            </a:ln>
            <a:effectLst/>
          </p:spPr>
          <p:txBody>
            <a:bodyPr/>
            <a:lstStyle/>
            <a:p>
              <a:endParaRPr lang="en-GB"/>
            </a:p>
          </p:txBody>
        </p:sp>
        <p:sp>
          <p:nvSpPr>
            <p:cNvPr id="36" name="Line 19"/>
            <p:cNvSpPr>
              <a:spLocks noChangeShapeType="1"/>
            </p:cNvSpPr>
            <p:nvPr/>
          </p:nvSpPr>
          <p:spPr bwMode="auto">
            <a:xfrm flipV="1">
              <a:off x="7620000" y="4449129"/>
              <a:ext cx="225610" cy="237016"/>
            </a:xfrm>
            <a:prstGeom prst="line">
              <a:avLst/>
            </a:prstGeom>
            <a:noFill/>
            <a:ln w="12700">
              <a:solidFill>
                <a:srgbClr val="808080"/>
              </a:solidFill>
              <a:round/>
              <a:headEnd/>
              <a:tailEnd/>
            </a:ln>
            <a:effectLst/>
          </p:spPr>
          <p:txBody>
            <a:bodyPr/>
            <a:lstStyle/>
            <a:p>
              <a:endParaRPr lang="en-GB"/>
            </a:p>
          </p:txBody>
        </p:sp>
        <p:sp>
          <p:nvSpPr>
            <p:cNvPr id="37" name="Line 20"/>
            <p:cNvSpPr>
              <a:spLocks noChangeShapeType="1"/>
            </p:cNvSpPr>
            <p:nvPr/>
          </p:nvSpPr>
          <p:spPr bwMode="auto">
            <a:xfrm>
              <a:off x="8450099" y="4467632"/>
              <a:ext cx="225610" cy="220716"/>
            </a:xfrm>
            <a:prstGeom prst="line">
              <a:avLst/>
            </a:prstGeom>
            <a:noFill/>
            <a:ln w="12700">
              <a:solidFill>
                <a:srgbClr val="808080"/>
              </a:solidFill>
              <a:round/>
              <a:headEnd/>
              <a:tailEnd/>
            </a:ln>
            <a:effectLst/>
          </p:spPr>
          <p:txBody>
            <a:bodyPr/>
            <a:lstStyle/>
            <a:p>
              <a:endParaRPr lang="en-GB"/>
            </a:p>
          </p:txBody>
        </p:sp>
      </p:gr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79179" y="3582039"/>
            <a:ext cx="695325" cy="6762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95158" y="4039569"/>
            <a:ext cx="619125" cy="6000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738892" y="3483176"/>
            <a:ext cx="476250" cy="628650"/>
          </a:xfrm>
          <a:prstGeom prst="rect">
            <a:avLst/>
          </a:prstGeom>
          <a:noFill/>
          <a:ln w="9525">
            <a:noFill/>
            <a:miter lim="800000"/>
            <a:headEnd/>
            <a:tailEnd/>
          </a:ln>
          <a:effectLst/>
        </p:spPr>
      </p:pic>
      <p:cxnSp>
        <p:nvCxnSpPr>
          <p:cNvPr id="20" name="Straight Arrow Connector 19"/>
          <p:cNvCxnSpPr>
            <a:stCxn id="18" idx="3"/>
          </p:cNvCxnSpPr>
          <p:nvPr/>
        </p:nvCxnSpPr>
        <p:spPr>
          <a:xfrm flipV="1">
            <a:off x="3827198" y="4516582"/>
            <a:ext cx="2351929" cy="897180"/>
          </a:xfrm>
          <a:prstGeom prst="straightConnector1">
            <a:avLst/>
          </a:prstGeom>
          <a:noFill/>
          <a:ln w="50800" cap="flat" cmpd="sng" algn="ctr">
            <a:solidFill>
              <a:schemeClr val="tx1"/>
            </a:solidFill>
            <a:prstDash val="sysDot"/>
            <a:tailEnd type="stealth" w="lg" len="lg"/>
          </a:ln>
          <a:effectLst/>
        </p:spPr>
      </p:cxnSp>
      <p:pic>
        <p:nvPicPr>
          <p:cNvPr id="23"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4853" y="4981349"/>
            <a:ext cx="695325" cy="676275"/>
          </a:xfrm>
          <a:prstGeom prst="rect">
            <a:avLst/>
          </a:prstGeom>
          <a:noFill/>
          <a:ln w="9525">
            <a:noFill/>
            <a:miter lim="800000"/>
            <a:headEnd/>
            <a:tailEnd/>
          </a:ln>
          <a:effectLst/>
        </p:spPr>
      </p:pic>
      <p:pic>
        <p:nvPicPr>
          <p:cNvPr id="24"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26431" y="5203351"/>
            <a:ext cx="619125" cy="600075"/>
          </a:xfrm>
          <a:prstGeom prst="rect">
            <a:avLst/>
          </a:prstGeom>
          <a:noFill/>
          <a:ln w="9525">
            <a:noFill/>
            <a:miter lim="800000"/>
            <a:headEnd/>
            <a:tailEnd/>
          </a:ln>
          <a:effectLst/>
        </p:spPr>
      </p:pic>
      <p:pic>
        <p:nvPicPr>
          <p:cNvPr id="25"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318311" y="4743940"/>
            <a:ext cx="476250" cy="628650"/>
          </a:xfrm>
          <a:prstGeom prst="rect">
            <a:avLst/>
          </a:prstGeom>
          <a:noFill/>
          <a:ln w="9525">
            <a:noFill/>
            <a:miter lim="800000"/>
            <a:headEnd/>
            <a:tailEnd/>
          </a:ln>
          <a:effectLst/>
        </p:spPr>
      </p:pic>
      <p:sp>
        <p:nvSpPr>
          <p:cNvPr id="27" name="TextBox 26"/>
          <p:cNvSpPr txBox="1"/>
          <p:nvPr/>
        </p:nvSpPr>
        <p:spPr>
          <a:xfrm>
            <a:off x="6248400" y="4114800"/>
            <a:ext cx="391454" cy="584775"/>
          </a:xfrm>
          <a:prstGeom prst="rect">
            <a:avLst/>
          </a:prstGeom>
          <a:noFill/>
        </p:spPr>
        <p:txBody>
          <a:bodyPr wrap="none" rtlCol="0">
            <a:spAutoFit/>
          </a:bodyPr>
          <a:lstStyle/>
          <a:p>
            <a:r>
              <a:rPr lang="en-US" dirty="0" smtClean="0"/>
              <a:t>?</a:t>
            </a:r>
            <a:endParaRPr lang="en-GB" dirty="0"/>
          </a:p>
        </p:txBody>
      </p:sp>
      <p:sp>
        <p:nvSpPr>
          <p:cNvPr id="28" name="TextBox 27"/>
          <p:cNvSpPr txBox="1"/>
          <p:nvPr/>
        </p:nvSpPr>
        <p:spPr>
          <a:xfrm rot="20365158">
            <a:off x="3948546" y="4599712"/>
            <a:ext cx="1788823" cy="400110"/>
          </a:xfrm>
          <a:prstGeom prst="rect">
            <a:avLst/>
          </a:prstGeom>
          <a:noFill/>
        </p:spPr>
        <p:txBody>
          <a:bodyPr wrap="none" rtlCol="0">
            <a:spAutoFit/>
          </a:bodyPr>
          <a:lstStyle/>
          <a:p>
            <a:r>
              <a:rPr lang="en-US" sz="2000" dirty="0" smtClean="0"/>
              <a:t>Entity Updated</a:t>
            </a:r>
            <a:endParaRPr lang="en-GB"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Supervising Controllers</a:t>
            </a:r>
          </a:p>
        </p:txBody>
      </p:sp>
      <p:sp>
        <p:nvSpPr>
          <p:cNvPr id="3" name="Rounded Rectangle 2"/>
          <p:cNvSpPr/>
          <p:nvPr/>
        </p:nvSpPr>
        <p:spPr bwMode="auto">
          <a:xfrm>
            <a:off x="1593273" y="1450409"/>
            <a:ext cx="5777345" cy="4509923"/>
          </a:xfrm>
          <a:prstGeom prst="roundRect">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 name="Rounded Rectangle 3"/>
          <p:cNvSpPr/>
          <p:nvPr/>
        </p:nvSpPr>
        <p:spPr bwMode="auto">
          <a:xfrm>
            <a:off x="3233882" y="1785307"/>
            <a:ext cx="1925781" cy="58382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Controller</a:t>
            </a:r>
            <a:r>
              <a:rPr kumimoji="0" lang="en-US" sz="2400" b="0" i="0" u="none" strike="noStrike" cap="none" normalizeH="0" dirty="0" smtClean="0">
                <a:ln>
                  <a:noFill/>
                </a:ln>
                <a:solidFill>
                  <a:schemeClr val="bg2"/>
                </a:solidFill>
                <a:effectLst/>
                <a:latin typeface="Franklin Gothic Medium" pitchFamily="34" charset="0"/>
              </a:rPr>
              <a:t> A</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5" name="Rounded Rectangle 4"/>
          <p:cNvSpPr/>
          <p:nvPr/>
        </p:nvSpPr>
        <p:spPr bwMode="auto">
          <a:xfrm>
            <a:off x="1984543" y="5150529"/>
            <a:ext cx="1842655" cy="526466"/>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Repository</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6" name="Straight Arrow Connector 5"/>
          <p:cNvCxnSpPr>
            <a:stCxn id="4" idx="2"/>
          </p:cNvCxnSpPr>
          <p:nvPr/>
        </p:nvCxnSpPr>
        <p:spPr>
          <a:xfrm rot="5400000">
            <a:off x="2160621" y="3114377"/>
            <a:ext cx="2781402" cy="1290902"/>
          </a:xfrm>
          <a:prstGeom prst="straightConnector1">
            <a:avLst/>
          </a:prstGeom>
          <a:noFill/>
          <a:ln w="50800" cap="flat" cmpd="sng" algn="ctr">
            <a:solidFill>
              <a:schemeClr val="tx1"/>
            </a:solidFill>
            <a:prstDash val="solid"/>
            <a:tailEnd type="stealth" w="lg" len="lg"/>
          </a:ln>
          <a:effectLst/>
        </p:spPr>
      </p:cxnSp>
      <p:sp>
        <p:nvSpPr>
          <p:cNvPr id="8" name="TextBox 7"/>
          <p:cNvSpPr txBox="1"/>
          <p:nvPr/>
        </p:nvSpPr>
        <p:spPr>
          <a:xfrm>
            <a:off x="2189018" y="2757055"/>
            <a:ext cx="1870364" cy="707886"/>
          </a:xfrm>
          <a:prstGeom prst="rect">
            <a:avLst/>
          </a:prstGeom>
          <a:noFill/>
        </p:spPr>
        <p:txBody>
          <a:bodyPr wrap="square" rtlCol="0">
            <a:spAutoFit/>
          </a:bodyPr>
          <a:lstStyle/>
          <a:p>
            <a:r>
              <a:rPr lang="en-US" sz="2000" b="0" dirty="0" smtClean="0">
                <a:effectLst/>
              </a:rPr>
              <a:t>Subscribe to A updates</a:t>
            </a:r>
            <a:endParaRPr lang="en-GB" sz="2000" b="0" dirty="0">
              <a:effectLst/>
            </a:endParaRPr>
          </a:p>
        </p:txBody>
      </p:sp>
      <p:sp>
        <p:nvSpPr>
          <p:cNvPr id="9" name="Rounded Rectangle 8"/>
          <p:cNvSpPr/>
          <p:nvPr/>
        </p:nvSpPr>
        <p:spPr bwMode="auto">
          <a:xfrm>
            <a:off x="5131955" y="3059925"/>
            <a:ext cx="1925781" cy="58382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Controller</a:t>
            </a:r>
            <a:r>
              <a:rPr kumimoji="0" lang="en-US" sz="2400" b="0" i="0" u="none" strike="noStrike" cap="none" normalizeH="0" dirty="0" smtClean="0">
                <a:ln>
                  <a:noFill/>
                </a:ln>
                <a:solidFill>
                  <a:schemeClr val="bg2"/>
                </a:solidFill>
                <a:effectLst/>
                <a:latin typeface="Franklin Gothic Medium" pitchFamily="34" charset="0"/>
              </a:rPr>
              <a:t> B</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10" name="Straight Arrow Connector 9"/>
          <p:cNvCxnSpPr>
            <a:stCxn id="9" idx="2"/>
            <a:endCxn id="5" idx="3"/>
          </p:cNvCxnSpPr>
          <p:nvPr/>
        </p:nvCxnSpPr>
        <p:spPr>
          <a:xfrm rot="5400000">
            <a:off x="4076014" y="3394929"/>
            <a:ext cx="1770017" cy="2267648"/>
          </a:xfrm>
          <a:prstGeom prst="straightConnector1">
            <a:avLst/>
          </a:prstGeom>
          <a:noFill/>
          <a:ln w="50800" cap="flat" cmpd="sng" algn="ctr">
            <a:solidFill>
              <a:schemeClr val="tx1"/>
            </a:solidFill>
            <a:prstDash val="solid"/>
            <a:tailEnd type="stealth" w="lg" len="lg"/>
          </a:ln>
          <a:effectLst/>
        </p:spPr>
      </p:cxnSp>
      <p:sp>
        <p:nvSpPr>
          <p:cNvPr id="12" name="TextBox 11"/>
          <p:cNvSpPr txBox="1"/>
          <p:nvPr/>
        </p:nvSpPr>
        <p:spPr>
          <a:xfrm>
            <a:off x="3796153" y="3810001"/>
            <a:ext cx="1870364" cy="707886"/>
          </a:xfrm>
          <a:prstGeom prst="rect">
            <a:avLst/>
          </a:prstGeom>
          <a:noFill/>
        </p:spPr>
        <p:txBody>
          <a:bodyPr wrap="square" rtlCol="0">
            <a:spAutoFit/>
          </a:bodyPr>
          <a:lstStyle/>
          <a:p>
            <a:r>
              <a:rPr lang="en-US" sz="2000" b="0" dirty="0" smtClean="0">
                <a:effectLst/>
              </a:rPr>
              <a:t>Subscribe to B updates</a:t>
            </a:r>
            <a:endParaRPr lang="en-GB" sz="2000"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Supervising Controllers</a:t>
            </a:r>
          </a:p>
        </p:txBody>
      </p:sp>
      <p:sp>
        <p:nvSpPr>
          <p:cNvPr id="3" name="Rounded Rectangle 2"/>
          <p:cNvSpPr/>
          <p:nvPr/>
        </p:nvSpPr>
        <p:spPr bwMode="auto">
          <a:xfrm>
            <a:off x="1593273" y="1450409"/>
            <a:ext cx="5777345" cy="4509923"/>
          </a:xfrm>
          <a:prstGeom prst="roundRect">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 name="Rounded Rectangle 3"/>
          <p:cNvSpPr/>
          <p:nvPr/>
        </p:nvSpPr>
        <p:spPr bwMode="auto">
          <a:xfrm>
            <a:off x="3233882" y="1785307"/>
            <a:ext cx="1925781" cy="58382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Controller</a:t>
            </a:r>
            <a:r>
              <a:rPr kumimoji="0" lang="en-US" sz="2400" b="0" i="0" u="none" strike="noStrike" cap="none" normalizeH="0" dirty="0" smtClean="0">
                <a:ln>
                  <a:noFill/>
                </a:ln>
                <a:solidFill>
                  <a:schemeClr val="bg2"/>
                </a:solidFill>
                <a:effectLst/>
                <a:latin typeface="Franklin Gothic Medium" pitchFamily="34" charset="0"/>
              </a:rPr>
              <a:t> A</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5" name="Rounded Rectangle 4"/>
          <p:cNvSpPr/>
          <p:nvPr/>
        </p:nvSpPr>
        <p:spPr bwMode="auto">
          <a:xfrm>
            <a:off x="1984543" y="4970420"/>
            <a:ext cx="1842655" cy="526466"/>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Repository</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6" name="Straight Arrow Connector 5"/>
          <p:cNvCxnSpPr>
            <a:stCxn id="5" idx="0"/>
            <a:endCxn id="4" idx="2"/>
          </p:cNvCxnSpPr>
          <p:nvPr/>
        </p:nvCxnSpPr>
        <p:spPr>
          <a:xfrm rot="5400000" flipH="1" flipV="1">
            <a:off x="2250676" y="3024323"/>
            <a:ext cx="2601293" cy="1290902"/>
          </a:xfrm>
          <a:prstGeom prst="straightConnector1">
            <a:avLst/>
          </a:prstGeom>
          <a:noFill/>
          <a:ln w="50800" cap="flat" cmpd="sng" algn="ctr">
            <a:solidFill>
              <a:schemeClr val="tx1"/>
            </a:solidFill>
            <a:prstDash val="solid"/>
            <a:tailEnd type="stealth" w="lg" len="lg"/>
          </a:ln>
          <a:effectLst/>
        </p:spPr>
      </p:cxnSp>
      <p:sp>
        <p:nvSpPr>
          <p:cNvPr id="8" name="TextBox 7"/>
          <p:cNvSpPr txBox="1"/>
          <p:nvPr/>
        </p:nvSpPr>
        <p:spPr>
          <a:xfrm>
            <a:off x="2299854" y="3172692"/>
            <a:ext cx="1399309" cy="400110"/>
          </a:xfrm>
          <a:prstGeom prst="rect">
            <a:avLst/>
          </a:prstGeom>
          <a:noFill/>
        </p:spPr>
        <p:txBody>
          <a:bodyPr wrap="square" rtlCol="0">
            <a:spAutoFit/>
          </a:bodyPr>
          <a:lstStyle/>
          <a:p>
            <a:r>
              <a:rPr lang="en-US" sz="2000" b="0" dirty="0" smtClean="0">
                <a:effectLst/>
              </a:rPr>
              <a:t>A updated</a:t>
            </a:r>
            <a:endParaRPr lang="en-GB" sz="2000" b="0" dirty="0">
              <a:effectLst/>
            </a:endParaRPr>
          </a:p>
        </p:txBody>
      </p:sp>
      <p:sp>
        <p:nvSpPr>
          <p:cNvPr id="9" name="Rounded Rectangle 8"/>
          <p:cNvSpPr/>
          <p:nvPr/>
        </p:nvSpPr>
        <p:spPr bwMode="auto">
          <a:xfrm>
            <a:off x="5131955" y="3059925"/>
            <a:ext cx="1925781" cy="58382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Controller</a:t>
            </a:r>
            <a:r>
              <a:rPr kumimoji="0" lang="en-US" sz="2400" b="0" i="0" u="none" strike="noStrike" cap="none" normalizeH="0" dirty="0" smtClean="0">
                <a:ln>
                  <a:noFill/>
                </a:ln>
                <a:solidFill>
                  <a:schemeClr val="bg2"/>
                </a:solidFill>
                <a:effectLst/>
                <a:latin typeface="Franklin Gothic Medium" pitchFamily="34" charset="0"/>
              </a:rPr>
              <a:t> B</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11" name="Rounded Rectangle 10"/>
          <p:cNvSpPr/>
          <p:nvPr/>
        </p:nvSpPr>
        <p:spPr bwMode="auto">
          <a:xfrm>
            <a:off x="5076537" y="4764031"/>
            <a:ext cx="1925781" cy="92825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Message Handlers</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13" name="Straight Arrow Connector 12"/>
          <p:cNvCxnSpPr/>
          <p:nvPr/>
        </p:nvCxnSpPr>
        <p:spPr>
          <a:xfrm rot="10800000" flipV="1">
            <a:off x="3827199" y="5095101"/>
            <a:ext cx="1249339" cy="0"/>
          </a:xfrm>
          <a:prstGeom prst="straightConnector1">
            <a:avLst/>
          </a:prstGeom>
          <a:noFill/>
          <a:ln w="50800" cap="flat" cmpd="sng" algn="ctr">
            <a:solidFill>
              <a:schemeClr val="tx1"/>
            </a:solidFill>
            <a:prstDash val="solid"/>
            <a:tailEnd type="stealth" w="lg" len="lg"/>
          </a:ln>
          <a:effectLst/>
        </p:spPr>
      </p:cxnSp>
      <p:sp>
        <p:nvSpPr>
          <p:cNvPr id="18" name="TextBox 17"/>
          <p:cNvSpPr txBox="1"/>
          <p:nvPr/>
        </p:nvSpPr>
        <p:spPr>
          <a:xfrm>
            <a:off x="3865418" y="4585852"/>
            <a:ext cx="1246909" cy="400110"/>
          </a:xfrm>
          <a:prstGeom prst="rect">
            <a:avLst/>
          </a:prstGeom>
          <a:noFill/>
        </p:spPr>
        <p:txBody>
          <a:bodyPr wrap="square" rtlCol="0">
            <a:spAutoFit/>
          </a:bodyPr>
          <a:lstStyle/>
          <a:p>
            <a:r>
              <a:rPr lang="en-US" sz="2000" b="0" dirty="0" smtClean="0">
                <a:effectLst/>
              </a:rPr>
              <a:t>Update A</a:t>
            </a:r>
            <a:endParaRPr lang="en-GB" sz="2000" b="0" dirty="0">
              <a:effectLst/>
            </a:endParaRPr>
          </a:p>
        </p:txBody>
      </p:sp>
      <p:cxnSp>
        <p:nvCxnSpPr>
          <p:cNvPr id="22" name="Straight Arrow Connector 21"/>
          <p:cNvCxnSpPr/>
          <p:nvPr/>
        </p:nvCxnSpPr>
        <p:spPr>
          <a:xfrm rot="10800000" flipV="1">
            <a:off x="3854908" y="5399901"/>
            <a:ext cx="1249339" cy="0"/>
          </a:xfrm>
          <a:prstGeom prst="straightConnector1">
            <a:avLst/>
          </a:prstGeom>
          <a:noFill/>
          <a:ln w="50800" cap="flat" cmpd="sng" algn="ctr">
            <a:solidFill>
              <a:schemeClr val="tx1"/>
            </a:solidFill>
            <a:prstDash val="solid"/>
            <a:tailEnd type="stealth" w="lg" len="lg"/>
          </a:ln>
          <a:effectLst/>
        </p:spPr>
      </p:cxnSp>
      <p:sp>
        <p:nvSpPr>
          <p:cNvPr id="23" name="TextBox 22"/>
          <p:cNvSpPr txBox="1"/>
          <p:nvPr/>
        </p:nvSpPr>
        <p:spPr>
          <a:xfrm>
            <a:off x="3809999" y="5403270"/>
            <a:ext cx="1246909" cy="400110"/>
          </a:xfrm>
          <a:prstGeom prst="rect">
            <a:avLst/>
          </a:prstGeom>
          <a:noFill/>
        </p:spPr>
        <p:txBody>
          <a:bodyPr wrap="square" rtlCol="0">
            <a:spAutoFit/>
          </a:bodyPr>
          <a:lstStyle/>
          <a:p>
            <a:r>
              <a:rPr lang="en-US" sz="2000" b="0" dirty="0" smtClean="0">
                <a:effectLst/>
              </a:rPr>
              <a:t>Update B</a:t>
            </a:r>
            <a:endParaRPr lang="en-GB" sz="2000" b="0" dirty="0">
              <a:effectLst/>
            </a:endParaRPr>
          </a:p>
        </p:txBody>
      </p:sp>
      <p:cxnSp>
        <p:nvCxnSpPr>
          <p:cNvPr id="24" name="Straight Arrow Connector 23"/>
          <p:cNvCxnSpPr>
            <a:stCxn id="5" idx="0"/>
            <a:endCxn id="9" idx="2"/>
          </p:cNvCxnSpPr>
          <p:nvPr/>
        </p:nvCxnSpPr>
        <p:spPr>
          <a:xfrm rot="5400000" flipH="1" flipV="1">
            <a:off x="3837021" y="2712596"/>
            <a:ext cx="1326675" cy="3188975"/>
          </a:xfrm>
          <a:prstGeom prst="straightConnector1">
            <a:avLst/>
          </a:prstGeom>
          <a:noFill/>
          <a:ln w="50800" cap="flat" cmpd="sng" algn="ctr">
            <a:solidFill>
              <a:schemeClr val="tx1"/>
            </a:solidFill>
            <a:prstDash val="solid"/>
            <a:tailEnd type="stealth" w="lg" len="lg"/>
          </a:ln>
          <a:effectLst/>
        </p:spPr>
      </p:cxnSp>
      <p:sp>
        <p:nvSpPr>
          <p:cNvPr id="25" name="TextBox 24"/>
          <p:cNvSpPr txBox="1"/>
          <p:nvPr/>
        </p:nvSpPr>
        <p:spPr>
          <a:xfrm>
            <a:off x="3809999" y="3699165"/>
            <a:ext cx="1399309" cy="400110"/>
          </a:xfrm>
          <a:prstGeom prst="rect">
            <a:avLst/>
          </a:prstGeom>
          <a:noFill/>
        </p:spPr>
        <p:txBody>
          <a:bodyPr wrap="square" rtlCol="0">
            <a:spAutoFit/>
          </a:bodyPr>
          <a:lstStyle/>
          <a:p>
            <a:r>
              <a:rPr lang="en-US" sz="2000" b="0" dirty="0" smtClean="0">
                <a:effectLst/>
              </a:rPr>
              <a:t>B updated</a:t>
            </a:r>
            <a:endParaRPr lang="en-GB" sz="2000"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3" grpId="0"/>
      <p:bldP spid="25"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Supervising Controller Code</a:t>
            </a:r>
          </a:p>
        </p:txBody>
      </p:sp>
      <p:sp>
        <p:nvSpPr>
          <p:cNvPr id="3" name="Rectangle 2"/>
          <p:cNvSpPr txBox="1">
            <a:spLocks noChangeArrowheads="1"/>
          </p:cNvSpPr>
          <p:nvPr/>
        </p:nvSpPr>
        <p:spPr>
          <a:xfrm>
            <a:off x="381000" y="1043620"/>
            <a:ext cx="8763000" cy="5814379"/>
          </a:xfrm>
          <a:prstGeom prst="rect">
            <a:avLst/>
          </a:prstGeom>
          <a:solidFill>
            <a:schemeClr val="tx1"/>
          </a:solidFill>
        </p:spPr>
        <p:txBody>
          <a:bodyPr/>
          <a:lstStyle/>
          <a:p>
            <a:pPr>
              <a:defRPr/>
            </a:pPr>
            <a:r>
              <a:rPr lang="en-US" sz="1800" b="0" spc="-100" dirty="0" smtClean="0">
                <a:solidFill>
                  <a:srgbClr val="0000FF"/>
                </a:solidFill>
                <a:effectLst/>
                <a:latin typeface="Consolas" pitchFamily="49" charset="0"/>
                <a:ea typeface="+mj-ea"/>
                <a:cs typeface="+mj-cs"/>
              </a:rPr>
              <a:t>public</a:t>
            </a: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class</a:t>
            </a:r>
            <a:r>
              <a:rPr lang="en-US" sz="1800" b="0" spc="-100" dirty="0" smtClean="0">
                <a:solidFill>
                  <a:schemeClr val="bg2"/>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ControllerA</a:t>
            </a:r>
            <a:r>
              <a:rPr lang="en-US" sz="1800" b="0" spc="-100" dirty="0" smtClean="0">
                <a:solidFill>
                  <a:schemeClr val="bg2"/>
                </a:solidFill>
                <a:effectLst/>
                <a:latin typeface="Consolas" pitchFamily="49" charset="0"/>
                <a:ea typeface="+mj-ea"/>
                <a:cs typeface="+mj-cs"/>
              </a:rPr>
              <a:t> : </a:t>
            </a:r>
            <a:r>
              <a:rPr lang="en-US" sz="1800" b="0" spc="-100" dirty="0" err="1" smtClean="0">
                <a:solidFill>
                  <a:schemeClr val="bg2"/>
                </a:solidFill>
                <a:effectLst/>
                <a:latin typeface="Consolas" pitchFamily="49" charset="0"/>
                <a:ea typeface="+mj-ea"/>
                <a:cs typeface="+mj-cs"/>
              </a:rPr>
              <a:t>BaseController</a:t>
            </a:r>
            <a:endParaRPr lang="en-US" sz="1800" b="0" spc="-100" dirty="0" smtClean="0">
              <a:solidFill>
                <a:schemeClr val="bg2"/>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private</a:t>
            </a:r>
            <a:r>
              <a:rPr lang="en-US" sz="1800" b="0" spc="-100" dirty="0" smtClean="0">
                <a:solidFill>
                  <a:schemeClr val="bg2"/>
                </a:solidFill>
                <a:effectLst/>
                <a:latin typeface="Consolas" pitchFamily="49" charset="0"/>
                <a:ea typeface="+mj-ea"/>
                <a:cs typeface="+mj-cs"/>
              </a:rPr>
              <a:t> </a:t>
            </a:r>
            <a:r>
              <a:rPr lang="en-US" sz="1800" b="0" spc="-100" dirty="0" err="1" smtClean="0">
                <a:solidFill>
                  <a:srgbClr val="C00000"/>
                </a:solidFill>
                <a:effectLst/>
                <a:latin typeface="Consolas" pitchFamily="49" charset="0"/>
                <a:ea typeface="+mj-ea"/>
                <a:cs typeface="+mj-cs"/>
              </a:rPr>
              <a:t>IRepository</a:t>
            </a:r>
            <a:r>
              <a:rPr lang="en-US" sz="1800" b="0" spc="-100" dirty="0" smtClean="0">
                <a:solidFill>
                  <a:schemeClr val="bg2"/>
                </a:solidFill>
                <a:effectLst/>
                <a:latin typeface="Consolas" pitchFamily="49" charset="0"/>
                <a:ea typeface="+mj-ea"/>
                <a:cs typeface="+mj-cs"/>
              </a:rPr>
              <a:t> rep;</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public</a:t>
            </a:r>
            <a:r>
              <a:rPr lang="en-US" sz="1800" b="0" spc="-100" dirty="0" smtClean="0">
                <a:solidFill>
                  <a:schemeClr val="bg2"/>
                </a:solidFill>
                <a:effectLst/>
                <a:latin typeface="Consolas" pitchFamily="49" charset="0"/>
                <a:ea typeface="+mj-ea"/>
                <a:cs typeface="+mj-cs"/>
              </a:rPr>
              <a:t> </a:t>
            </a:r>
            <a:r>
              <a:rPr lang="en-US" sz="1800" b="0" spc="-100" dirty="0" err="1" smtClean="0">
                <a:solidFill>
                  <a:srgbClr val="C00000"/>
                </a:solidFill>
                <a:effectLst/>
                <a:latin typeface="Consolas" pitchFamily="49" charset="0"/>
                <a:ea typeface="+mj-ea"/>
                <a:cs typeface="+mj-cs"/>
              </a:rPr>
              <a:t>IRepository</a:t>
            </a:r>
            <a:r>
              <a:rPr lang="en-US" sz="1800" b="0" spc="-100" dirty="0" smtClean="0">
                <a:solidFill>
                  <a:schemeClr val="bg2"/>
                </a:solidFill>
                <a:effectLst/>
                <a:latin typeface="Consolas" pitchFamily="49" charset="0"/>
                <a:ea typeface="+mj-ea"/>
                <a:cs typeface="+mj-cs"/>
              </a:rPr>
              <a:t> Repository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set</a:t>
            </a:r>
            <a:r>
              <a:rPr lang="en-US" sz="1800" b="0" spc="-100" dirty="0" smtClean="0">
                <a:solidFill>
                  <a:schemeClr val="bg2"/>
                </a:solidFill>
                <a:effectLst/>
                <a:latin typeface="Consolas" pitchFamily="49" charset="0"/>
                <a:ea typeface="+mj-ea"/>
                <a:cs typeface="+mj-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            rep = </a:t>
            </a:r>
            <a:r>
              <a:rPr lang="en-US" sz="1800" b="0" spc="-100" dirty="0" smtClean="0">
                <a:solidFill>
                  <a:srgbClr val="0000FF"/>
                </a:solidFill>
                <a:effectLst/>
                <a:latin typeface="Consolas" pitchFamily="49" charset="0"/>
                <a:ea typeface="+mj-ea"/>
                <a:cs typeface="+mj-cs"/>
              </a:rPr>
              <a:t>value</a:t>
            </a:r>
            <a:r>
              <a:rPr lang="en-US" sz="1800" b="0" spc="-100" dirty="0" smtClean="0">
                <a:solidFill>
                  <a:schemeClr val="bg2"/>
                </a:solidFill>
                <a:effectLst/>
                <a:latin typeface="Consolas" pitchFamily="49" charset="0"/>
                <a:ea typeface="+mj-ea"/>
                <a:cs typeface="+mj-cs"/>
              </a:rPr>
              <a:t>;</a:t>
            </a:r>
          </a:p>
          <a:p>
            <a:pPr>
              <a:defRPr/>
            </a:pPr>
            <a:r>
              <a:rPr lang="en-US" sz="1800" b="0" spc="-100" dirty="0" smtClean="0">
                <a:solidFill>
                  <a:schemeClr val="bg2"/>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rep.SubscribeToChangesForEntitiesOfType</a:t>
            </a:r>
            <a:r>
              <a:rPr lang="en-US" sz="1800" b="0" spc="-100" dirty="0" smtClean="0">
                <a:solidFill>
                  <a:schemeClr val="bg2"/>
                </a:solidFill>
                <a:effectLst/>
                <a:latin typeface="Consolas" pitchFamily="49" charset="0"/>
                <a:ea typeface="+mj-ea"/>
                <a:cs typeface="+mj-cs"/>
              </a:rPr>
              <a:t>(</a:t>
            </a:r>
          </a:p>
          <a:p>
            <a:pPr>
              <a:defRPr/>
            </a:pPr>
            <a:r>
              <a:rPr lang="en-US" sz="1800" b="0" spc="-100" dirty="0" smtClean="0">
                <a:solidFill>
                  <a:schemeClr val="bg2"/>
                </a:solidFill>
                <a:effectLst/>
                <a:latin typeface="Consolas" pitchFamily="49" charset="0"/>
                <a:ea typeface="+mj-ea"/>
                <a:cs typeface="+mj-cs"/>
              </a:rPr>
              <a:t>                </a:t>
            </a:r>
            <a:r>
              <a:rPr lang="en-US" sz="1800" b="0" spc="-100" dirty="0" err="1" smtClean="0">
                <a:solidFill>
                  <a:srgbClr val="0000FF"/>
                </a:solidFill>
                <a:effectLst/>
                <a:latin typeface="Consolas" pitchFamily="49" charset="0"/>
                <a:ea typeface="+mj-ea"/>
                <a:cs typeface="+mj-cs"/>
              </a:rPr>
              <a:t>typeof</a:t>
            </a:r>
            <a:r>
              <a:rPr lang="en-US" sz="1800" b="0" spc="-100" dirty="0" smtClean="0">
                <a:solidFill>
                  <a:schemeClr val="bg2"/>
                </a:solidFill>
                <a:effectLst/>
                <a:latin typeface="Consolas" pitchFamily="49" charset="0"/>
                <a:ea typeface="+mj-ea"/>
                <a:cs typeface="+mj-cs"/>
              </a:rPr>
              <a:t>(</a:t>
            </a:r>
            <a:r>
              <a:rPr lang="en-US" sz="1800" b="0" spc="-100" dirty="0" smtClean="0">
                <a:solidFill>
                  <a:srgbClr val="C00000"/>
                </a:solidFill>
                <a:effectLst/>
                <a:latin typeface="Consolas" pitchFamily="49" charset="0"/>
                <a:ea typeface="+mj-ea"/>
                <a:cs typeface="+mj-cs"/>
              </a:rPr>
              <a:t>A</a:t>
            </a:r>
            <a:r>
              <a:rPr lang="en-US" sz="1800" b="0" spc="-100" dirty="0" smtClean="0">
                <a:solidFill>
                  <a:schemeClr val="bg2"/>
                </a:solidFill>
                <a:effectLst/>
                <a:latin typeface="Consolas" pitchFamily="49" charset="0"/>
                <a:ea typeface="+mj-ea"/>
                <a:cs typeface="+mj-cs"/>
              </a:rPr>
              <a:t>),</a:t>
            </a:r>
          </a:p>
          <a:p>
            <a:pPr>
              <a:defRPr/>
            </a:pPr>
            <a:r>
              <a:rPr lang="en-US" sz="1800" b="0" spc="-100" dirty="0" smtClean="0">
                <a:solidFill>
                  <a:schemeClr val="bg2"/>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RepositoryChangedForA</a:t>
            </a:r>
            <a:endParaRPr lang="en-US" sz="1800" b="0" spc="-100" dirty="0" smtClean="0">
              <a:solidFill>
                <a:schemeClr val="bg2"/>
              </a:solidFill>
              <a:effectLst/>
              <a:latin typeface="Consolas" pitchFamily="49" charset="0"/>
              <a:ea typeface="+mj-ea"/>
              <a:cs typeface="+mj-cs"/>
            </a:endParaRPr>
          </a:p>
          <a:p>
            <a:pPr>
              <a:defRPr/>
            </a:pPr>
            <a:r>
              <a:rPr lang="en-US" sz="1800" b="0" spc="-100" dirty="0" smtClean="0">
                <a:solidFill>
                  <a:schemeClr val="bg2"/>
                </a:solidFill>
                <a:effectLst/>
                <a:latin typeface="Consolas" pitchFamily="49" charset="0"/>
                <a:ea typeface="+mj-ea"/>
                <a:cs typeface="+mj-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b="0" spc="-100" dirty="0" smtClean="0">
              <a:solidFill>
                <a:schemeClr val="bg2"/>
              </a:solidFill>
              <a:effectLst/>
              <a:latin typeface="Consolas" pitchFamily="49" charset="0"/>
              <a:ea typeface="+mj-ea"/>
              <a:cs typeface="+mj-cs"/>
            </a:endParaRPr>
          </a:p>
          <a:p>
            <a:pPr>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private void </a:t>
            </a:r>
            <a:r>
              <a:rPr lang="en-US" sz="1800" b="0" spc="-100" dirty="0" err="1" smtClean="0">
                <a:solidFill>
                  <a:schemeClr val="bg2"/>
                </a:solidFill>
                <a:effectLst/>
                <a:latin typeface="Consolas" pitchFamily="49" charset="0"/>
              </a:rPr>
              <a:t>RepositoryChangedForA</a:t>
            </a:r>
            <a:r>
              <a:rPr lang="en-US" sz="1800" b="0" spc="-100" dirty="0" smtClean="0">
                <a:solidFill>
                  <a:schemeClr val="bg2"/>
                </a:solidFill>
                <a:effectLst/>
                <a:latin typeface="Consolas" pitchFamily="49" charset="0"/>
              </a:rPr>
              <a:t>(</a:t>
            </a:r>
            <a:r>
              <a:rPr lang="en-US" sz="1800" b="0" spc="-100" dirty="0" err="1" smtClean="0">
                <a:solidFill>
                  <a:srgbClr val="C00000"/>
                </a:solidFill>
                <a:effectLst/>
                <a:latin typeface="Consolas" pitchFamily="49" charset="0"/>
              </a:rPr>
              <a:t>IEntity</a:t>
            </a:r>
            <a:r>
              <a:rPr lang="en-US" sz="1800" b="0" spc="-100" dirty="0" smtClean="0">
                <a:solidFill>
                  <a:schemeClr val="bg2"/>
                </a:solidFill>
                <a:effectLst/>
                <a:latin typeface="Consolas" pitchFamily="49" charset="0"/>
              </a:rPr>
              <a:t> entity, </a:t>
            </a:r>
            <a:r>
              <a:rPr lang="en-US" sz="1800" b="0" spc="-100" dirty="0" err="1" smtClean="0">
                <a:solidFill>
                  <a:srgbClr val="0000FF"/>
                </a:solidFill>
                <a:effectLst/>
                <a:latin typeface="Consolas" pitchFamily="49" charset="0"/>
              </a:rPr>
              <a:t>bool</a:t>
            </a:r>
            <a:r>
              <a:rPr lang="en-US" sz="1800" b="0" spc="-100" dirty="0" smtClean="0">
                <a:solidFill>
                  <a:schemeClr val="bg2"/>
                </a:solidFill>
                <a:effectLst/>
                <a:latin typeface="Consolas" pitchFamily="49" charset="0"/>
              </a:rPr>
              <a:t> deleted)</a:t>
            </a:r>
          </a:p>
          <a:p>
            <a:pPr>
              <a:defRPr/>
            </a:pPr>
            <a:r>
              <a:rPr lang="en-US" sz="1800" b="0" spc="-100" dirty="0" smtClean="0">
                <a:solidFill>
                  <a:schemeClr val="bg2"/>
                </a:solidFill>
                <a:effectLst/>
                <a:latin typeface="Consolas" pitchFamily="49" charset="0"/>
                <a:ea typeface="+mj-ea"/>
                <a:cs typeface="+mj-cs"/>
              </a:rPr>
              <a:t>    {</a:t>
            </a:r>
          </a:p>
          <a:p>
            <a:pPr>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C00000"/>
                </a:solidFill>
                <a:effectLst/>
                <a:latin typeface="Consolas" pitchFamily="49" charset="0"/>
                <a:ea typeface="+mj-ea"/>
                <a:cs typeface="+mj-cs"/>
              </a:rPr>
              <a:t>A</a:t>
            </a:r>
            <a:r>
              <a:rPr lang="en-US" sz="1800" b="0" spc="-100" dirty="0" smtClean="0">
                <a:solidFill>
                  <a:schemeClr val="bg2"/>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myA</a:t>
            </a:r>
            <a:r>
              <a:rPr lang="en-US" sz="1800" b="0" spc="-100" dirty="0" smtClean="0">
                <a:solidFill>
                  <a:schemeClr val="bg2"/>
                </a:solidFill>
                <a:effectLst/>
                <a:latin typeface="Consolas" pitchFamily="49" charset="0"/>
                <a:ea typeface="+mj-ea"/>
                <a:cs typeface="+mj-cs"/>
              </a:rPr>
              <a:t> = entity </a:t>
            </a:r>
            <a:r>
              <a:rPr lang="en-US" sz="1800" b="0" spc="-100" dirty="0" smtClean="0">
                <a:solidFill>
                  <a:srgbClr val="0000FF"/>
                </a:solidFill>
                <a:effectLst/>
                <a:latin typeface="Consolas" pitchFamily="49" charset="0"/>
                <a:ea typeface="+mj-ea"/>
                <a:cs typeface="+mj-cs"/>
              </a:rPr>
              <a:t>as</a:t>
            </a:r>
            <a:r>
              <a:rPr lang="en-US" sz="1800" b="0" spc="-100" dirty="0" smtClean="0">
                <a:solidFill>
                  <a:schemeClr val="bg2"/>
                </a:solidFill>
                <a:effectLst/>
                <a:latin typeface="Consolas" pitchFamily="49" charset="0"/>
                <a:ea typeface="+mj-ea"/>
                <a:cs typeface="+mj-cs"/>
              </a:rPr>
              <a:t> </a:t>
            </a:r>
            <a:r>
              <a:rPr lang="en-US" sz="1800" b="0" spc="-100" dirty="0" smtClean="0">
                <a:solidFill>
                  <a:srgbClr val="C00000"/>
                </a:solidFill>
                <a:effectLst/>
                <a:latin typeface="Consolas" pitchFamily="49" charset="0"/>
                <a:ea typeface="+mj-ea"/>
                <a:cs typeface="+mj-cs"/>
              </a:rPr>
              <a:t>A</a:t>
            </a:r>
            <a:r>
              <a:rPr lang="en-US" sz="1800" b="0" spc="-100" dirty="0" smtClean="0">
                <a:solidFill>
                  <a:schemeClr val="bg2"/>
                </a:solidFill>
                <a:effectLst/>
                <a:latin typeface="Consolas" pitchFamily="49" charset="0"/>
                <a:ea typeface="+mj-ea"/>
                <a:cs typeface="+mj-cs"/>
              </a:rPr>
              <a:t>;</a:t>
            </a:r>
          </a:p>
          <a:p>
            <a:pPr>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if</a:t>
            </a:r>
            <a:r>
              <a:rPr lang="en-US" sz="1800" b="0" spc="-100" dirty="0" smtClean="0">
                <a:solidFill>
                  <a:schemeClr val="bg2"/>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myA</a:t>
            </a:r>
            <a:r>
              <a:rPr lang="en-US" sz="1800" b="0" spc="-100" dirty="0" smtClean="0">
                <a:solidFill>
                  <a:schemeClr val="bg2"/>
                </a:solidFill>
                <a:effectLst/>
                <a:latin typeface="Consolas" pitchFamily="49" charset="0"/>
                <a:ea typeface="+mj-ea"/>
                <a:cs typeface="+mj-cs"/>
              </a:rPr>
              <a:t> == </a:t>
            </a:r>
            <a:r>
              <a:rPr lang="en-US" sz="1800" b="0" spc="-100" dirty="0" smtClean="0">
                <a:solidFill>
                  <a:srgbClr val="0000FF"/>
                </a:solidFill>
                <a:effectLst/>
                <a:latin typeface="Consolas" pitchFamily="49" charset="0"/>
                <a:ea typeface="+mj-ea"/>
                <a:cs typeface="+mj-cs"/>
              </a:rPr>
              <a:t>null</a:t>
            </a: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return</a:t>
            </a:r>
            <a:r>
              <a:rPr lang="en-US" sz="1800" b="0" spc="-100" dirty="0" smtClean="0">
                <a:solidFill>
                  <a:schemeClr val="bg2"/>
                </a:solidFill>
                <a:effectLst/>
                <a:latin typeface="Consolas" pitchFamily="49" charset="0"/>
                <a:ea typeface="+mj-ea"/>
                <a:cs typeface="+mj-cs"/>
              </a:rPr>
              <a:t>;</a:t>
            </a:r>
          </a:p>
          <a:p>
            <a:pPr>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74C35F"/>
                </a:solidFill>
                <a:effectLst/>
                <a:latin typeface="Consolas" pitchFamily="49" charset="0"/>
                <a:ea typeface="+mj-ea"/>
                <a:cs typeface="+mj-cs"/>
              </a:rPr>
              <a:t>// do something with </a:t>
            </a:r>
            <a:r>
              <a:rPr lang="en-US" sz="1800" b="0" spc="-100" dirty="0" err="1" smtClean="0">
                <a:solidFill>
                  <a:srgbClr val="74C35F"/>
                </a:solidFill>
                <a:effectLst/>
                <a:latin typeface="Consolas" pitchFamily="49" charset="0"/>
                <a:ea typeface="+mj-ea"/>
                <a:cs typeface="+mj-cs"/>
              </a:rPr>
              <a:t>myA</a:t>
            </a:r>
            <a:endParaRPr lang="en-US" sz="1800" b="0" spc="-100" dirty="0" smtClean="0">
              <a:solidFill>
                <a:srgbClr val="74C35F"/>
              </a:solidFill>
              <a:effectLst/>
              <a:latin typeface="Consolas" pitchFamily="49" charset="0"/>
              <a:ea typeface="+mj-ea"/>
              <a:cs typeface="+mj-cs"/>
            </a:endParaRPr>
          </a:p>
          <a:p>
            <a:pPr>
              <a:defRPr/>
            </a:pPr>
            <a:r>
              <a:rPr lang="en-US" sz="1800" b="0" spc="-100" dirty="0" smtClean="0">
                <a:solidFill>
                  <a:schemeClr val="bg2"/>
                </a:solidFill>
                <a:effectLst/>
                <a:latin typeface="Consolas" pitchFamily="49" charset="0"/>
                <a:ea typeface="+mj-ea"/>
                <a:cs typeface="+mj-cs"/>
              </a:rPr>
              <a:t>    }</a:t>
            </a:r>
            <a:endParaRPr lang="en-US" sz="1800" b="0" spc="-100" dirty="0" smtClean="0">
              <a:solidFill>
                <a:srgbClr val="0000FF"/>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100" normalizeH="0" noProof="0" dirty="0" smtClean="0">
                <a:ln>
                  <a:noFill/>
                </a:ln>
                <a:solidFill>
                  <a:schemeClr val="bg2"/>
                </a:solidFill>
                <a:effectLst/>
                <a:uLnTx/>
                <a:uFillTx/>
                <a:latin typeface="Consolas" pitchFamily="49" charset="0"/>
                <a:ea typeface="+mj-ea"/>
                <a:cs typeface="+mj-cs"/>
              </a:rPr>
              <a:t>}</a:t>
            </a:r>
          </a:p>
        </p:txBody>
      </p:sp>
      <p:sp>
        <p:nvSpPr>
          <p:cNvPr id="4" name="Rounded Rectangle 3"/>
          <p:cNvSpPr/>
          <p:nvPr/>
        </p:nvSpPr>
        <p:spPr bwMode="auto">
          <a:xfrm>
            <a:off x="5611092" y="1814945"/>
            <a:ext cx="3158836" cy="969819"/>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Can’t use generics when inheriting CBO </a:t>
            </a:r>
            <a:endParaRPr kumimoji="0" lang="en-GB" sz="2400" b="0" i="0" u="none" strike="noStrike" cap="none" normalizeH="0" baseline="0" dirty="0" smtClean="0">
              <a:ln>
                <a:noFill/>
              </a:ln>
              <a:solidFill>
                <a:schemeClr val="bg2"/>
              </a:solidFill>
              <a:effectLst/>
              <a:latin typeface="Franklin Gothic Medium"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2667000" y="2000250"/>
            <a:ext cx="3810000" cy="2857500"/>
          </a:xfrm>
          <a:prstGeom prst="rect">
            <a:avLst/>
          </a:prstGeom>
          <a:noFill/>
          <a:ln w="9525">
            <a:noFill/>
            <a:miter lim="800000"/>
            <a:headEnd/>
            <a:tailEnd/>
          </a:ln>
          <a:effectLst/>
        </p:spPr>
      </p:pic>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Pop-up “Toasts” for Notifications</a:t>
            </a:r>
          </a:p>
        </p:txBody>
      </p:sp>
      <p:pic>
        <p:nvPicPr>
          <p:cNvPr id="1026" name="Picture 2"/>
          <p:cNvPicPr>
            <a:picLocks noChangeAspect="1" noChangeArrowheads="1"/>
          </p:cNvPicPr>
          <p:nvPr/>
        </p:nvPicPr>
        <p:blipFill>
          <a:blip r:embed="rId3" cstate="print"/>
          <a:srcRect/>
          <a:stretch>
            <a:fillRect/>
          </a:stretch>
        </p:blipFill>
        <p:spPr bwMode="auto">
          <a:xfrm>
            <a:off x="4735226" y="2992583"/>
            <a:ext cx="1724025" cy="16764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26"/>
                                        </p:tgtEl>
                                        <p:attrNameLst>
                                          <p:attrName>ppt_x</p:attrName>
                                        </p:attrNameLst>
                                      </p:cBhvr>
                                      <p:tavLst>
                                        <p:tav tm="0">
                                          <p:val>
                                            <p:strVal val="ppt_x"/>
                                          </p:val>
                                        </p:tav>
                                        <p:tav tm="100000">
                                          <p:val>
                                            <p:strVal val="ppt_x"/>
                                          </p:val>
                                        </p:tav>
                                      </p:tavLst>
                                    </p:anim>
                                    <p:anim calcmode="lin" valueType="num">
                                      <p:cBhvr additive="base">
                                        <p:cTn id="13" dur="500"/>
                                        <p:tgtEl>
                                          <p:spTgt spid="1026"/>
                                        </p:tgtEl>
                                        <p:attrNameLst>
                                          <p:attrName>ppt_y</p:attrName>
                                        </p:attrNameLst>
                                      </p:cBhvr>
                                      <p:tavLst>
                                        <p:tav tm="0">
                                          <p:val>
                                            <p:strVal val="ppt_y"/>
                                          </p:val>
                                        </p:tav>
                                        <p:tav tm="100000">
                                          <p:val>
                                            <p:strVal val="1+ppt_h/2"/>
                                          </p:val>
                                        </p:tav>
                                      </p:tavLst>
                                    </p:anim>
                                    <p:set>
                                      <p:cBhvr>
                                        <p:cTn id="14"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Opening Views at Runtime</a:t>
            </a:r>
          </a:p>
        </p:txBody>
      </p:sp>
      <p:sp>
        <p:nvSpPr>
          <p:cNvPr id="4" name="Rectangle 2"/>
          <p:cNvSpPr txBox="1">
            <a:spLocks noChangeArrowheads="1"/>
          </p:cNvSpPr>
          <p:nvPr/>
        </p:nvSpPr>
        <p:spPr>
          <a:xfrm>
            <a:off x="381000" y="1043620"/>
            <a:ext cx="8763000" cy="5814379"/>
          </a:xfrm>
          <a:prstGeom prst="rect">
            <a:avLst/>
          </a:prstGeom>
          <a:solidFill>
            <a:schemeClr val="tx1"/>
          </a:solidFill>
        </p:spPr>
        <p:txBody>
          <a:bodyPr/>
          <a:lstStyle/>
          <a:p>
            <a:pPr>
              <a:defRPr/>
            </a:pPr>
            <a:r>
              <a:rPr lang="en-US" sz="1800" b="0" spc="-100" dirty="0" smtClean="0">
                <a:solidFill>
                  <a:srgbClr val="0000FF"/>
                </a:solidFill>
                <a:effectLst/>
                <a:latin typeface="Consolas" pitchFamily="49" charset="0"/>
                <a:ea typeface="+mj-ea"/>
                <a:cs typeface="+mj-cs"/>
              </a:rPr>
              <a:t>public</a:t>
            </a: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class</a:t>
            </a:r>
            <a:r>
              <a:rPr lang="en-US" sz="1800" b="0" spc="-100" dirty="0" smtClean="0">
                <a:solidFill>
                  <a:schemeClr val="bg2"/>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ControllerA</a:t>
            </a:r>
            <a:r>
              <a:rPr lang="en-US" sz="1800" b="0" spc="-100" dirty="0" smtClean="0">
                <a:solidFill>
                  <a:schemeClr val="bg2"/>
                </a:solidFill>
                <a:effectLst/>
                <a:latin typeface="Consolas" pitchFamily="49" charset="0"/>
                <a:ea typeface="+mj-ea"/>
                <a:cs typeface="+mj-cs"/>
              </a:rPr>
              <a:t> : </a:t>
            </a:r>
            <a:r>
              <a:rPr lang="en-US" sz="1800" b="0" spc="-100" dirty="0" err="1" smtClean="0">
                <a:solidFill>
                  <a:schemeClr val="bg2"/>
                </a:solidFill>
                <a:effectLst/>
                <a:latin typeface="Consolas" pitchFamily="49" charset="0"/>
                <a:ea typeface="+mj-ea"/>
                <a:cs typeface="+mj-cs"/>
              </a:rPr>
              <a:t>BaseController</a:t>
            </a:r>
            <a:endParaRPr lang="en-US" sz="1800" b="0" spc="-100" dirty="0" smtClean="0">
              <a:solidFill>
                <a:schemeClr val="bg2"/>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private</a:t>
            </a:r>
            <a:r>
              <a:rPr lang="en-US" sz="1800" b="0" spc="-100" dirty="0" smtClean="0">
                <a:solidFill>
                  <a:schemeClr val="bg2"/>
                </a:solidFill>
                <a:effectLst/>
                <a:latin typeface="Consolas" pitchFamily="49" charset="0"/>
                <a:ea typeface="+mj-ea"/>
                <a:cs typeface="+mj-cs"/>
              </a:rPr>
              <a:t> </a:t>
            </a:r>
            <a:r>
              <a:rPr lang="en-US" sz="1800" b="0" spc="-100" dirty="0" err="1" smtClean="0">
                <a:solidFill>
                  <a:srgbClr val="C00000"/>
                </a:solidFill>
                <a:effectLst/>
                <a:latin typeface="Consolas" pitchFamily="49" charset="0"/>
                <a:ea typeface="+mj-ea"/>
                <a:cs typeface="+mj-cs"/>
              </a:rPr>
              <a:t>IBuilder</a:t>
            </a:r>
            <a:r>
              <a:rPr lang="en-US" sz="1800" b="0" spc="-100" dirty="0" smtClean="0">
                <a:solidFill>
                  <a:schemeClr val="bg2"/>
                </a:solidFill>
                <a:effectLst/>
                <a:latin typeface="Consolas" pitchFamily="49" charset="0"/>
                <a:ea typeface="+mj-ea"/>
                <a:cs typeface="+mj-cs"/>
              </a:rPr>
              <a:t> builder;</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public</a:t>
            </a:r>
            <a:r>
              <a:rPr lang="en-US" sz="1800" b="0" spc="-100" dirty="0" smtClean="0">
                <a:solidFill>
                  <a:schemeClr val="bg2"/>
                </a:solidFill>
                <a:effectLst/>
                <a:latin typeface="Consolas" pitchFamily="49" charset="0"/>
                <a:ea typeface="+mj-ea"/>
                <a:cs typeface="+mj-cs"/>
              </a:rPr>
              <a:t> </a:t>
            </a:r>
            <a:r>
              <a:rPr lang="en-US" sz="1800" b="0" spc="-100" dirty="0" err="1" smtClean="0">
                <a:solidFill>
                  <a:srgbClr val="C00000"/>
                </a:solidFill>
                <a:effectLst/>
                <a:latin typeface="Consolas" pitchFamily="49" charset="0"/>
                <a:ea typeface="+mj-ea"/>
                <a:cs typeface="+mj-cs"/>
              </a:rPr>
              <a:t>IBuilder</a:t>
            </a:r>
            <a:r>
              <a:rPr lang="en-US" sz="1800" b="0" spc="-100" dirty="0" smtClean="0">
                <a:solidFill>
                  <a:schemeClr val="bg2"/>
                </a:solidFill>
                <a:effectLst/>
                <a:latin typeface="Consolas" pitchFamily="49" charset="0"/>
                <a:ea typeface="+mj-ea"/>
                <a:cs typeface="+mj-cs"/>
              </a:rPr>
              <a:t> Builder { </a:t>
            </a:r>
            <a:r>
              <a:rPr lang="en-US" sz="1800" b="0" spc="-100" dirty="0" smtClean="0">
                <a:solidFill>
                  <a:srgbClr val="0000FF"/>
                </a:solidFill>
                <a:effectLst/>
                <a:latin typeface="Consolas" pitchFamily="49" charset="0"/>
                <a:ea typeface="+mj-ea"/>
                <a:cs typeface="+mj-cs"/>
              </a:rPr>
              <a:t>set</a:t>
            </a:r>
            <a:r>
              <a:rPr lang="en-US" sz="1800" b="0" spc="-100" dirty="0" smtClean="0">
                <a:solidFill>
                  <a:schemeClr val="bg2"/>
                </a:solidFill>
                <a:effectLst/>
                <a:latin typeface="Consolas" pitchFamily="49" charset="0"/>
                <a:ea typeface="+mj-ea"/>
                <a:cs typeface="+mj-cs"/>
              </a:rPr>
              <a:t> { builder = </a:t>
            </a:r>
            <a:r>
              <a:rPr lang="en-US" sz="1800" b="0" spc="-100" dirty="0" smtClean="0">
                <a:solidFill>
                  <a:srgbClr val="0000FF"/>
                </a:solidFill>
                <a:effectLst/>
                <a:latin typeface="Consolas" pitchFamily="49" charset="0"/>
                <a:ea typeface="+mj-ea"/>
                <a:cs typeface="+mj-cs"/>
              </a:rPr>
              <a:t>value</a:t>
            </a:r>
            <a:r>
              <a:rPr lang="en-US" sz="1800" b="0" spc="-100" dirty="0" smtClean="0">
                <a:solidFill>
                  <a:schemeClr val="bg2"/>
                </a:solidFill>
                <a:effectLst/>
                <a:latin typeface="Consolas" pitchFamily="49" charset="0"/>
                <a:ea typeface="+mj-ea"/>
                <a:cs typeface="+mj-cs"/>
              </a:rPr>
              <a:t>; }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b="0" spc="-100" dirty="0" smtClean="0">
              <a:solidFill>
                <a:schemeClr val="bg2"/>
              </a:solidFill>
              <a:effectLst/>
              <a:latin typeface="Consolas" pitchFamily="49" charset="0"/>
              <a:ea typeface="+mj-ea"/>
              <a:cs typeface="+mj-cs"/>
            </a:endParaRPr>
          </a:p>
          <a:p>
            <a:pPr>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ea typeface="+mj-ea"/>
                <a:cs typeface="+mj-cs"/>
              </a:rPr>
              <a:t>private void </a:t>
            </a:r>
            <a:r>
              <a:rPr lang="en-US" sz="1800" b="0" spc="-100" dirty="0" err="1" smtClean="0">
                <a:solidFill>
                  <a:schemeClr val="bg2"/>
                </a:solidFill>
                <a:effectLst/>
                <a:latin typeface="Consolas" pitchFamily="49" charset="0"/>
              </a:rPr>
              <a:t>RepositoryChangedForA</a:t>
            </a:r>
            <a:r>
              <a:rPr lang="en-US" sz="1800" b="0" spc="-100" dirty="0" smtClean="0">
                <a:solidFill>
                  <a:schemeClr val="bg2"/>
                </a:solidFill>
                <a:effectLst/>
                <a:latin typeface="Consolas" pitchFamily="49" charset="0"/>
              </a:rPr>
              <a:t>(</a:t>
            </a:r>
            <a:r>
              <a:rPr lang="en-US" sz="1800" b="0" spc="-100" dirty="0" err="1" smtClean="0">
                <a:solidFill>
                  <a:srgbClr val="C00000"/>
                </a:solidFill>
                <a:effectLst/>
                <a:latin typeface="Consolas" pitchFamily="49" charset="0"/>
              </a:rPr>
              <a:t>IEntity</a:t>
            </a:r>
            <a:r>
              <a:rPr lang="en-US" sz="1800" b="0" spc="-100" dirty="0" smtClean="0">
                <a:solidFill>
                  <a:schemeClr val="bg2"/>
                </a:solidFill>
                <a:effectLst/>
                <a:latin typeface="Consolas" pitchFamily="49" charset="0"/>
              </a:rPr>
              <a:t> entity, </a:t>
            </a:r>
            <a:r>
              <a:rPr lang="en-US" sz="1800" b="0" spc="-100" dirty="0" err="1" smtClean="0">
                <a:solidFill>
                  <a:srgbClr val="0000FF"/>
                </a:solidFill>
                <a:effectLst/>
                <a:latin typeface="Consolas" pitchFamily="49" charset="0"/>
              </a:rPr>
              <a:t>bool</a:t>
            </a:r>
            <a:r>
              <a:rPr lang="en-US" sz="1800" b="0" spc="-100" dirty="0" smtClean="0">
                <a:solidFill>
                  <a:schemeClr val="bg2"/>
                </a:solidFill>
                <a:effectLst/>
                <a:latin typeface="Consolas" pitchFamily="49" charset="0"/>
              </a:rPr>
              <a:t> deleted)</a:t>
            </a:r>
          </a:p>
          <a:p>
            <a:pPr>
              <a:defRPr/>
            </a:pPr>
            <a:r>
              <a:rPr lang="en-US" sz="1800" b="0" spc="-100" dirty="0" smtClean="0">
                <a:solidFill>
                  <a:schemeClr val="bg2"/>
                </a:solidFill>
                <a:effectLst/>
                <a:latin typeface="Consolas" pitchFamily="49" charset="0"/>
                <a:ea typeface="+mj-ea"/>
                <a:cs typeface="+mj-cs"/>
              </a:rPr>
              <a:t>    {</a:t>
            </a:r>
          </a:p>
          <a:p>
            <a:pPr>
              <a:defRPr/>
            </a:pPr>
            <a:r>
              <a:rPr lang="en-US" sz="1800" b="0" spc="-100" dirty="0" smtClean="0">
                <a:solidFill>
                  <a:srgbClr val="74C35F"/>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base.MarshalToUiThread</a:t>
            </a:r>
            <a:r>
              <a:rPr lang="en-US" sz="1800" b="0" spc="-100" dirty="0" smtClean="0">
                <a:solidFill>
                  <a:schemeClr val="bg2"/>
                </a:solidFill>
                <a:effectLst/>
                <a:latin typeface="Consolas" pitchFamily="49" charset="0"/>
                <a:ea typeface="+mj-ea"/>
                <a:cs typeface="+mj-cs"/>
              </a:rPr>
              <a:t>(new </a:t>
            </a:r>
            <a:r>
              <a:rPr lang="en-US" sz="1800" b="0" spc="-100" dirty="0" err="1" smtClean="0">
                <a:solidFill>
                  <a:schemeClr val="bg2"/>
                </a:solidFill>
                <a:effectLst/>
                <a:latin typeface="Consolas" pitchFamily="49" charset="0"/>
                <a:ea typeface="+mj-ea"/>
                <a:cs typeface="+mj-cs"/>
              </a:rPr>
              <a:t>RepositoryChangedDelegate</a:t>
            </a:r>
            <a:r>
              <a:rPr lang="en-US" sz="1800" b="0" spc="-100" dirty="0" smtClean="0">
                <a:solidFill>
                  <a:schemeClr val="bg2"/>
                </a:solidFill>
                <a:effectLst/>
                <a:latin typeface="Consolas" pitchFamily="49" charset="0"/>
                <a:ea typeface="+mj-ea"/>
                <a:cs typeface="+mj-cs"/>
              </a:rPr>
              <a:t>(</a:t>
            </a:r>
            <a:r>
              <a:rPr lang="en-US" sz="1800" b="0" spc="-100" dirty="0" err="1" smtClean="0">
                <a:solidFill>
                  <a:schemeClr val="bg2"/>
                </a:solidFill>
                <a:effectLst/>
                <a:latin typeface="Consolas" pitchFamily="49" charset="0"/>
                <a:ea typeface="+mj-ea"/>
                <a:cs typeface="+mj-cs"/>
              </a:rPr>
              <a:t>ChangedA</a:t>
            </a:r>
            <a:r>
              <a:rPr lang="en-US" sz="1800" b="0" spc="-100" dirty="0" smtClean="0">
                <a:solidFill>
                  <a:schemeClr val="bg2"/>
                </a:solidFill>
                <a:effectLst/>
                <a:latin typeface="Consolas" pitchFamily="49" charset="0"/>
                <a:ea typeface="+mj-ea"/>
                <a:cs typeface="+mj-cs"/>
              </a:rPr>
              <a:t>),</a:t>
            </a:r>
          </a:p>
          <a:p>
            <a:pPr>
              <a:defRPr/>
            </a:pPr>
            <a:r>
              <a:rPr lang="en-US" sz="1800" b="0" spc="-100" dirty="0" smtClean="0">
                <a:solidFill>
                  <a:schemeClr val="bg2"/>
                </a:solidFill>
                <a:effectLst/>
                <a:latin typeface="Consolas" pitchFamily="49" charset="0"/>
                <a:ea typeface="+mj-ea"/>
                <a:cs typeface="+mj-cs"/>
              </a:rPr>
              <a:t>		entity, deleted);</a:t>
            </a:r>
          </a:p>
          <a:p>
            <a:pPr>
              <a:defRPr/>
            </a:pPr>
            <a:r>
              <a:rPr lang="en-US" sz="1800" b="0" spc="-100" dirty="0" smtClean="0">
                <a:solidFill>
                  <a:schemeClr val="bg2"/>
                </a:solidFill>
                <a:effectLst/>
                <a:latin typeface="Consolas" pitchFamily="49" charset="0"/>
              </a:rPr>
              <a:t>    }</a:t>
            </a:r>
          </a:p>
          <a:p>
            <a:pPr>
              <a:defRPr/>
            </a:pPr>
            <a:endParaRPr lang="en-US" sz="1800" b="0" spc="-100" dirty="0" smtClean="0">
              <a:solidFill>
                <a:schemeClr val="bg2"/>
              </a:solidFill>
              <a:effectLst/>
              <a:latin typeface="Consolas" pitchFamily="49" charset="0"/>
              <a:ea typeface="+mj-ea"/>
              <a:cs typeface="+mj-cs"/>
            </a:endParaRPr>
          </a:p>
          <a:p>
            <a:pPr>
              <a:defRPr/>
            </a:pPr>
            <a:r>
              <a:rPr lang="en-US" sz="1800" b="0" spc="-100" dirty="0" smtClean="0">
                <a:solidFill>
                  <a:schemeClr val="bg2"/>
                </a:solidFill>
                <a:effectLst/>
                <a:latin typeface="Consolas" pitchFamily="49" charset="0"/>
                <a:ea typeface="+mj-ea"/>
                <a:cs typeface="+mj-cs"/>
              </a:rPr>
              <a:t>    </a:t>
            </a:r>
            <a:r>
              <a:rPr lang="en-US" sz="1800" b="0" spc="-100" dirty="0" smtClean="0">
                <a:solidFill>
                  <a:srgbClr val="0000FF"/>
                </a:solidFill>
                <a:effectLst/>
                <a:latin typeface="Consolas" pitchFamily="49" charset="0"/>
              </a:rPr>
              <a:t>private void </a:t>
            </a:r>
            <a:r>
              <a:rPr lang="en-US" sz="1800" b="0" spc="-100" dirty="0" err="1" smtClean="0">
                <a:solidFill>
                  <a:schemeClr val="bg2"/>
                </a:solidFill>
                <a:effectLst/>
                <a:latin typeface="Consolas" pitchFamily="49" charset="0"/>
              </a:rPr>
              <a:t>ChangedA</a:t>
            </a:r>
            <a:r>
              <a:rPr lang="en-US" sz="1800" b="0" spc="-100" dirty="0" smtClean="0">
                <a:solidFill>
                  <a:schemeClr val="bg2"/>
                </a:solidFill>
                <a:effectLst/>
                <a:latin typeface="Consolas" pitchFamily="49" charset="0"/>
              </a:rPr>
              <a:t>(</a:t>
            </a:r>
            <a:r>
              <a:rPr lang="en-US" sz="1800" b="0" spc="-100" dirty="0" err="1" smtClean="0">
                <a:solidFill>
                  <a:srgbClr val="C00000"/>
                </a:solidFill>
                <a:effectLst/>
                <a:latin typeface="Consolas" pitchFamily="49" charset="0"/>
              </a:rPr>
              <a:t>IEntity</a:t>
            </a:r>
            <a:r>
              <a:rPr lang="en-US" sz="1800" b="0" spc="-100" dirty="0" smtClean="0">
                <a:solidFill>
                  <a:schemeClr val="bg2"/>
                </a:solidFill>
                <a:effectLst/>
                <a:latin typeface="Consolas" pitchFamily="49" charset="0"/>
              </a:rPr>
              <a:t> entity, </a:t>
            </a:r>
            <a:r>
              <a:rPr lang="en-US" sz="1800" b="0" spc="-100" dirty="0" err="1" smtClean="0">
                <a:solidFill>
                  <a:srgbClr val="0000FF"/>
                </a:solidFill>
                <a:effectLst/>
                <a:latin typeface="Consolas" pitchFamily="49" charset="0"/>
              </a:rPr>
              <a:t>bool</a:t>
            </a:r>
            <a:r>
              <a:rPr lang="en-US" sz="1800" b="0" spc="-100" dirty="0" smtClean="0">
                <a:solidFill>
                  <a:schemeClr val="bg2"/>
                </a:solidFill>
                <a:effectLst/>
                <a:latin typeface="Consolas" pitchFamily="49" charset="0"/>
              </a:rPr>
              <a:t> deleted)</a:t>
            </a:r>
          </a:p>
          <a:p>
            <a:pPr>
              <a:defRPr/>
            </a:pPr>
            <a:r>
              <a:rPr lang="en-US" sz="1800" b="0" spc="-100" dirty="0" smtClean="0">
                <a:solidFill>
                  <a:schemeClr val="bg2"/>
                </a:solidFill>
                <a:effectLst/>
                <a:latin typeface="Consolas" pitchFamily="49" charset="0"/>
                <a:ea typeface="+mj-ea"/>
                <a:cs typeface="+mj-cs"/>
              </a:rPr>
              <a:t>    {</a:t>
            </a:r>
          </a:p>
          <a:p>
            <a:pPr>
              <a:defRPr/>
            </a:pPr>
            <a:r>
              <a:rPr lang="en-US" sz="1800" b="0" spc="-100" dirty="0" smtClean="0">
                <a:solidFill>
                  <a:schemeClr val="bg2"/>
                </a:solidFill>
                <a:effectLst/>
                <a:latin typeface="Consolas" pitchFamily="49" charset="0"/>
              </a:rPr>
              <a:t>	</a:t>
            </a:r>
            <a:r>
              <a:rPr lang="en-US" sz="1800" b="0" spc="-100" dirty="0" smtClean="0">
                <a:solidFill>
                  <a:srgbClr val="C00000"/>
                </a:solidFill>
                <a:effectLst/>
                <a:latin typeface="Consolas" pitchFamily="49" charset="0"/>
              </a:rPr>
              <a:t>A</a:t>
            </a:r>
            <a:r>
              <a:rPr lang="en-US" sz="1800" b="0" spc="-100" dirty="0" smtClean="0">
                <a:solidFill>
                  <a:schemeClr val="bg2"/>
                </a:solidFill>
                <a:effectLst/>
                <a:latin typeface="Consolas" pitchFamily="49" charset="0"/>
              </a:rPr>
              <a:t> </a:t>
            </a:r>
            <a:r>
              <a:rPr lang="en-US" sz="1800" b="0" spc="-100" dirty="0" err="1" smtClean="0">
                <a:solidFill>
                  <a:schemeClr val="bg2"/>
                </a:solidFill>
                <a:effectLst/>
                <a:latin typeface="Consolas" pitchFamily="49" charset="0"/>
              </a:rPr>
              <a:t>myA</a:t>
            </a:r>
            <a:r>
              <a:rPr lang="en-US" sz="1800" b="0" spc="-100" dirty="0" smtClean="0">
                <a:solidFill>
                  <a:schemeClr val="bg2"/>
                </a:solidFill>
                <a:effectLst/>
                <a:latin typeface="Consolas" pitchFamily="49" charset="0"/>
              </a:rPr>
              <a:t> = entity </a:t>
            </a:r>
            <a:r>
              <a:rPr lang="en-US" sz="1800" b="0" spc="-100" dirty="0" smtClean="0">
                <a:solidFill>
                  <a:srgbClr val="0000FF"/>
                </a:solidFill>
                <a:effectLst/>
                <a:latin typeface="Consolas" pitchFamily="49" charset="0"/>
              </a:rPr>
              <a:t>as</a:t>
            </a:r>
            <a:r>
              <a:rPr lang="en-US" sz="1800" b="0" spc="-100" dirty="0" smtClean="0">
                <a:solidFill>
                  <a:schemeClr val="bg2"/>
                </a:solidFill>
                <a:effectLst/>
                <a:latin typeface="Consolas" pitchFamily="49" charset="0"/>
              </a:rPr>
              <a:t> </a:t>
            </a:r>
            <a:r>
              <a:rPr lang="en-US" sz="1800" b="0" spc="-100" dirty="0" smtClean="0">
                <a:solidFill>
                  <a:srgbClr val="C00000"/>
                </a:solidFill>
                <a:effectLst/>
                <a:latin typeface="Consolas" pitchFamily="49" charset="0"/>
              </a:rPr>
              <a:t>A</a:t>
            </a:r>
            <a:r>
              <a:rPr lang="en-US" sz="1800" b="0" spc="-100" dirty="0" smtClean="0">
                <a:solidFill>
                  <a:schemeClr val="bg2"/>
                </a:solidFill>
                <a:effectLst/>
                <a:latin typeface="Consolas" pitchFamily="49" charset="0"/>
              </a:rPr>
              <a:t>;</a:t>
            </a:r>
          </a:p>
          <a:p>
            <a:pPr>
              <a:defRPr/>
            </a:pPr>
            <a:r>
              <a:rPr lang="en-US" sz="1800" b="0" spc="-100" dirty="0" smtClean="0">
                <a:solidFill>
                  <a:schemeClr val="bg2"/>
                </a:solidFill>
                <a:effectLst/>
                <a:latin typeface="Consolas" pitchFamily="49" charset="0"/>
              </a:rPr>
              <a:t>	</a:t>
            </a:r>
            <a:r>
              <a:rPr lang="en-US" sz="1800" b="0" spc="-100" dirty="0" smtClean="0">
                <a:solidFill>
                  <a:srgbClr val="0000FF"/>
                </a:solidFill>
                <a:effectLst/>
                <a:latin typeface="Consolas" pitchFamily="49" charset="0"/>
              </a:rPr>
              <a:t>if</a:t>
            </a:r>
            <a:r>
              <a:rPr lang="en-US" sz="1800" b="0" spc="-100" dirty="0" smtClean="0">
                <a:solidFill>
                  <a:schemeClr val="bg2"/>
                </a:solidFill>
                <a:effectLst/>
                <a:latin typeface="Consolas" pitchFamily="49" charset="0"/>
              </a:rPr>
              <a:t> (</a:t>
            </a:r>
            <a:r>
              <a:rPr lang="en-US" sz="1800" b="0" spc="-100" dirty="0" err="1" smtClean="0">
                <a:solidFill>
                  <a:schemeClr val="bg2"/>
                </a:solidFill>
                <a:effectLst/>
                <a:latin typeface="Consolas" pitchFamily="49" charset="0"/>
              </a:rPr>
              <a:t>myA</a:t>
            </a:r>
            <a:r>
              <a:rPr lang="en-US" sz="1800" b="0" spc="-100" dirty="0" smtClean="0">
                <a:solidFill>
                  <a:schemeClr val="bg2"/>
                </a:solidFill>
                <a:effectLst/>
                <a:latin typeface="Consolas" pitchFamily="49" charset="0"/>
              </a:rPr>
              <a:t> == </a:t>
            </a:r>
            <a:r>
              <a:rPr lang="en-US" sz="1800" b="0" spc="-100" dirty="0" smtClean="0">
                <a:solidFill>
                  <a:srgbClr val="0000FF"/>
                </a:solidFill>
                <a:effectLst/>
                <a:latin typeface="Consolas" pitchFamily="49" charset="0"/>
              </a:rPr>
              <a:t>null</a:t>
            </a:r>
            <a:r>
              <a:rPr lang="en-US" sz="1800" b="0" spc="-100" dirty="0" smtClean="0">
                <a:solidFill>
                  <a:schemeClr val="bg2"/>
                </a:solidFill>
                <a:effectLst/>
                <a:latin typeface="Consolas" pitchFamily="49" charset="0"/>
              </a:rPr>
              <a:t>) </a:t>
            </a:r>
            <a:r>
              <a:rPr lang="en-US" sz="1800" b="0" spc="-100" dirty="0" smtClean="0">
                <a:solidFill>
                  <a:srgbClr val="0000FF"/>
                </a:solidFill>
                <a:effectLst/>
                <a:latin typeface="Consolas" pitchFamily="49" charset="0"/>
              </a:rPr>
              <a:t>return</a:t>
            </a:r>
            <a:r>
              <a:rPr lang="en-US" sz="1800" b="0" spc="-100" dirty="0" smtClean="0">
                <a:solidFill>
                  <a:schemeClr val="bg2"/>
                </a:solidFill>
                <a:effectLst/>
                <a:latin typeface="Consolas" pitchFamily="49" charset="0"/>
              </a:rPr>
              <a:t>;</a:t>
            </a:r>
          </a:p>
          <a:p>
            <a:pPr>
              <a:defRPr/>
            </a:pPr>
            <a:endParaRPr lang="en-US" sz="1800" b="0" spc="-100" dirty="0" smtClean="0">
              <a:solidFill>
                <a:schemeClr val="bg2"/>
              </a:solidFill>
              <a:effectLst/>
              <a:latin typeface="Consolas" pitchFamily="49" charset="0"/>
            </a:endParaRPr>
          </a:p>
          <a:p>
            <a:pPr>
              <a:defRPr/>
            </a:pPr>
            <a:r>
              <a:rPr lang="en-US" sz="1800" b="0" spc="-100" dirty="0" smtClean="0">
                <a:solidFill>
                  <a:schemeClr val="bg2"/>
                </a:solidFill>
                <a:effectLst/>
                <a:latin typeface="Consolas" pitchFamily="49" charset="0"/>
                <a:ea typeface="+mj-ea"/>
                <a:cs typeface="+mj-cs"/>
              </a:rPr>
              <a:t>	</a:t>
            </a:r>
            <a:r>
              <a:rPr lang="en-US" sz="1800" b="0" spc="-100" dirty="0" err="1" smtClean="0">
                <a:solidFill>
                  <a:srgbClr val="C00000"/>
                </a:solidFill>
                <a:effectLst/>
                <a:latin typeface="Consolas" pitchFamily="49" charset="0"/>
                <a:ea typeface="+mj-ea"/>
                <a:cs typeface="+mj-cs"/>
              </a:rPr>
              <a:t>IViewA</a:t>
            </a:r>
            <a:r>
              <a:rPr lang="en-US" sz="1800" b="0" spc="-100" dirty="0" smtClean="0">
                <a:solidFill>
                  <a:schemeClr val="bg2"/>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viewA</a:t>
            </a:r>
            <a:r>
              <a:rPr lang="en-US" sz="1800" b="0" spc="-100" dirty="0" smtClean="0">
                <a:solidFill>
                  <a:schemeClr val="bg2"/>
                </a:solidFill>
                <a:effectLst/>
                <a:latin typeface="Consolas" pitchFamily="49" charset="0"/>
                <a:ea typeface="+mj-ea"/>
                <a:cs typeface="+mj-cs"/>
              </a:rPr>
              <a:t> = </a:t>
            </a:r>
            <a:r>
              <a:rPr lang="en-US" sz="1800" b="0" spc="-100" dirty="0" err="1" smtClean="0">
                <a:solidFill>
                  <a:srgbClr val="0000FF"/>
                </a:solidFill>
                <a:effectLst/>
                <a:latin typeface="Consolas" pitchFamily="49" charset="0"/>
                <a:ea typeface="+mj-ea"/>
                <a:cs typeface="+mj-cs"/>
              </a:rPr>
              <a:t>this</a:t>
            </a:r>
            <a:r>
              <a:rPr lang="en-US" sz="1800" b="0" spc="-100" dirty="0" err="1" smtClean="0">
                <a:solidFill>
                  <a:schemeClr val="bg2"/>
                </a:solidFill>
                <a:effectLst/>
                <a:latin typeface="Consolas" pitchFamily="49" charset="0"/>
                <a:ea typeface="+mj-ea"/>
                <a:cs typeface="+mj-cs"/>
              </a:rPr>
              <a:t>.builder.Build</a:t>
            </a:r>
            <a:r>
              <a:rPr lang="en-US" sz="1800" b="0" spc="-100" dirty="0" smtClean="0">
                <a:solidFill>
                  <a:schemeClr val="bg2"/>
                </a:solidFill>
                <a:effectLst/>
                <a:latin typeface="Consolas" pitchFamily="49" charset="0"/>
                <a:ea typeface="+mj-ea"/>
                <a:cs typeface="+mj-cs"/>
              </a:rPr>
              <a:t>&lt;</a:t>
            </a:r>
            <a:r>
              <a:rPr lang="en-US" sz="1800" b="0" spc="-100" dirty="0" err="1" smtClean="0">
                <a:solidFill>
                  <a:srgbClr val="C00000"/>
                </a:solidFill>
                <a:effectLst/>
                <a:latin typeface="Consolas" pitchFamily="49" charset="0"/>
                <a:ea typeface="+mj-ea"/>
                <a:cs typeface="+mj-cs"/>
              </a:rPr>
              <a:t>IViewA</a:t>
            </a:r>
            <a:r>
              <a:rPr lang="en-US" sz="1800" b="0" spc="-100" dirty="0" smtClean="0">
                <a:solidFill>
                  <a:schemeClr val="bg2"/>
                </a:solidFill>
                <a:effectLst/>
                <a:latin typeface="Consolas" pitchFamily="49" charset="0"/>
                <a:ea typeface="+mj-ea"/>
                <a:cs typeface="+mj-cs"/>
              </a:rPr>
              <a:t>&gt;();</a:t>
            </a:r>
          </a:p>
          <a:p>
            <a:pPr>
              <a:defRPr/>
            </a:pPr>
            <a:r>
              <a:rPr lang="en-US" sz="1800" b="0" spc="-100" dirty="0" smtClean="0">
                <a:solidFill>
                  <a:schemeClr val="bg2"/>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viewA.Entity</a:t>
            </a:r>
            <a:r>
              <a:rPr lang="en-US" sz="1800" b="0" spc="-100" dirty="0" smtClean="0">
                <a:solidFill>
                  <a:schemeClr val="bg2"/>
                </a:solidFill>
                <a:effectLst/>
                <a:latin typeface="Consolas" pitchFamily="49" charset="0"/>
                <a:ea typeface="+mj-ea"/>
                <a:cs typeface="+mj-cs"/>
              </a:rPr>
              <a:t> = </a:t>
            </a:r>
            <a:r>
              <a:rPr lang="en-US" sz="1800" b="0" spc="-100" dirty="0" err="1" smtClean="0">
                <a:solidFill>
                  <a:schemeClr val="bg2"/>
                </a:solidFill>
                <a:effectLst/>
                <a:latin typeface="Consolas" pitchFamily="49" charset="0"/>
                <a:ea typeface="+mj-ea"/>
                <a:cs typeface="+mj-cs"/>
              </a:rPr>
              <a:t>myA</a:t>
            </a:r>
            <a:r>
              <a:rPr lang="en-US" sz="1800" b="0" spc="-100" dirty="0" smtClean="0">
                <a:solidFill>
                  <a:schemeClr val="bg2"/>
                </a:solidFill>
                <a:effectLst/>
                <a:latin typeface="Consolas" pitchFamily="49" charset="0"/>
                <a:ea typeface="+mj-ea"/>
                <a:cs typeface="+mj-cs"/>
              </a:rPr>
              <a:t>;</a:t>
            </a:r>
          </a:p>
          <a:p>
            <a:pPr>
              <a:defRPr/>
            </a:pPr>
            <a:r>
              <a:rPr lang="en-US" sz="1800" b="0" spc="-100" dirty="0" smtClean="0">
                <a:solidFill>
                  <a:schemeClr val="bg2"/>
                </a:solidFill>
                <a:effectLst/>
                <a:latin typeface="Consolas" pitchFamily="49" charset="0"/>
                <a:ea typeface="+mj-ea"/>
                <a:cs typeface="+mj-cs"/>
              </a:rPr>
              <a:t>	</a:t>
            </a:r>
            <a:r>
              <a:rPr lang="en-US" sz="1800" b="0" spc="-100" dirty="0" err="1" smtClean="0">
                <a:solidFill>
                  <a:schemeClr val="bg2"/>
                </a:solidFill>
                <a:effectLst/>
                <a:latin typeface="Consolas" pitchFamily="49" charset="0"/>
                <a:ea typeface="+mj-ea"/>
                <a:cs typeface="+mj-cs"/>
              </a:rPr>
              <a:t>viewA.Show</a:t>
            </a:r>
            <a:r>
              <a:rPr lang="en-US" sz="1800" b="0" spc="-100" dirty="0" smtClean="0">
                <a:solidFill>
                  <a:schemeClr val="bg2"/>
                </a:solidFill>
                <a:effectLst/>
                <a:latin typeface="Consolas" pitchFamily="49" charset="0"/>
                <a:ea typeface="+mj-ea"/>
                <a:cs typeface="+mj-cs"/>
              </a:rPr>
              <a:t>();</a:t>
            </a:r>
          </a:p>
          <a:p>
            <a:pPr>
              <a:defRPr/>
            </a:pPr>
            <a:r>
              <a:rPr lang="en-US" sz="1800" b="0" spc="-100" dirty="0" smtClean="0">
                <a:solidFill>
                  <a:schemeClr val="bg2"/>
                </a:solidFill>
                <a:effectLst/>
                <a:latin typeface="Consolas" pitchFamily="49" charset="0"/>
                <a:ea typeface="+mj-ea"/>
                <a:cs typeface="+mj-cs"/>
              </a:rPr>
              <a:t>    }</a:t>
            </a:r>
            <a:endParaRPr lang="en-US" sz="1800" b="0" spc="-100" dirty="0" smtClean="0">
              <a:solidFill>
                <a:srgbClr val="74C35F"/>
              </a:solidFill>
              <a:effectLst/>
              <a:latin typeface="Consolas" pitchFamily="49"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100" normalizeH="0" noProof="0" dirty="0" smtClean="0">
                <a:ln>
                  <a:noFill/>
                </a:ln>
                <a:solidFill>
                  <a:schemeClr val="bg2"/>
                </a:solidFill>
                <a:effectLst/>
                <a:uLnTx/>
                <a:uFillTx/>
                <a:latin typeface="Consolas" pitchFamily="49" charset="0"/>
                <a:ea typeface="+mj-ea"/>
                <a:cs typeface="+mj-cs"/>
              </a:rPr>
              <a:t>}</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normAutofit fontScale="90000"/>
          </a:bodyPr>
          <a:lstStyle/>
          <a:p>
            <a:r>
              <a:rPr lang="en-US" sz="4800" dirty="0" smtClean="0"/>
              <a:t>Distributed </a:t>
            </a:r>
            <a:r>
              <a:rPr lang="en-US" sz="4800" dirty="0" smtClean="0"/>
              <a:t>Systems</a:t>
            </a:r>
            <a:endParaRPr lang="en-US" sz="4800" dirty="0"/>
          </a:p>
        </p:txBody>
      </p:sp>
      <p:sp>
        <p:nvSpPr>
          <p:cNvPr id="8" name="Rectangle 3"/>
          <p:cNvSpPr txBox="1">
            <a:spLocks noChangeArrowheads="1"/>
          </p:cNvSpPr>
          <p:nvPr/>
        </p:nvSpPr>
        <p:spPr>
          <a:xfrm>
            <a:off x="405524" y="1703294"/>
            <a:ext cx="8406782" cy="4729024"/>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buFont typeface="Arial" pitchFamily="34" charset="0"/>
              <a:buChar char="•"/>
              <a:tabLst/>
              <a:defRPr/>
            </a:pPr>
            <a:r>
              <a:rPr kumimoji="0" lang="en-US" sz="3000" b="0" i="0" u="none" strike="noStrike" kern="1200" cap="none" spc="0" normalizeH="0" baseline="0" noProof="0" dirty="0" smtClean="0">
                <a:ln>
                  <a:noFill/>
                </a:ln>
                <a:effectLst/>
                <a:uLnTx/>
                <a:uFillTx/>
                <a:latin typeface="+mn-lt"/>
                <a:ea typeface="+mn-ea"/>
                <a:cs typeface="+mn-cs"/>
              </a:rPr>
              <a:t>What is Distributed System</a:t>
            </a:r>
            <a:r>
              <a:rPr kumimoji="0" lang="en-US" sz="3000" b="0" i="0" u="none" strike="noStrike" kern="1200" cap="none" spc="0" normalizeH="0" noProof="0" dirty="0" smtClean="0">
                <a:ln>
                  <a:noFill/>
                </a:ln>
                <a:effectLst/>
                <a:uLnTx/>
                <a:uFillTx/>
                <a:latin typeface="+mn-lt"/>
                <a:ea typeface="+mn-ea"/>
                <a:cs typeface="+mn-cs"/>
              </a:rPr>
              <a:t> Design</a:t>
            </a:r>
            <a:r>
              <a:rPr kumimoji="0" lang="en-US" sz="3000" b="0" i="0" u="none" strike="noStrike" kern="1200" cap="none" spc="0" normalizeH="0" baseline="0" noProof="0" dirty="0" smtClean="0">
                <a:ln>
                  <a:noFill/>
                </a:ln>
                <a:effectLst/>
                <a:uLnTx/>
                <a:uFillTx/>
                <a:latin typeface="+mn-lt"/>
                <a:ea typeface="+mn-ea"/>
                <a:cs typeface="+mn-cs"/>
              </a:rPr>
              <a:t>? Why is it important?</a:t>
            </a: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Arial" pitchFamily="34" charset="0"/>
              <a:buChar char="•"/>
              <a:tabLst/>
              <a:defRPr/>
            </a:pPr>
            <a:r>
              <a:rPr lang="en-US" sz="3000" b="0" dirty="0" smtClean="0">
                <a:effectLst/>
                <a:latin typeface="+mn-lt"/>
              </a:rPr>
              <a:t>Why ‘Distributed Systems’ are different? Why ignoring the differences will cause major problem?</a:t>
            </a:r>
          </a:p>
          <a:p>
            <a:pPr marL="411163" marR="0" lvl="0" indent="-342900" algn="l" defTabSz="914400" rtl="0" eaLnBrk="1" fontAlgn="base" latinLnBrk="0" hangingPunct="1">
              <a:lnSpc>
                <a:spcPct val="100000"/>
              </a:lnSpc>
              <a:spcBef>
                <a:spcPts val="700"/>
              </a:spcBef>
              <a:spcAft>
                <a:spcPct val="0"/>
              </a:spcAft>
              <a:buClr>
                <a:schemeClr val="tx2"/>
              </a:buClr>
              <a:buSzPct val="95000"/>
              <a:buFont typeface="Arial" pitchFamily="34" charset="0"/>
              <a:buChar char="•"/>
              <a:tabLst/>
              <a:defRPr/>
            </a:pPr>
            <a:r>
              <a:rPr kumimoji="0" lang="en-US" sz="3000" b="0" i="0" u="none" strike="noStrike" kern="1200" cap="none" spc="0" normalizeH="0" baseline="0" noProof="0" dirty="0" smtClean="0">
                <a:ln>
                  <a:noFill/>
                </a:ln>
                <a:effectLst/>
                <a:uLnTx/>
                <a:uFillTx/>
                <a:latin typeface="+mn-lt"/>
                <a:ea typeface="+mn-ea"/>
                <a:cs typeface="+mn-cs"/>
              </a:rPr>
              <a:t>With the ‘differences’ in mind? What are the principles one can use to design Distributed</a:t>
            </a:r>
            <a:r>
              <a:rPr kumimoji="0" lang="en-US" sz="3000" b="0" i="0" u="none" strike="noStrike" kern="1200" cap="none" spc="0" normalizeH="0" noProof="0" dirty="0" smtClean="0">
                <a:ln>
                  <a:noFill/>
                </a:ln>
                <a:effectLst/>
                <a:uLnTx/>
                <a:uFillTx/>
                <a:latin typeface="+mn-lt"/>
                <a:ea typeface="+mn-ea"/>
                <a:cs typeface="+mn-cs"/>
              </a:rPr>
              <a:t> Systems?</a:t>
            </a:r>
            <a:endParaRPr kumimoji="0" lang="en-US" sz="30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127000" y="127000"/>
            <a:ext cx="9017000" cy="695325"/>
          </a:xfrm>
          <a:noFill/>
          <a:ln/>
        </p:spPr>
        <p:txBody>
          <a:bodyPr/>
          <a:lstStyle/>
          <a:p>
            <a:r>
              <a:rPr lang="en-US"/>
              <a:t>#10. The system is finished</a:t>
            </a:r>
          </a:p>
        </p:txBody>
      </p:sp>
      <p:sp>
        <p:nvSpPr>
          <p:cNvPr id="337923" name="Rectangle 3"/>
          <p:cNvSpPr>
            <a:spLocks noGrp="1" noChangeArrowheads="1"/>
          </p:cNvSpPr>
          <p:nvPr>
            <p:ph idx="1"/>
          </p:nvPr>
        </p:nvSpPr>
        <p:spPr>
          <a:xfrm>
            <a:off x="0" y="1254125"/>
            <a:ext cx="9144000" cy="3933825"/>
          </a:xfrm>
          <a:noFill/>
          <a:ln/>
        </p:spPr>
        <p:txBody>
          <a:bodyPr/>
          <a:lstStyle/>
          <a:p>
            <a:pPr marL="342900" indent="-342900"/>
            <a:r>
              <a:rPr lang="en-US"/>
              <a:t>Solution:</a:t>
            </a:r>
          </a:p>
          <a:p>
            <a:pPr marL="742950" lvl="1" indent="-285750"/>
            <a:r>
              <a:rPr lang="en-US"/>
              <a:t>Design for maintenance. Up front developer productivity matters less.</a:t>
            </a:r>
          </a:p>
          <a:p>
            <a:pPr marL="342900" indent="-342900"/>
            <a:endParaRPr lang="en-US"/>
          </a:p>
          <a:p>
            <a:pPr marL="742950" lvl="1" indent="-285750"/>
            <a:r>
              <a:rPr lang="en-US"/>
              <a:t>Design for upgrades. “Click Once” doesn’t count.</a:t>
            </a:r>
          </a:p>
          <a:p>
            <a:pPr marL="742950" lvl="1" indent="-285750"/>
            <a:endParaRPr lang="en-US"/>
          </a:p>
          <a:p>
            <a:pPr marL="742950" lvl="1" indent="-285750"/>
            <a:r>
              <a:rPr lang="en-US"/>
              <a:t>Versioning is hard even at the conceptual level. Don’t expect technology to solve it for you.</a:t>
            </a:r>
          </a:p>
        </p:txBody>
      </p:sp>
    </p:spTree>
  </p:cSld>
  <p:clrMapOvr>
    <a:masterClrMapping/>
  </p:clrMapOvr>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Notifications Update Existing Views</a:t>
            </a:r>
          </a:p>
        </p:txBody>
      </p:sp>
      <p:sp>
        <p:nvSpPr>
          <p:cNvPr id="3" name="TextBox 2"/>
          <p:cNvSpPr txBox="1"/>
          <p:nvPr/>
        </p:nvSpPr>
        <p:spPr>
          <a:xfrm>
            <a:off x="332493" y="1939638"/>
            <a:ext cx="2909455" cy="584775"/>
          </a:xfrm>
          <a:prstGeom prst="rect">
            <a:avLst/>
          </a:prstGeom>
          <a:noFill/>
        </p:spPr>
        <p:txBody>
          <a:bodyPr wrap="square" rtlCol="0">
            <a:spAutoFit/>
          </a:bodyPr>
          <a:lstStyle/>
          <a:p>
            <a:r>
              <a:rPr lang="en-US" b="0" dirty="0" smtClean="0">
                <a:effectLst/>
              </a:rPr>
              <a:t>Progress bars</a:t>
            </a:r>
            <a:endParaRPr lang="en-GB" b="0" dirty="0">
              <a:effectLst/>
            </a:endParaRPr>
          </a:p>
        </p:txBody>
      </p:sp>
      <p:pic>
        <p:nvPicPr>
          <p:cNvPr id="2050" name="Picture 2"/>
          <p:cNvPicPr>
            <a:picLocks noChangeAspect="1" noChangeArrowheads="1"/>
          </p:cNvPicPr>
          <p:nvPr/>
        </p:nvPicPr>
        <p:blipFill>
          <a:blip r:embed="rId2" cstate="print"/>
          <a:srcRect/>
          <a:stretch>
            <a:fillRect/>
          </a:stretch>
        </p:blipFill>
        <p:spPr bwMode="auto">
          <a:xfrm>
            <a:off x="5112784" y="1604530"/>
            <a:ext cx="3629025" cy="1543050"/>
          </a:xfrm>
          <a:prstGeom prst="rect">
            <a:avLst/>
          </a:prstGeom>
          <a:noFill/>
          <a:ln w="9525">
            <a:noFill/>
            <a:miter lim="800000"/>
            <a:headEnd/>
            <a:tailEnd/>
          </a:ln>
          <a:effectLst/>
        </p:spPr>
      </p:pic>
      <p:sp>
        <p:nvSpPr>
          <p:cNvPr id="5" name="TextBox 4"/>
          <p:cNvSpPr txBox="1"/>
          <p:nvPr/>
        </p:nvSpPr>
        <p:spPr>
          <a:xfrm>
            <a:off x="332488" y="3560668"/>
            <a:ext cx="2909455" cy="584775"/>
          </a:xfrm>
          <a:prstGeom prst="rect">
            <a:avLst/>
          </a:prstGeom>
          <a:noFill/>
        </p:spPr>
        <p:txBody>
          <a:bodyPr wrap="square" rtlCol="0">
            <a:spAutoFit/>
          </a:bodyPr>
          <a:lstStyle/>
          <a:p>
            <a:r>
              <a:rPr lang="en-US" b="0" dirty="0" smtClean="0">
                <a:effectLst/>
              </a:rPr>
              <a:t>Dynamic Filters</a:t>
            </a:r>
            <a:endParaRPr lang="en-GB" b="0" dirty="0">
              <a:effectLst/>
            </a:endParaRPr>
          </a:p>
        </p:txBody>
      </p:sp>
      <p:pic>
        <p:nvPicPr>
          <p:cNvPr id="2051" name="Picture 3"/>
          <p:cNvPicPr>
            <a:picLocks noChangeAspect="1" noChangeArrowheads="1"/>
          </p:cNvPicPr>
          <p:nvPr/>
        </p:nvPicPr>
        <p:blipFill>
          <a:blip r:embed="rId3" cstate="print"/>
          <a:srcRect l="14844" t="48242" r="14258" b="15625"/>
          <a:stretch>
            <a:fillRect/>
          </a:stretch>
        </p:blipFill>
        <p:spPr bwMode="auto">
          <a:xfrm>
            <a:off x="3352800" y="3602150"/>
            <a:ext cx="5398099" cy="2063322"/>
          </a:xfrm>
          <a:prstGeom prst="rect">
            <a:avLst/>
          </a:prstGeom>
          <a:noFill/>
          <a:ln w="9525">
            <a:noFill/>
            <a:miter lim="800000"/>
            <a:headEnd/>
            <a:tailEnd/>
          </a:ln>
          <a:effectLst/>
        </p:spPr>
      </p:pic>
      <p:sp>
        <p:nvSpPr>
          <p:cNvPr id="7" name="TextBox 6"/>
          <p:cNvSpPr txBox="1"/>
          <p:nvPr/>
        </p:nvSpPr>
        <p:spPr>
          <a:xfrm>
            <a:off x="3255816" y="5763540"/>
            <a:ext cx="5541818" cy="707886"/>
          </a:xfrm>
          <a:prstGeom prst="rect">
            <a:avLst/>
          </a:prstGeom>
          <a:noFill/>
        </p:spPr>
        <p:txBody>
          <a:bodyPr wrap="square" rtlCol="0">
            <a:spAutoFit/>
          </a:bodyPr>
          <a:lstStyle/>
          <a:p>
            <a:pPr algn="ctr"/>
            <a:r>
              <a:rPr lang="en-US" sz="2000" b="0" dirty="0" smtClean="0">
                <a:effectLst/>
              </a:rPr>
              <a:t>Add new or updated item that now matches filter</a:t>
            </a:r>
          </a:p>
          <a:p>
            <a:pPr algn="ctr"/>
            <a:r>
              <a:rPr lang="en-US" sz="2000" b="0" dirty="0" smtClean="0">
                <a:effectLst/>
              </a:rPr>
              <a:t>Deleted items removed or flagged</a:t>
            </a:r>
            <a:endParaRPr lang="en-GB" sz="2000"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Client-Side Domain Model - Why?</a:t>
            </a:r>
          </a:p>
        </p:txBody>
      </p:sp>
      <p:sp>
        <p:nvSpPr>
          <p:cNvPr id="3" name="Rounded Rectangle 2"/>
          <p:cNvSpPr/>
          <p:nvPr/>
        </p:nvSpPr>
        <p:spPr bwMode="auto">
          <a:xfrm>
            <a:off x="678857" y="4184073"/>
            <a:ext cx="2632363" cy="23552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Client</a:t>
            </a:r>
            <a:endParaRPr kumimoji="0" lang="en-GB"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sp>
        <p:nvSpPr>
          <p:cNvPr id="4" name="Rounded Rectangle 3"/>
          <p:cNvSpPr/>
          <p:nvPr/>
        </p:nvSpPr>
        <p:spPr bwMode="auto">
          <a:xfrm>
            <a:off x="5985326" y="3726868"/>
            <a:ext cx="2632363" cy="23552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Server</a:t>
            </a:r>
            <a:endParaRPr kumimoji="0" lang="en-GB"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sp>
        <p:nvSpPr>
          <p:cNvPr id="5" name="Rounded Rectangle 4"/>
          <p:cNvSpPr/>
          <p:nvPr/>
        </p:nvSpPr>
        <p:spPr bwMode="auto">
          <a:xfrm>
            <a:off x="3062018" y="1371596"/>
            <a:ext cx="2632363" cy="152400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Messages</a:t>
            </a:r>
            <a:endParaRPr kumimoji="0" lang="en-GB"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grpSp>
        <p:nvGrpSpPr>
          <p:cNvPr id="17" name="Group 16"/>
          <p:cNvGrpSpPr/>
          <p:nvPr/>
        </p:nvGrpSpPr>
        <p:grpSpPr>
          <a:xfrm>
            <a:off x="1163777" y="5430982"/>
            <a:ext cx="1025237" cy="955964"/>
            <a:chOff x="1302327" y="5029200"/>
            <a:chExt cx="1025237" cy="955964"/>
          </a:xfrm>
        </p:grpSpPr>
        <p:sp>
          <p:nvSpPr>
            <p:cNvPr id="6" name="Isosceles Triangle 5"/>
            <p:cNvSpPr/>
            <p:nvPr/>
          </p:nvSpPr>
          <p:spPr bwMode="auto">
            <a:xfrm>
              <a:off x="1302327" y="5029200"/>
              <a:ext cx="1025237" cy="955964"/>
            </a:xfrm>
            <a:prstGeom prst="triangle">
              <a:avLst/>
            </a:prstGeom>
            <a:solidFill>
              <a:srgbClr val="00B050"/>
            </a:solidFill>
            <a:ln w="9525" cap="flat" cmpd="sng" algn="ctr">
              <a:solidFill>
                <a:schemeClr val="tx1"/>
              </a:solidFill>
              <a:prstDash val="solid"/>
              <a:round/>
              <a:headEnd type="none" w="med" len="med"/>
              <a:tailEnd type="none" w="med" len="med"/>
            </a:ln>
            <a:effectLst>
              <a:glow rad="63500">
                <a:schemeClr val="accent3">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7" name="Oval 6"/>
            <p:cNvSpPr/>
            <p:nvPr/>
          </p:nvSpPr>
          <p:spPr bwMode="auto">
            <a:xfrm>
              <a:off x="1704109" y="5389418"/>
              <a:ext cx="180109" cy="221673"/>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8" name="Oval 7"/>
            <p:cNvSpPr/>
            <p:nvPr/>
          </p:nvSpPr>
          <p:spPr bwMode="auto">
            <a:xfrm>
              <a:off x="1870364" y="5652654"/>
              <a:ext cx="180109" cy="22167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9" name="Oval 8"/>
            <p:cNvSpPr/>
            <p:nvPr/>
          </p:nvSpPr>
          <p:spPr bwMode="auto">
            <a:xfrm>
              <a:off x="1565564" y="5638799"/>
              <a:ext cx="180109" cy="22167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grpSp>
      <p:grpSp>
        <p:nvGrpSpPr>
          <p:cNvPr id="18" name="Group 17"/>
          <p:cNvGrpSpPr/>
          <p:nvPr/>
        </p:nvGrpSpPr>
        <p:grpSpPr>
          <a:xfrm>
            <a:off x="7398321" y="4959928"/>
            <a:ext cx="1025237" cy="955964"/>
            <a:chOff x="6567054" y="4696691"/>
            <a:chExt cx="1025237" cy="955964"/>
          </a:xfrm>
        </p:grpSpPr>
        <p:sp>
          <p:nvSpPr>
            <p:cNvPr id="10" name="Isosceles Triangle 9"/>
            <p:cNvSpPr/>
            <p:nvPr/>
          </p:nvSpPr>
          <p:spPr bwMode="auto">
            <a:xfrm>
              <a:off x="6567054" y="4696691"/>
              <a:ext cx="1025237" cy="955964"/>
            </a:xfrm>
            <a:prstGeom prst="triangle">
              <a:avLst/>
            </a:prstGeom>
            <a:solidFill>
              <a:schemeClr val="accent4">
                <a:lumMod val="50000"/>
              </a:schemeClr>
            </a:solidFill>
            <a:ln w="9525" cap="flat" cmpd="sng" algn="ctr">
              <a:solidFill>
                <a:schemeClr val="tx1"/>
              </a:solidFill>
              <a:prstDash val="solid"/>
              <a:round/>
              <a:headEnd type="none" w="med" len="med"/>
              <a:tailEnd type="none" w="med" len="med"/>
            </a:ln>
            <a:effectLst>
              <a:glow rad="63500">
                <a:schemeClr val="accent3">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1" name="Oval 10"/>
            <p:cNvSpPr/>
            <p:nvPr/>
          </p:nvSpPr>
          <p:spPr bwMode="auto">
            <a:xfrm>
              <a:off x="6968836" y="5056909"/>
              <a:ext cx="180109" cy="221673"/>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2" name="Oval 11"/>
            <p:cNvSpPr/>
            <p:nvPr/>
          </p:nvSpPr>
          <p:spPr bwMode="auto">
            <a:xfrm>
              <a:off x="7135091" y="5320145"/>
              <a:ext cx="180109" cy="221673"/>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3" name="Oval 12"/>
            <p:cNvSpPr/>
            <p:nvPr/>
          </p:nvSpPr>
          <p:spPr bwMode="auto">
            <a:xfrm>
              <a:off x="6830291" y="5306290"/>
              <a:ext cx="180109" cy="221673"/>
            </a:xfrm>
            <a:prstGeom prst="ellipse">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grpSp>
      <p:sp>
        <p:nvSpPr>
          <p:cNvPr id="14" name="Flowchart: Multidocument 13"/>
          <p:cNvSpPr/>
          <p:nvPr/>
        </p:nvSpPr>
        <p:spPr bwMode="auto">
          <a:xfrm>
            <a:off x="3643740" y="2064327"/>
            <a:ext cx="1482436" cy="595746"/>
          </a:xfrm>
          <a:prstGeom prst="flowChartMultidocument">
            <a:avLst/>
          </a:prstGeom>
          <a:solidFill>
            <a:schemeClr val="bg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5" name="Left-Right Arrow 14"/>
          <p:cNvSpPr/>
          <p:nvPr/>
        </p:nvSpPr>
        <p:spPr bwMode="auto">
          <a:xfrm rot="18149165">
            <a:off x="1565559" y="4682836"/>
            <a:ext cx="1925781" cy="678873"/>
          </a:xfrm>
          <a:prstGeom prst="lef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2"/>
                </a:solidFill>
                <a:effectLst/>
                <a:latin typeface="Franklin Gothic Medium" pitchFamily="34" charset="0"/>
              </a:rPr>
              <a:t>Converter</a:t>
            </a:r>
            <a:endParaRPr kumimoji="0" lang="en-GB" sz="1800" b="0" i="0" u="none" strike="noStrike" cap="none" normalizeH="0" baseline="0" dirty="0" smtClean="0">
              <a:ln>
                <a:noFill/>
              </a:ln>
              <a:solidFill>
                <a:schemeClr val="bg2"/>
              </a:solidFill>
              <a:effectLst/>
              <a:latin typeface="Franklin Gothic Medium" pitchFamily="34" charset="0"/>
            </a:endParaRPr>
          </a:p>
        </p:txBody>
      </p:sp>
      <p:sp>
        <p:nvSpPr>
          <p:cNvPr id="16" name="Left-Right Arrow 15"/>
          <p:cNvSpPr/>
          <p:nvPr/>
        </p:nvSpPr>
        <p:spPr bwMode="auto">
          <a:xfrm rot="2472641">
            <a:off x="5929740" y="4322617"/>
            <a:ext cx="1925781" cy="678873"/>
          </a:xfrm>
          <a:prstGeom prst="leftRightArrow">
            <a:avLst/>
          </a:prstGeom>
          <a:solidFill>
            <a:schemeClr val="bg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2"/>
                </a:solidFill>
                <a:effectLst/>
                <a:latin typeface="Franklin Gothic Medium" pitchFamily="34" charset="0"/>
              </a:rPr>
              <a:t>Converter</a:t>
            </a:r>
            <a:endParaRPr kumimoji="0" lang="en-GB" sz="1800" b="0" i="0" u="none" strike="noStrike" cap="none" normalizeH="0" baseline="0" dirty="0" smtClean="0">
              <a:ln>
                <a:noFill/>
              </a:ln>
              <a:solidFill>
                <a:schemeClr val="bg2"/>
              </a:solidFill>
              <a:effectLst/>
              <a:latin typeface="Franklin Gothic Medium" pitchFamily="34" charset="0"/>
            </a:endParaRPr>
          </a:p>
        </p:txBody>
      </p:sp>
      <p:sp>
        <p:nvSpPr>
          <p:cNvPr id="19" name="TextBox 18"/>
          <p:cNvSpPr txBox="1"/>
          <p:nvPr/>
        </p:nvSpPr>
        <p:spPr>
          <a:xfrm>
            <a:off x="2964855" y="3311238"/>
            <a:ext cx="2909455" cy="584775"/>
          </a:xfrm>
          <a:prstGeom prst="rect">
            <a:avLst/>
          </a:prstGeom>
          <a:noFill/>
        </p:spPr>
        <p:txBody>
          <a:bodyPr wrap="square" rtlCol="0">
            <a:spAutoFit/>
          </a:bodyPr>
          <a:lstStyle/>
          <a:p>
            <a:r>
              <a:rPr lang="en-US" b="0" dirty="0" smtClean="0">
                <a:effectLst/>
              </a:rPr>
              <a:t>Loose Coupling</a:t>
            </a:r>
            <a:endParaRPr lang="en-GB"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Domain Models</a:t>
            </a:r>
          </a:p>
        </p:txBody>
      </p:sp>
      <p:pic>
        <p:nvPicPr>
          <p:cNvPr id="3074" name="Picture 2"/>
          <p:cNvPicPr>
            <a:picLocks noChangeAspect="1" noChangeArrowheads="1"/>
          </p:cNvPicPr>
          <p:nvPr/>
        </p:nvPicPr>
        <p:blipFill>
          <a:blip r:embed="rId2" cstate="print"/>
          <a:srcRect/>
          <a:stretch>
            <a:fillRect/>
          </a:stretch>
        </p:blipFill>
        <p:spPr bwMode="auto">
          <a:xfrm>
            <a:off x="2784764" y="3583565"/>
            <a:ext cx="6096000" cy="2905125"/>
          </a:xfrm>
          <a:prstGeom prst="rect">
            <a:avLst/>
          </a:prstGeom>
          <a:noFill/>
          <a:ln w="9525">
            <a:noFill/>
            <a:miter lim="800000"/>
            <a:headEnd/>
            <a:tailEnd/>
          </a:ln>
          <a:effectLst/>
        </p:spPr>
      </p:pic>
      <p:sp>
        <p:nvSpPr>
          <p:cNvPr id="4" name="TextBox 3"/>
          <p:cNvSpPr txBox="1"/>
          <p:nvPr/>
        </p:nvSpPr>
        <p:spPr>
          <a:xfrm>
            <a:off x="914382" y="1787238"/>
            <a:ext cx="7703145" cy="1569660"/>
          </a:xfrm>
          <a:prstGeom prst="rect">
            <a:avLst/>
          </a:prstGeom>
          <a:noFill/>
        </p:spPr>
        <p:txBody>
          <a:bodyPr wrap="square" rtlCol="0">
            <a:spAutoFit/>
          </a:bodyPr>
          <a:lstStyle/>
          <a:p>
            <a:r>
              <a:rPr lang="en-US" b="0" dirty="0" smtClean="0">
                <a:effectLst/>
              </a:rPr>
              <a:t>Design for ease of use with UI</a:t>
            </a:r>
          </a:p>
          <a:p>
            <a:endParaRPr lang="en-US" b="0" dirty="0" smtClean="0">
              <a:effectLst/>
            </a:endParaRPr>
          </a:p>
          <a:p>
            <a:r>
              <a:rPr lang="en-US" b="0" dirty="0" smtClean="0">
                <a:effectLst/>
              </a:rPr>
              <a:t>Include validation logic </a:t>
            </a:r>
            <a:endParaRPr lang="en-GB"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Domain Model Threading Concerns</a:t>
            </a:r>
          </a:p>
        </p:txBody>
      </p:sp>
      <p:sp>
        <p:nvSpPr>
          <p:cNvPr id="3" name="Rounded Rectangle 2"/>
          <p:cNvSpPr/>
          <p:nvPr/>
        </p:nvSpPr>
        <p:spPr>
          <a:xfrm>
            <a:off x="2147497" y="1163800"/>
            <a:ext cx="4073236" cy="1288473"/>
          </a:xfrm>
          <a:prstGeom prst="roundRect">
            <a:avLst>
              <a:gd name="adj" fmla="val 50000"/>
            </a:avLst>
          </a:prstGeom>
          <a:solidFill>
            <a:srgbClr val="000000">
              <a:alpha val="54902"/>
            </a:srgbClr>
          </a:soli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Client</a:t>
            </a:r>
            <a:endParaRPr kumimoji="0" lang="en-GB"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nvGrpSpPr>
          <p:cNvPr id="4" name="Group 3"/>
          <p:cNvGrpSpPr/>
          <p:nvPr/>
        </p:nvGrpSpPr>
        <p:grpSpPr>
          <a:xfrm>
            <a:off x="5099525" y="1371619"/>
            <a:ext cx="927247" cy="857252"/>
            <a:chOff x="6180137" y="4904509"/>
            <a:chExt cx="927247" cy="857252"/>
          </a:xfrm>
        </p:grpSpPr>
        <p:sp>
          <p:nvSpPr>
            <p:cNvPr id="5" name="Oval 33"/>
            <p:cNvSpPr>
              <a:spLocks noChangeArrowheads="1"/>
            </p:cNvSpPr>
            <p:nvPr/>
          </p:nvSpPr>
          <p:spPr bwMode="auto">
            <a:xfrm>
              <a:off x="6180137" y="4904509"/>
              <a:ext cx="885681" cy="857252"/>
            </a:xfrm>
            <a:prstGeom prst="ellipse">
              <a:avLst/>
            </a:prstGeom>
            <a:solidFill>
              <a:schemeClr val="tx2">
                <a:lumMod val="75000"/>
              </a:schemeClr>
            </a:solidFill>
            <a:ln w="38100" algn="ctr">
              <a:solidFill>
                <a:schemeClr val="tx1"/>
              </a:solidFill>
              <a:round/>
              <a:headEnd/>
              <a:tailEnd/>
            </a:ln>
            <a:effectLst/>
          </p:spPr>
          <p:txBody>
            <a:bodyPr wrap="none" anchor="ctr"/>
            <a:lstStyle/>
            <a:p>
              <a:endParaRPr lang="en-GB"/>
            </a:p>
          </p:txBody>
        </p:sp>
        <p:sp>
          <p:nvSpPr>
            <p:cNvPr id="6" name="Text Box 34"/>
            <p:cNvSpPr txBox="1">
              <a:spLocks noChangeArrowheads="1"/>
            </p:cNvSpPr>
            <p:nvPr/>
          </p:nvSpPr>
          <p:spPr bwMode="auto">
            <a:xfrm>
              <a:off x="6189230" y="5135273"/>
              <a:ext cx="918154" cy="369332"/>
            </a:xfrm>
            <a:prstGeom prst="rect">
              <a:avLst/>
            </a:prstGeom>
            <a:noFill/>
            <a:ln w="9525" algn="ctr">
              <a:noFill/>
              <a:miter lim="800000"/>
              <a:headEnd/>
              <a:tailEnd/>
            </a:ln>
            <a:effectLst/>
          </p:spPr>
          <p:txBody>
            <a:bodyPr wrap="square">
              <a:spAutoFit/>
            </a:bodyPr>
            <a:lstStyle/>
            <a:p>
              <a:pPr eaLnBrk="0" hangingPunct="0">
                <a:spcBef>
                  <a:spcPct val="50000"/>
                </a:spcBef>
              </a:pPr>
              <a:r>
                <a:rPr lang="en-US" sz="1800" b="0" dirty="0" smtClean="0">
                  <a:solidFill>
                    <a:schemeClr val="bg2"/>
                  </a:solidFill>
                  <a:effectLst/>
                </a:rPr>
                <a:t>Thread</a:t>
              </a:r>
              <a:endParaRPr lang="en-US" sz="1800" b="0" dirty="0">
                <a:solidFill>
                  <a:schemeClr val="bg2"/>
                </a:solidFill>
                <a:effectLst/>
              </a:endParaRPr>
            </a:p>
          </p:txBody>
        </p:sp>
        <p:sp>
          <p:nvSpPr>
            <p:cNvPr id="7" name="Line 36"/>
            <p:cNvSpPr>
              <a:spLocks noChangeShapeType="1"/>
            </p:cNvSpPr>
            <p:nvPr/>
          </p:nvSpPr>
          <p:spPr bwMode="auto">
            <a:xfrm flipV="1">
              <a:off x="6688142" y="4915185"/>
              <a:ext cx="92075" cy="0"/>
            </a:xfrm>
            <a:prstGeom prst="line">
              <a:avLst/>
            </a:prstGeom>
            <a:noFill/>
            <a:ln w="38100">
              <a:solidFill>
                <a:schemeClr val="tx1"/>
              </a:solidFill>
              <a:round/>
              <a:headEnd/>
              <a:tailEnd type="stealth" w="lg" len="lg"/>
            </a:ln>
            <a:effectLst/>
          </p:spPr>
          <p:txBody>
            <a:bodyPr>
              <a:spAutoFit/>
            </a:bodyPr>
            <a:lstStyle/>
            <a:p>
              <a:endParaRPr lang="en-GB"/>
            </a:p>
          </p:txBody>
        </p:sp>
        <p:sp>
          <p:nvSpPr>
            <p:cNvPr id="8" name="Line 36"/>
            <p:cNvSpPr>
              <a:spLocks noChangeShapeType="1"/>
            </p:cNvSpPr>
            <p:nvPr/>
          </p:nvSpPr>
          <p:spPr bwMode="auto">
            <a:xfrm flipH="1" flipV="1">
              <a:off x="6452624" y="5746462"/>
              <a:ext cx="92075" cy="0"/>
            </a:xfrm>
            <a:prstGeom prst="line">
              <a:avLst/>
            </a:prstGeom>
            <a:noFill/>
            <a:ln w="38100">
              <a:solidFill>
                <a:schemeClr val="tx1"/>
              </a:solidFill>
              <a:round/>
              <a:headEnd/>
              <a:tailEnd type="stealth" w="lg" len="lg"/>
            </a:ln>
            <a:effectLst/>
          </p:spPr>
          <p:txBody>
            <a:bodyPr>
              <a:spAutoFit/>
            </a:bodyPr>
            <a:lstStyle/>
            <a:p>
              <a:endParaRPr lang="en-GB"/>
            </a:p>
          </p:txBody>
        </p:sp>
      </p:grpSp>
      <p:grpSp>
        <p:nvGrpSpPr>
          <p:cNvPr id="9" name="Group 8"/>
          <p:cNvGrpSpPr/>
          <p:nvPr/>
        </p:nvGrpSpPr>
        <p:grpSpPr>
          <a:xfrm>
            <a:off x="2411743" y="1357765"/>
            <a:ext cx="927247" cy="857252"/>
            <a:chOff x="6180137" y="4904509"/>
            <a:chExt cx="927247" cy="857252"/>
          </a:xfrm>
        </p:grpSpPr>
        <p:sp>
          <p:nvSpPr>
            <p:cNvPr id="10" name="Oval 33"/>
            <p:cNvSpPr>
              <a:spLocks noChangeArrowheads="1"/>
            </p:cNvSpPr>
            <p:nvPr/>
          </p:nvSpPr>
          <p:spPr bwMode="auto">
            <a:xfrm>
              <a:off x="6180137" y="4904509"/>
              <a:ext cx="885681" cy="857252"/>
            </a:xfrm>
            <a:prstGeom prst="ellipse">
              <a:avLst/>
            </a:prstGeom>
            <a:solidFill>
              <a:schemeClr val="tx2">
                <a:lumMod val="75000"/>
              </a:schemeClr>
            </a:solidFill>
            <a:ln w="38100" algn="ctr">
              <a:solidFill>
                <a:schemeClr val="tx1"/>
              </a:solidFill>
              <a:round/>
              <a:headEnd/>
              <a:tailEnd/>
            </a:ln>
            <a:effectLst/>
          </p:spPr>
          <p:txBody>
            <a:bodyPr wrap="none" anchor="ctr"/>
            <a:lstStyle/>
            <a:p>
              <a:endParaRPr lang="en-GB"/>
            </a:p>
          </p:txBody>
        </p:sp>
        <p:sp>
          <p:nvSpPr>
            <p:cNvPr id="11" name="Text Box 34"/>
            <p:cNvSpPr txBox="1">
              <a:spLocks noChangeArrowheads="1"/>
            </p:cNvSpPr>
            <p:nvPr/>
          </p:nvSpPr>
          <p:spPr bwMode="auto">
            <a:xfrm>
              <a:off x="6189230" y="5135273"/>
              <a:ext cx="918154" cy="369332"/>
            </a:xfrm>
            <a:prstGeom prst="rect">
              <a:avLst/>
            </a:prstGeom>
            <a:noFill/>
            <a:ln w="9525" algn="ctr">
              <a:noFill/>
              <a:miter lim="800000"/>
              <a:headEnd/>
              <a:tailEnd/>
            </a:ln>
            <a:effectLst/>
          </p:spPr>
          <p:txBody>
            <a:bodyPr wrap="square">
              <a:spAutoFit/>
            </a:bodyPr>
            <a:lstStyle/>
            <a:p>
              <a:pPr eaLnBrk="0" hangingPunct="0">
                <a:spcBef>
                  <a:spcPct val="50000"/>
                </a:spcBef>
              </a:pPr>
              <a:r>
                <a:rPr lang="en-US" sz="1800" b="0" dirty="0" smtClean="0">
                  <a:solidFill>
                    <a:schemeClr val="bg2"/>
                  </a:solidFill>
                  <a:effectLst/>
                </a:rPr>
                <a:t>Thread</a:t>
              </a:r>
              <a:endParaRPr lang="en-US" sz="1800" b="0" dirty="0">
                <a:solidFill>
                  <a:schemeClr val="bg2"/>
                </a:solidFill>
                <a:effectLst/>
              </a:endParaRPr>
            </a:p>
          </p:txBody>
        </p:sp>
        <p:sp>
          <p:nvSpPr>
            <p:cNvPr id="12" name="Line 36"/>
            <p:cNvSpPr>
              <a:spLocks noChangeShapeType="1"/>
            </p:cNvSpPr>
            <p:nvPr/>
          </p:nvSpPr>
          <p:spPr bwMode="auto">
            <a:xfrm flipV="1">
              <a:off x="6688142" y="4915185"/>
              <a:ext cx="92075" cy="0"/>
            </a:xfrm>
            <a:prstGeom prst="line">
              <a:avLst/>
            </a:prstGeom>
            <a:noFill/>
            <a:ln w="38100">
              <a:solidFill>
                <a:schemeClr val="tx1"/>
              </a:solidFill>
              <a:round/>
              <a:headEnd/>
              <a:tailEnd type="stealth" w="lg" len="lg"/>
            </a:ln>
            <a:effectLst/>
          </p:spPr>
          <p:txBody>
            <a:bodyPr>
              <a:spAutoFit/>
            </a:bodyPr>
            <a:lstStyle/>
            <a:p>
              <a:endParaRPr lang="en-GB"/>
            </a:p>
          </p:txBody>
        </p:sp>
        <p:sp>
          <p:nvSpPr>
            <p:cNvPr id="13" name="Line 36"/>
            <p:cNvSpPr>
              <a:spLocks noChangeShapeType="1"/>
            </p:cNvSpPr>
            <p:nvPr/>
          </p:nvSpPr>
          <p:spPr bwMode="auto">
            <a:xfrm flipH="1" flipV="1">
              <a:off x="6452624" y="5746462"/>
              <a:ext cx="92075" cy="0"/>
            </a:xfrm>
            <a:prstGeom prst="line">
              <a:avLst/>
            </a:prstGeom>
            <a:noFill/>
            <a:ln w="38100">
              <a:solidFill>
                <a:schemeClr val="tx1"/>
              </a:solidFill>
              <a:round/>
              <a:headEnd/>
              <a:tailEnd type="stealth" w="lg" len="lg"/>
            </a:ln>
            <a:effectLst/>
          </p:spPr>
          <p:txBody>
            <a:bodyPr>
              <a:spAutoFit/>
            </a:bodyPr>
            <a:lstStyle/>
            <a:p>
              <a:endParaRPr lang="en-GB"/>
            </a:p>
          </p:txBody>
        </p:sp>
      </p:grpSp>
      <p:sp>
        <p:nvSpPr>
          <p:cNvPr id="14" name="Rounded Rectangle 13"/>
          <p:cNvSpPr/>
          <p:nvPr/>
        </p:nvSpPr>
        <p:spPr bwMode="auto">
          <a:xfrm>
            <a:off x="5860511" y="3435919"/>
            <a:ext cx="1939636"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Logic</a:t>
            </a:r>
            <a:endParaRPr kumimoji="0" lang="en-GB" sz="3200" b="0" i="0" u="none" strike="noStrike" cap="none" normalizeH="0" baseline="0" dirty="0" smtClean="0">
              <a:ln>
                <a:noFill/>
              </a:ln>
              <a:solidFill>
                <a:schemeClr val="bg2"/>
              </a:solidFill>
              <a:effectLst/>
              <a:latin typeface="Franklin Gothic Medium" pitchFamily="34" charset="0"/>
            </a:endParaRPr>
          </a:p>
        </p:txBody>
      </p:sp>
      <p:sp>
        <p:nvSpPr>
          <p:cNvPr id="15" name="Rounded Rectangle 14"/>
          <p:cNvSpPr/>
          <p:nvPr/>
        </p:nvSpPr>
        <p:spPr bwMode="auto">
          <a:xfrm>
            <a:off x="1399291" y="3449774"/>
            <a:ext cx="1371600"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Views</a:t>
            </a:r>
            <a:endParaRPr kumimoji="0" lang="en-GB" sz="3200" b="0" i="0" u="none" strike="noStrike" cap="none" normalizeH="0" baseline="0" dirty="0" smtClean="0">
              <a:ln>
                <a:noFill/>
              </a:ln>
              <a:solidFill>
                <a:schemeClr val="bg2"/>
              </a:solidFill>
              <a:effectLst/>
              <a:latin typeface="Franklin Gothic Medium" pitchFamily="34" charset="0"/>
            </a:endParaRPr>
          </a:p>
        </p:txBody>
      </p:sp>
      <p:cxnSp>
        <p:nvCxnSpPr>
          <p:cNvPr id="16" name="Straight Arrow Connector 15"/>
          <p:cNvCxnSpPr>
            <a:endCxn id="15" idx="0"/>
          </p:cNvCxnSpPr>
          <p:nvPr/>
        </p:nvCxnSpPr>
        <p:spPr>
          <a:xfrm rot="5400000">
            <a:off x="1631368" y="2393360"/>
            <a:ext cx="1510138" cy="602691"/>
          </a:xfrm>
          <a:prstGeom prst="straightConnector1">
            <a:avLst/>
          </a:prstGeom>
          <a:noFill/>
          <a:ln w="50800" cap="flat" cmpd="sng" algn="ctr">
            <a:solidFill>
              <a:schemeClr val="tx1"/>
            </a:solidFill>
            <a:prstDash val="solid"/>
            <a:tailEnd type="stealth" w="lg" len="lg"/>
          </a:ln>
          <a:effectLst/>
        </p:spPr>
      </p:cxnSp>
      <p:cxnSp>
        <p:nvCxnSpPr>
          <p:cNvPr id="19" name="Straight Arrow Connector 18"/>
          <p:cNvCxnSpPr>
            <a:endCxn id="14" idx="0"/>
          </p:cNvCxnSpPr>
          <p:nvPr/>
        </p:nvCxnSpPr>
        <p:spPr>
          <a:xfrm rot="16200000" flipH="1">
            <a:off x="5555699" y="2161288"/>
            <a:ext cx="1482425" cy="1066835"/>
          </a:xfrm>
          <a:prstGeom prst="straightConnector1">
            <a:avLst/>
          </a:prstGeom>
          <a:noFill/>
          <a:ln w="50800" cap="flat" cmpd="sng" algn="ctr">
            <a:solidFill>
              <a:schemeClr val="tx1"/>
            </a:solidFill>
            <a:prstDash val="solid"/>
            <a:tailEnd type="stealth" w="lg" len="lg"/>
          </a:ln>
          <a:effectLst/>
        </p:spPr>
      </p:cxnSp>
      <p:sp>
        <p:nvSpPr>
          <p:cNvPr id="21" name="Rounded Rectangle 20"/>
          <p:cNvSpPr/>
          <p:nvPr/>
        </p:nvSpPr>
        <p:spPr bwMode="auto">
          <a:xfrm>
            <a:off x="3422064" y="5320196"/>
            <a:ext cx="1939636" cy="45714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2"/>
                </a:solidFill>
                <a:effectLst/>
                <a:latin typeface="Franklin Gothic Medium" pitchFamily="34" charset="0"/>
              </a:rPr>
              <a:t>Order 123</a:t>
            </a:r>
            <a:endParaRPr kumimoji="0" lang="en-GB" sz="2000" b="0" i="0" u="none" strike="noStrike" cap="none" normalizeH="0" baseline="0" dirty="0" smtClean="0">
              <a:ln>
                <a:noFill/>
              </a:ln>
              <a:solidFill>
                <a:schemeClr val="bg2"/>
              </a:solidFill>
              <a:effectLst/>
              <a:latin typeface="Franklin Gothic Medium" pitchFamily="34" charset="0"/>
            </a:endParaRPr>
          </a:p>
        </p:txBody>
      </p:sp>
      <p:cxnSp>
        <p:nvCxnSpPr>
          <p:cNvPr id="22" name="Straight Arrow Connector 21"/>
          <p:cNvCxnSpPr>
            <a:stCxn id="15" idx="2"/>
            <a:endCxn id="21" idx="1"/>
          </p:cNvCxnSpPr>
          <p:nvPr/>
        </p:nvCxnSpPr>
        <p:spPr>
          <a:xfrm rot="16200000" flipH="1">
            <a:off x="2050445" y="4177147"/>
            <a:ext cx="1406265" cy="1336973"/>
          </a:xfrm>
          <a:prstGeom prst="straightConnector1">
            <a:avLst/>
          </a:prstGeom>
          <a:noFill/>
          <a:ln w="50800" cap="flat" cmpd="sng" algn="ctr">
            <a:solidFill>
              <a:schemeClr val="tx1"/>
            </a:solidFill>
            <a:prstDash val="solid"/>
            <a:tailEnd type="stealth" w="lg" len="lg"/>
          </a:ln>
          <a:effectLst/>
        </p:spPr>
      </p:cxnSp>
      <p:sp>
        <p:nvSpPr>
          <p:cNvPr id="25" name="TextBox 24"/>
          <p:cNvSpPr txBox="1"/>
          <p:nvPr/>
        </p:nvSpPr>
        <p:spPr>
          <a:xfrm>
            <a:off x="955940" y="4544285"/>
            <a:ext cx="1925799" cy="830997"/>
          </a:xfrm>
          <a:prstGeom prst="rect">
            <a:avLst/>
          </a:prstGeom>
          <a:noFill/>
        </p:spPr>
        <p:txBody>
          <a:bodyPr wrap="square" rtlCol="0">
            <a:spAutoFit/>
          </a:bodyPr>
          <a:lstStyle/>
          <a:p>
            <a:r>
              <a:rPr lang="en-US" sz="2400" b="0" dirty="0" smtClean="0">
                <a:solidFill>
                  <a:srgbClr val="FFFF00"/>
                </a:solidFill>
                <a:effectLst/>
              </a:rPr>
              <a:t>Set Total</a:t>
            </a:r>
          </a:p>
          <a:p>
            <a:r>
              <a:rPr lang="en-US" sz="2400" b="0" dirty="0" smtClean="0">
                <a:solidFill>
                  <a:srgbClr val="FFFF00"/>
                </a:solidFill>
                <a:effectLst/>
              </a:rPr>
              <a:t>Set Currency</a:t>
            </a:r>
            <a:endParaRPr lang="en-GB" sz="2400" b="0" dirty="0">
              <a:solidFill>
                <a:srgbClr val="FFFF00"/>
              </a:solidFill>
              <a:effectLst/>
            </a:endParaRPr>
          </a:p>
        </p:txBody>
      </p:sp>
      <p:cxnSp>
        <p:nvCxnSpPr>
          <p:cNvPr id="26" name="Straight Arrow Connector 25"/>
          <p:cNvCxnSpPr>
            <a:stCxn id="14" idx="2"/>
            <a:endCxn id="21" idx="3"/>
          </p:cNvCxnSpPr>
          <p:nvPr/>
        </p:nvCxnSpPr>
        <p:spPr>
          <a:xfrm rot="5400000">
            <a:off x="5385955" y="4104393"/>
            <a:ext cx="1420120" cy="1468629"/>
          </a:xfrm>
          <a:prstGeom prst="straightConnector1">
            <a:avLst/>
          </a:prstGeom>
          <a:noFill/>
          <a:ln w="50800" cap="flat" cmpd="sng" algn="ctr">
            <a:solidFill>
              <a:schemeClr val="tx1"/>
            </a:solidFill>
            <a:prstDash val="solid"/>
            <a:tailEnd type="stealth" w="lg" len="lg"/>
          </a:ln>
          <a:effectLst/>
        </p:spPr>
      </p:cxnSp>
      <p:sp>
        <p:nvSpPr>
          <p:cNvPr id="32" name="TextBox 31"/>
          <p:cNvSpPr txBox="1"/>
          <p:nvPr/>
        </p:nvSpPr>
        <p:spPr>
          <a:xfrm>
            <a:off x="6151410" y="4419594"/>
            <a:ext cx="1925799" cy="830997"/>
          </a:xfrm>
          <a:prstGeom prst="rect">
            <a:avLst/>
          </a:prstGeom>
          <a:noFill/>
        </p:spPr>
        <p:txBody>
          <a:bodyPr wrap="square" rtlCol="0">
            <a:spAutoFit/>
          </a:bodyPr>
          <a:lstStyle/>
          <a:p>
            <a:pPr algn="r"/>
            <a:r>
              <a:rPr lang="en-US" sz="2400" b="0" dirty="0" smtClean="0">
                <a:solidFill>
                  <a:srgbClr val="00FF00"/>
                </a:solidFill>
                <a:effectLst/>
              </a:rPr>
              <a:t>Set Total</a:t>
            </a:r>
          </a:p>
          <a:p>
            <a:pPr algn="r"/>
            <a:r>
              <a:rPr lang="en-US" sz="2400" b="0" dirty="0" smtClean="0">
                <a:solidFill>
                  <a:srgbClr val="00FF00"/>
                </a:solidFill>
                <a:effectLst/>
              </a:rPr>
              <a:t>Set Currency</a:t>
            </a:r>
            <a:endParaRPr lang="en-GB" sz="2400" b="0" dirty="0">
              <a:solidFill>
                <a:srgbClr val="00FF00"/>
              </a:solidFill>
              <a:effectLst/>
            </a:endParaRPr>
          </a:p>
        </p:txBody>
      </p:sp>
      <p:sp>
        <p:nvSpPr>
          <p:cNvPr id="33" name="TextBox 32"/>
          <p:cNvSpPr txBox="1"/>
          <p:nvPr/>
        </p:nvSpPr>
        <p:spPr>
          <a:xfrm>
            <a:off x="2978711" y="5736045"/>
            <a:ext cx="3519073" cy="461665"/>
          </a:xfrm>
          <a:prstGeom prst="rect">
            <a:avLst/>
          </a:prstGeom>
          <a:noFill/>
        </p:spPr>
        <p:txBody>
          <a:bodyPr wrap="square" rtlCol="0">
            <a:spAutoFit/>
          </a:bodyPr>
          <a:lstStyle/>
          <a:p>
            <a:r>
              <a:rPr lang="en-US" sz="2400" b="0" dirty="0" smtClean="0">
                <a:solidFill>
                  <a:srgbClr val="FFFF00"/>
                </a:solidFill>
                <a:effectLst/>
              </a:rPr>
              <a:t>Total</a:t>
            </a:r>
            <a:r>
              <a:rPr lang="en-US" sz="2400" b="0" dirty="0" smtClean="0">
                <a:effectLst/>
              </a:rPr>
              <a:t>		</a:t>
            </a:r>
            <a:r>
              <a:rPr lang="en-US" sz="2400" b="0" dirty="0" smtClean="0">
                <a:solidFill>
                  <a:srgbClr val="00FF00"/>
                </a:solidFill>
                <a:effectLst/>
              </a:rPr>
              <a:t>Currency</a:t>
            </a:r>
            <a:endParaRPr lang="en-GB" sz="2400" b="0" dirty="0" smtClean="0">
              <a:solidFill>
                <a:srgbClr val="00FF00"/>
              </a:solidFill>
              <a:effectLst/>
            </a:endParaRPr>
          </a:p>
        </p:txBody>
      </p:sp>
      <p:cxnSp>
        <p:nvCxnSpPr>
          <p:cNvPr id="34" name="Straight Arrow Connector 33"/>
          <p:cNvCxnSpPr>
            <a:stCxn id="14" idx="1"/>
            <a:endCxn id="15" idx="3"/>
          </p:cNvCxnSpPr>
          <p:nvPr/>
        </p:nvCxnSpPr>
        <p:spPr>
          <a:xfrm rot="10800000" flipV="1">
            <a:off x="2770891" y="3782282"/>
            <a:ext cx="3089620" cy="13855"/>
          </a:xfrm>
          <a:prstGeom prst="straightConnector1">
            <a:avLst/>
          </a:prstGeom>
          <a:noFill/>
          <a:ln w="50800" cap="flat" cmpd="sng" algn="ctr">
            <a:solidFill>
              <a:schemeClr val="tx1"/>
            </a:solidFill>
            <a:prstDash val="sysDot"/>
            <a:tailEnd type="stealth" w="lg" len="lg"/>
          </a:ln>
          <a:effectLst/>
        </p:spPr>
      </p:cxnSp>
      <p:sp>
        <p:nvSpPr>
          <p:cNvPr id="37" name="TextBox 36"/>
          <p:cNvSpPr txBox="1"/>
          <p:nvPr/>
        </p:nvSpPr>
        <p:spPr>
          <a:xfrm>
            <a:off x="3172680" y="3380513"/>
            <a:ext cx="2909455" cy="400110"/>
          </a:xfrm>
          <a:prstGeom prst="rect">
            <a:avLst/>
          </a:prstGeom>
          <a:noFill/>
        </p:spPr>
        <p:txBody>
          <a:bodyPr wrap="square" rtlCol="0">
            <a:spAutoFit/>
          </a:bodyPr>
          <a:lstStyle/>
          <a:p>
            <a:r>
              <a:rPr lang="en-US" sz="2000" b="0" dirty="0" smtClean="0">
                <a:effectLst/>
              </a:rPr>
              <a:t>Don’t share instances</a:t>
            </a:r>
            <a:endParaRPr lang="en-GB" sz="2000" b="0" dirty="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0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No Shared Data Instances</a:t>
            </a:r>
          </a:p>
        </p:txBody>
      </p:sp>
      <p:sp>
        <p:nvSpPr>
          <p:cNvPr id="3" name="Rounded Rectangle 2"/>
          <p:cNvSpPr/>
          <p:nvPr/>
        </p:nvSpPr>
        <p:spPr bwMode="auto">
          <a:xfrm>
            <a:off x="6747177" y="2216691"/>
            <a:ext cx="1939636"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Logic</a:t>
            </a:r>
            <a:endParaRPr kumimoji="0" lang="en-GB" sz="3200" b="0" i="0" u="none" strike="noStrike" cap="none" normalizeH="0" baseline="0" dirty="0" smtClean="0">
              <a:ln>
                <a:noFill/>
              </a:ln>
              <a:solidFill>
                <a:schemeClr val="bg2"/>
              </a:solidFill>
              <a:effectLst/>
              <a:latin typeface="Franklin Gothic Medium" pitchFamily="34" charset="0"/>
            </a:endParaRPr>
          </a:p>
        </p:txBody>
      </p:sp>
      <p:sp>
        <p:nvSpPr>
          <p:cNvPr id="4" name="Rounded Rectangle 3"/>
          <p:cNvSpPr/>
          <p:nvPr/>
        </p:nvSpPr>
        <p:spPr bwMode="auto">
          <a:xfrm>
            <a:off x="1288486" y="2258255"/>
            <a:ext cx="1371600"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Views</a:t>
            </a:r>
            <a:endParaRPr kumimoji="0" lang="en-GB" sz="3200" b="0" i="0" u="none" strike="noStrike" cap="none" normalizeH="0" baseline="0" dirty="0" smtClean="0">
              <a:ln>
                <a:noFill/>
              </a:ln>
              <a:solidFill>
                <a:schemeClr val="bg2"/>
              </a:solidFill>
              <a:effectLst/>
              <a:latin typeface="Franklin Gothic Medium" pitchFamily="34" charset="0"/>
            </a:endParaRPr>
          </a:p>
        </p:txBody>
      </p:sp>
      <p:cxnSp>
        <p:nvCxnSpPr>
          <p:cNvPr id="6" name="Straight Arrow Connector 5"/>
          <p:cNvCxnSpPr/>
          <p:nvPr/>
        </p:nvCxnSpPr>
        <p:spPr>
          <a:xfrm rot="10800000">
            <a:off x="2660087" y="2729310"/>
            <a:ext cx="4073235" cy="0"/>
          </a:xfrm>
          <a:prstGeom prst="straightConnector1">
            <a:avLst/>
          </a:prstGeom>
          <a:noFill/>
          <a:ln w="50800" cap="flat" cmpd="sng" algn="ctr">
            <a:solidFill>
              <a:schemeClr val="tx1"/>
            </a:solidFill>
            <a:prstDash val="solid"/>
            <a:tailEnd type="stealth" w="lg" len="lg"/>
          </a:ln>
          <a:effectLst/>
        </p:spPr>
      </p:cxnSp>
      <p:sp>
        <p:nvSpPr>
          <p:cNvPr id="9" name="Rounded Rectangle 8"/>
          <p:cNvSpPr/>
          <p:nvPr/>
        </p:nvSpPr>
        <p:spPr bwMode="auto">
          <a:xfrm>
            <a:off x="5943609" y="5001534"/>
            <a:ext cx="1939636"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Data</a:t>
            </a:r>
            <a:endParaRPr kumimoji="0" lang="en-GB" sz="3200" b="0" i="0" u="none" strike="noStrike" cap="none" normalizeH="0" baseline="0" dirty="0" smtClean="0">
              <a:ln>
                <a:noFill/>
              </a:ln>
              <a:solidFill>
                <a:schemeClr val="bg2"/>
              </a:solidFill>
              <a:effectLst/>
              <a:latin typeface="Franklin Gothic Medium" pitchFamily="34" charset="0"/>
            </a:endParaRPr>
          </a:p>
        </p:txBody>
      </p:sp>
      <p:cxnSp>
        <p:nvCxnSpPr>
          <p:cNvPr id="10" name="Straight Arrow Connector 9"/>
          <p:cNvCxnSpPr>
            <a:stCxn id="3" idx="2"/>
            <a:endCxn id="9" idx="0"/>
          </p:cNvCxnSpPr>
          <p:nvPr/>
        </p:nvCxnSpPr>
        <p:spPr>
          <a:xfrm rot="5400000">
            <a:off x="6269154" y="3553692"/>
            <a:ext cx="2092115" cy="803568"/>
          </a:xfrm>
          <a:prstGeom prst="straightConnector1">
            <a:avLst/>
          </a:prstGeom>
          <a:noFill/>
          <a:ln w="50800" cap="flat" cmpd="sng" algn="ctr">
            <a:solidFill>
              <a:schemeClr val="tx1"/>
            </a:solidFill>
            <a:prstDash val="solid"/>
            <a:tailEnd type="stealth" w="lg" len="lg"/>
          </a:ln>
          <a:effectLst/>
        </p:spPr>
      </p:cxnSp>
      <p:sp>
        <p:nvSpPr>
          <p:cNvPr id="13" name="TextBox 12"/>
          <p:cNvSpPr txBox="1"/>
          <p:nvPr/>
        </p:nvSpPr>
        <p:spPr>
          <a:xfrm>
            <a:off x="4253358" y="4336461"/>
            <a:ext cx="2729339" cy="400110"/>
          </a:xfrm>
          <a:prstGeom prst="rect">
            <a:avLst/>
          </a:prstGeom>
          <a:noFill/>
        </p:spPr>
        <p:txBody>
          <a:bodyPr wrap="square" rtlCol="0">
            <a:spAutoFit/>
          </a:bodyPr>
          <a:lstStyle/>
          <a:p>
            <a:r>
              <a:rPr lang="en-US" sz="2000" b="0" dirty="0" smtClean="0">
                <a:effectLst/>
                <a:latin typeface="Consolas" pitchFamily="49" charset="0"/>
              </a:rPr>
              <a:t>clone = </a:t>
            </a:r>
            <a:r>
              <a:rPr lang="en-US" sz="2000" b="0" dirty="0" err="1" smtClean="0">
                <a:effectLst/>
                <a:latin typeface="Consolas" pitchFamily="49" charset="0"/>
              </a:rPr>
              <a:t>d.Clone</a:t>
            </a:r>
            <a:r>
              <a:rPr lang="en-US" sz="2000" b="0" dirty="0" smtClean="0">
                <a:effectLst/>
                <a:latin typeface="Consolas" pitchFamily="49" charset="0"/>
              </a:rPr>
              <a:t>();</a:t>
            </a:r>
            <a:endParaRPr lang="en-GB" sz="2000" b="0" dirty="0">
              <a:effectLst/>
              <a:latin typeface="Consolas" pitchFamily="49" charset="0"/>
            </a:endParaRPr>
          </a:p>
        </p:txBody>
      </p:sp>
      <p:sp>
        <p:nvSpPr>
          <p:cNvPr id="14" name="TextBox 13"/>
          <p:cNvSpPr txBox="1"/>
          <p:nvPr/>
        </p:nvSpPr>
        <p:spPr>
          <a:xfrm>
            <a:off x="3131140" y="2715456"/>
            <a:ext cx="3034145" cy="400110"/>
          </a:xfrm>
          <a:prstGeom prst="rect">
            <a:avLst/>
          </a:prstGeom>
          <a:noFill/>
        </p:spPr>
        <p:txBody>
          <a:bodyPr wrap="square" rtlCol="0">
            <a:spAutoFit/>
          </a:bodyPr>
          <a:lstStyle/>
          <a:p>
            <a:r>
              <a:rPr lang="en-US" sz="2000" b="0" dirty="0" err="1" smtClean="0">
                <a:effectLst/>
                <a:latin typeface="Consolas" pitchFamily="49" charset="0"/>
              </a:rPr>
              <a:t>view.Entity</a:t>
            </a:r>
            <a:r>
              <a:rPr lang="en-US" sz="2000" b="0" dirty="0" smtClean="0">
                <a:effectLst/>
                <a:latin typeface="Consolas" pitchFamily="49" charset="0"/>
              </a:rPr>
              <a:t> = clone;</a:t>
            </a:r>
            <a:endParaRPr lang="en-GB" sz="2000" b="0" dirty="0" smtClean="0">
              <a:effectLst/>
              <a:latin typeface="Consolas" pitchFamily="49" charset="0"/>
            </a:endParaRPr>
          </a:p>
        </p:txBody>
      </p:sp>
      <p:sp>
        <p:nvSpPr>
          <p:cNvPr id="31" name="TextBox 30"/>
          <p:cNvSpPr txBox="1"/>
          <p:nvPr/>
        </p:nvSpPr>
        <p:spPr>
          <a:xfrm>
            <a:off x="1163782" y="6289964"/>
            <a:ext cx="1484702" cy="400110"/>
          </a:xfrm>
          <a:prstGeom prst="rect">
            <a:avLst/>
          </a:prstGeom>
          <a:noFill/>
        </p:spPr>
        <p:txBody>
          <a:bodyPr wrap="none" rtlCol="0">
            <a:spAutoFit/>
          </a:bodyPr>
          <a:lstStyle/>
          <a:p>
            <a:r>
              <a:rPr lang="en-US" sz="2000" dirty="0" smtClean="0">
                <a:hlinkClick r:id="rId3"/>
              </a:rPr>
              <a:t>More online</a:t>
            </a:r>
            <a:endParaRPr lang="en-GB"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p:bldP spid="14" grpId="0"/>
      <p:bldP spid="31"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387927" y="2410705"/>
            <a:ext cx="3283528" cy="4211783"/>
          </a:xfrm>
          <a:prstGeom prst="roundRect">
            <a:avLst>
              <a:gd name="adj" fmla="val 6614"/>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2" name="Rounded Rectangle 1"/>
          <p:cNvSpPr/>
          <p:nvPr/>
        </p:nvSpPr>
        <p:spPr bwMode="auto">
          <a:xfrm>
            <a:off x="6747177" y="2673906"/>
            <a:ext cx="1939636"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Logic</a:t>
            </a:r>
            <a:endParaRPr kumimoji="0" lang="en-GB" sz="3200" b="0" i="0" u="none" strike="noStrike" cap="none" normalizeH="0" baseline="0" dirty="0" smtClean="0">
              <a:ln>
                <a:noFill/>
              </a:ln>
              <a:solidFill>
                <a:schemeClr val="bg2"/>
              </a:solidFill>
              <a:effectLst/>
              <a:latin typeface="Franklin Gothic Medium" pitchFamily="34" charset="0"/>
            </a:endParaRPr>
          </a:p>
        </p:txBody>
      </p:sp>
      <p:sp>
        <p:nvSpPr>
          <p:cNvPr id="3" name="Rounded Rectangle 2"/>
          <p:cNvSpPr/>
          <p:nvPr/>
        </p:nvSpPr>
        <p:spPr bwMode="auto">
          <a:xfrm>
            <a:off x="540340" y="5777325"/>
            <a:ext cx="1371600"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Views</a:t>
            </a:r>
            <a:endParaRPr kumimoji="0" lang="en-GB" sz="3200" b="0" i="0" u="none" strike="noStrike" cap="none" normalizeH="0" baseline="0" dirty="0" smtClean="0">
              <a:ln>
                <a:noFill/>
              </a:ln>
              <a:solidFill>
                <a:schemeClr val="bg2"/>
              </a:solidFill>
              <a:effectLst/>
              <a:latin typeface="Franklin Gothic Medium" pitchFamily="34" charset="0"/>
            </a:endParaRPr>
          </a:p>
        </p:txBody>
      </p:sp>
      <p:cxnSp>
        <p:nvCxnSpPr>
          <p:cNvPr id="4" name="Straight Arrow Connector 3"/>
          <p:cNvCxnSpPr/>
          <p:nvPr/>
        </p:nvCxnSpPr>
        <p:spPr>
          <a:xfrm rot="10800000" flipV="1">
            <a:off x="3685309" y="3034152"/>
            <a:ext cx="3048014" cy="0"/>
          </a:xfrm>
          <a:prstGeom prst="straightConnector1">
            <a:avLst/>
          </a:prstGeom>
          <a:noFill/>
          <a:ln w="50800" cap="flat" cmpd="sng" algn="ctr">
            <a:solidFill>
              <a:schemeClr val="tx1"/>
            </a:solidFill>
            <a:prstDash val="solid"/>
            <a:tailEnd type="stealth" w="lg" len="lg"/>
          </a:ln>
          <a:effectLst/>
        </p:spPr>
      </p:cxnSp>
      <p:sp>
        <p:nvSpPr>
          <p:cNvPr id="5" name="Rounded Rectangle 4"/>
          <p:cNvSpPr/>
          <p:nvPr/>
        </p:nvSpPr>
        <p:spPr bwMode="auto">
          <a:xfrm>
            <a:off x="6733344" y="5458749"/>
            <a:ext cx="1939636" cy="69272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2"/>
                </a:solidFill>
                <a:effectLst/>
                <a:latin typeface="Franklin Gothic Medium" pitchFamily="34" charset="0"/>
              </a:rPr>
              <a:t>Data</a:t>
            </a:r>
            <a:endParaRPr kumimoji="0" lang="en-GB" sz="3200" b="0" i="0" u="none" strike="noStrike" cap="none" normalizeH="0" baseline="0" dirty="0" smtClean="0">
              <a:ln>
                <a:noFill/>
              </a:ln>
              <a:solidFill>
                <a:schemeClr val="bg2"/>
              </a:solidFill>
              <a:effectLst/>
              <a:latin typeface="Franklin Gothic Medium" pitchFamily="34" charset="0"/>
            </a:endParaRPr>
          </a:p>
        </p:txBody>
      </p:sp>
      <p:cxnSp>
        <p:nvCxnSpPr>
          <p:cNvPr id="6" name="Straight Arrow Connector 5"/>
          <p:cNvCxnSpPr>
            <a:endCxn id="5" idx="1"/>
          </p:cNvCxnSpPr>
          <p:nvPr/>
        </p:nvCxnSpPr>
        <p:spPr>
          <a:xfrm>
            <a:off x="3685309" y="3269688"/>
            <a:ext cx="3048035" cy="2535425"/>
          </a:xfrm>
          <a:prstGeom prst="straightConnector1">
            <a:avLst/>
          </a:prstGeom>
          <a:noFill/>
          <a:ln w="50800" cap="flat" cmpd="sng" algn="ctr">
            <a:solidFill>
              <a:schemeClr val="tx1"/>
            </a:solidFill>
            <a:prstDash val="solid"/>
            <a:tailEnd type="stealth" w="lg" len="lg"/>
          </a:ln>
          <a:effectLst/>
        </p:spPr>
      </p:cxnSp>
      <p:sp>
        <p:nvSpPr>
          <p:cNvPr id="7" name="TextBox 6"/>
          <p:cNvSpPr txBox="1"/>
          <p:nvPr/>
        </p:nvSpPr>
        <p:spPr>
          <a:xfrm>
            <a:off x="5735795" y="4461167"/>
            <a:ext cx="2729339" cy="400110"/>
          </a:xfrm>
          <a:prstGeom prst="rect">
            <a:avLst/>
          </a:prstGeom>
          <a:noFill/>
        </p:spPr>
        <p:txBody>
          <a:bodyPr wrap="square" rtlCol="0">
            <a:spAutoFit/>
          </a:bodyPr>
          <a:lstStyle/>
          <a:p>
            <a:r>
              <a:rPr lang="en-US" sz="2000" b="0" dirty="0" smtClean="0">
                <a:effectLst/>
                <a:latin typeface="Consolas" pitchFamily="49" charset="0"/>
              </a:rPr>
              <a:t>clone = </a:t>
            </a:r>
            <a:r>
              <a:rPr lang="en-US" sz="2000" b="0" dirty="0" err="1" smtClean="0">
                <a:effectLst/>
                <a:latin typeface="Consolas" pitchFamily="49" charset="0"/>
              </a:rPr>
              <a:t>d.Clone</a:t>
            </a:r>
            <a:r>
              <a:rPr lang="en-US" sz="2000" b="0" dirty="0" smtClean="0">
                <a:effectLst/>
                <a:latin typeface="Consolas" pitchFamily="49" charset="0"/>
              </a:rPr>
              <a:t>();</a:t>
            </a:r>
            <a:endParaRPr lang="en-GB" sz="2000" b="0" dirty="0">
              <a:effectLst/>
              <a:latin typeface="Consolas" pitchFamily="49" charset="0"/>
            </a:endParaRPr>
          </a:p>
        </p:txBody>
      </p:sp>
      <p:sp>
        <p:nvSpPr>
          <p:cNvPr id="8" name="TextBox 7"/>
          <p:cNvSpPr txBox="1"/>
          <p:nvPr/>
        </p:nvSpPr>
        <p:spPr>
          <a:xfrm>
            <a:off x="4073251" y="2978701"/>
            <a:ext cx="3034145" cy="400110"/>
          </a:xfrm>
          <a:prstGeom prst="rect">
            <a:avLst/>
          </a:prstGeom>
          <a:noFill/>
        </p:spPr>
        <p:txBody>
          <a:bodyPr wrap="square" rtlCol="0">
            <a:spAutoFit/>
          </a:bodyPr>
          <a:lstStyle/>
          <a:p>
            <a:r>
              <a:rPr lang="en-US" sz="2000" b="0" dirty="0" err="1" smtClean="0">
                <a:effectLst/>
                <a:latin typeface="Consolas" pitchFamily="49" charset="0"/>
              </a:rPr>
              <a:t>view.Entity</a:t>
            </a:r>
            <a:r>
              <a:rPr lang="en-US" sz="2000" b="0" dirty="0" smtClean="0">
                <a:effectLst/>
                <a:latin typeface="Consolas" pitchFamily="49" charset="0"/>
              </a:rPr>
              <a:t> = data</a:t>
            </a:r>
            <a:endParaRPr lang="en-GB" sz="2000" b="0" dirty="0" smtClean="0">
              <a:effectLst/>
              <a:latin typeface="Consolas" pitchFamily="49" charset="0"/>
            </a:endParaRPr>
          </a:p>
        </p:txBody>
      </p:sp>
      <p:sp>
        <p:nvSpPr>
          <p:cNvPr id="12" name="TextBox 11"/>
          <p:cNvSpPr txBox="1"/>
          <p:nvPr/>
        </p:nvSpPr>
        <p:spPr>
          <a:xfrm>
            <a:off x="1523995" y="2466125"/>
            <a:ext cx="1017779" cy="523220"/>
          </a:xfrm>
          <a:prstGeom prst="rect">
            <a:avLst/>
          </a:prstGeom>
          <a:noFill/>
        </p:spPr>
        <p:txBody>
          <a:bodyPr wrap="none" rtlCol="0">
            <a:spAutoFit/>
          </a:bodyPr>
          <a:lstStyle/>
          <a:p>
            <a:r>
              <a:rPr lang="en-US" sz="2800" b="0" dirty="0" smtClean="0">
                <a:solidFill>
                  <a:schemeClr val="bg2"/>
                </a:solidFill>
                <a:effectLst/>
              </a:rPr>
              <a:t>Proxy</a:t>
            </a:r>
            <a:endParaRPr lang="en-GB" sz="2800" b="0" dirty="0">
              <a:solidFill>
                <a:schemeClr val="bg2"/>
              </a:solidFill>
              <a:effectLst/>
            </a:endParaRPr>
          </a:p>
        </p:txBody>
      </p:sp>
      <p:cxnSp>
        <p:nvCxnSpPr>
          <p:cNvPr id="13" name="Straight Arrow Connector 12"/>
          <p:cNvCxnSpPr>
            <a:endCxn id="3" idx="3"/>
          </p:cNvCxnSpPr>
          <p:nvPr/>
        </p:nvCxnSpPr>
        <p:spPr>
          <a:xfrm rot="5400000">
            <a:off x="1565588" y="4031676"/>
            <a:ext cx="2438365" cy="1745660"/>
          </a:xfrm>
          <a:prstGeom prst="straightConnector1">
            <a:avLst/>
          </a:prstGeom>
          <a:noFill/>
          <a:ln w="50800" cap="flat" cmpd="sng" algn="ctr">
            <a:solidFill>
              <a:schemeClr val="tx1"/>
            </a:solidFill>
            <a:prstDash val="solid"/>
            <a:tailEnd type="stealth" w="lg" len="lg"/>
          </a:ln>
          <a:effectLst/>
        </p:spPr>
      </p:cxnSp>
      <p:sp>
        <p:nvSpPr>
          <p:cNvPr id="20" name="TextBox 19"/>
          <p:cNvSpPr txBox="1"/>
          <p:nvPr/>
        </p:nvSpPr>
        <p:spPr>
          <a:xfrm rot="18333570">
            <a:off x="1191505" y="4350308"/>
            <a:ext cx="3034145" cy="400110"/>
          </a:xfrm>
          <a:prstGeom prst="rect">
            <a:avLst/>
          </a:prstGeom>
          <a:noFill/>
        </p:spPr>
        <p:txBody>
          <a:bodyPr wrap="square" rtlCol="0">
            <a:spAutoFit/>
          </a:bodyPr>
          <a:lstStyle/>
          <a:p>
            <a:r>
              <a:rPr lang="en-US" sz="2000" b="0" dirty="0" err="1" smtClean="0">
                <a:effectLst/>
                <a:latin typeface="Consolas" pitchFamily="49" charset="0"/>
              </a:rPr>
              <a:t>view.Entity</a:t>
            </a:r>
            <a:r>
              <a:rPr lang="en-US" sz="2000" b="0" dirty="0" smtClean="0">
                <a:effectLst/>
                <a:latin typeface="Consolas" pitchFamily="49" charset="0"/>
              </a:rPr>
              <a:t> = clone</a:t>
            </a:r>
            <a:endParaRPr lang="en-GB" sz="2000" b="0" dirty="0" smtClean="0">
              <a:effectLst/>
              <a:latin typeface="Consolas" pitchFamily="49" charset="0"/>
            </a:endParaRPr>
          </a:p>
        </p:txBody>
      </p:sp>
      <p:sp>
        <p:nvSpPr>
          <p:cNvPr id="24"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Cloning-Proxies for Views</a:t>
            </a:r>
          </a:p>
        </p:txBody>
      </p:sp>
      <p:sp>
        <p:nvSpPr>
          <p:cNvPr id="27" name="TextBox 26"/>
          <p:cNvSpPr txBox="1"/>
          <p:nvPr/>
        </p:nvSpPr>
        <p:spPr>
          <a:xfrm>
            <a:off x="595744" y="3172707"/>
            <a:ext cx="2202874" cy="1477328"/>
          </a:xfrm>
          <a:prstGeom prst="rect">
            <a:avLst/>
          </a:prstGeom>
          <a:noFill/>
        </p:spPr>
        <p:txBody>
          <a:bodyPr wrap="square" rtlCol="0">
            <a:spAutoFit/>
          </a:bodyPr>
          <a:lstStyle/>
          <a:p>
            <a:r>
              <a:rPr lang="en-US" sz="1800" b="0" dirty="0" smtClean="0">
                <a:solidFill>
                  <a:schemeClr val="bg2"/>
                </a:solidFill>
                <a:effectLst/>
              </a:rPr>
              <a:t>Clones parameters to methods and setter values implementing </a:t>
            </a:r>
            <a:r>
              <a:rPr lang="en-US" sz="1800" b="0" dirty="0" err="1" smtClean="0">
                <a:solidFill>
                  <a:schemeClr val="bg2"/>
                </a:solidFill>
                <a:effectLst/>
              </a:rPr>
              <a:t>IEntity</a:t>
            </a:r>
            <a:endParaRPr lang="en-GB" sz="1800" b="0" dirty="0">
              <a:solidFill>
                <a:schemeClr val="bg2"/>
              </a:solidFill>
              <a:effectLst/>
            </a:endParaRPr>
          </a:p>
        </p:txBody>
      </p:sp>
      <p:sp>
        <p:nvSpPr>
          <p:cNvPr id="28" name="TextBox 27"/>
          <p:cNvSpPr txBox="1"/>
          <p:nvPr/>
        </p:nvSpPr>
        <p:spPr>
          <a:xfrm>
            <a:off x="429474" y="872838"/>
            <a:ext cx="7093544" cy="954107"/>
          </a:xfrm>
          <a:prstGeom prst="rect">
            <a:avLst/>
          </a:prstGeom>
          <a:noFill/>
        </p:spPr>
        <p:txBody>
          <a:bodyPr wrap="square" rtlCol="0">
            <a:spAutoFit/>
          </a:bodyPr>
          <a:lstStyle/>
          <a:p>
            <a:r>
              <a:rPr lang="en-US" sz="2800" b="0" dirty="0" smtClean="0">
                <a:effectLst/>
              </a:rPr>
              <a:t>Just so you don’t forget to clone, accidentally making the system non-thread safe</a:t>
            </a:r>
          </a:p>
        </p:txBody>
      </p:sp>
      <p:pic>
        <p:nvPicPr>
          <p:cNvPr id="5122" name="Picture 2"/>
          <p:cNvPicPr>
            <a:picLocks noChangeAspect="1" noChangeArrowheads="1"/>
          </p:cNvPicPr>
          <p:nvPr/>
        </p:nvPicPr>
        <p:blipFill>
          <a:blip r:embed="rId2" cstate="print"/>
          <a:srcRect l="37491" r="17127"/>
          <a:stretch>
            <a:fillRect/>
          </a:stretch>
        </p:blipFill>
        <p:spPr bwMode="auto">
          <a:xfrm>
            <a:off x="7567714" y="0"/>
            <a:ext cx="1576286" cy="2313276"/>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0" grpId="0"/>
      <p:bldP spid="28"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Map Display</a:t>
            </a:r>
          </a:p>
        </p:txBody>
      </p:sp>
      <p:pic>
        <p:nvPicPr>
          <p:cNvPr id="6148" name="Picture 4"/>
          <p:cNvPicPr>
            <a:picLocks noChangeAspect="1" noChangeArrowheads="1"/>
          </p:cNvPicPr>
          <p:nvPr/>
        </p:nvPicPr>
        <p:blipFill>
          <a:blip r:embed="rId2" cstate="print"/>
          <a:srcRect/>
          <a:stretch>
            <a:fillRect/>
          </a:stretch>
        </p:blipFill>
        <p:spPr bwMode="auto">
          <a:xfrm>
            <a:off x="1125682" y="1355582"/>
            <a:ext cx="6909954" cy="3813763"/>
          </a:xfrm>
          <a:prstGeom prst="rect">
            <a:avLst/>
          </a:prstGeom>
          <a:noFill/>
          <a:ln w="9525">
            <a:noFill/>
            <a:miter lim="800000"/>
            <a:headEnd/>
            <a:tailEnd/>
          </a:ln>
          <a:effectLst/>
        </p:spPr>
      </p:pic>
      <p:sp>
        <p:nvSpPr>
          <p:cNvPr id="6" name="TextBox 5"/>
          <p:cNvSpPr txBox="1"/>
          <p:nvPr/>
        </p:nvSpPr>
        <p:spPr>
          <a:xfrm>
            <a:off x="1108364" y="5237020"/>
            <a:ext cx="6941126" cy="584775"/>
          </a:xfrm>
          <a:prstGeom prst="rect">
            <a:avLst/>
          </a:prstGeom>
          <a:noFill/>
        </p:spPr>
        <p:txBody>
          <a:bodyPr wrap="square" rtlCol="0">
            <a:spAutoFit/>
          </a:bodyPr>
          <a:lstStyle/>
          <a:p>
            <a:pPr algn="ctr"/>
            <a:r>
              <a:rPr lang="en-US" b="0" dirty="0" smtClean="0">
                <a:effectLst/>
              </a:rPr>
              <a:t>Updating in “real time”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Map Display - Challenges</a:t>
            </a:r>
          </a:p>
        </p:txBody>
      </p:sp>
      <p:sp>
        <p:nvSpPr>
          <p:cNvPr id="3" name="TextBox 2"/>
          <p:cNvSpPr txBox="1"/>
          <p:nvPr/>
        </p:nvSpPr>
        <p:spPr>
          <a:xfrm>
            <a:off x="0" y="1731820"/>
            <a:ext cx="9143999" cy="3539430"/>
          </a:xfrm>
          <a:prstGeom prst="rect">
            <a:avLst/>
          </a:prstGeom>
          <a:noFill/>
        </p:spPr>
        <p:txBody>
          <a:bodyPr wrap="square" rtlCol="0">
            <a:spAutoFit/>
          </a:bodyPr>
          <a:lstStyle/>
          <a:p>
            <a:pPr algn="ctr"/>
            <a:r>
              <a:rPr lang="en-US" b="0" dirty="0" smtClean="0">
                <a:effectLst/>
              </a:rPr>
              <a:t>May receive 100’s of updates per second at peak</a:t>
            </a:r>
          </a:p>
          <a:p>
            <a:pPr algn="ctr"/>
            <a:endParaRPr lang="en-US" b="0" dirty="0" smtClean="0">
              <a:effectLst/>
            </a:endParaRPr>
          </a:p>
          <a:p>
            <a:pPr algn="ctr"/>
            <a:r>
              <a:rPr lang="en-US" b="0" dirty="0" smtClean="0">
                <a:effectLst/>
              </a:rPr>
              <a:t>GUI can’t update that fast</a:t>
            </a:r>
          </a:p>
          <a:p>
            <a:pPr algn="ctr"/>
            <a:endParaRPr lang="en-US" b="0" dirty="0" smtClean="0">
              <a:effectLst/>
            </a:endParaRPr>
          </a:p>
          <a:p>
            <a:pPr algn="ctr"/>
            <a:r>
              <a:rPr lang="en-US" b="0" dirty="0" smtClean="0">
                <a:effectLst/>
              </a:rPr>
              <a:t>Can update symbol objects in real time</a:t>
            </a:r>
          </a:p>
          <a:p>
            <a:pPr algn="ctr"/>
            <a:endParaRPr lang="en-US" b="0" dirty="0" smtClean="0">
              <a:effectLst/>
            </a:endParaRPr>
          </a:p>
          <a:p>
            <a:pPr algn="ctr"/>
            <a:r>
              <a:rPr lang="en-US" b="0" dirty="0" smtClean="0">
                <a:effectLst/>
              </a:rPr>
              <a:t>Draw symbols at most 1-2 times per second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Map Display - More Challenges</a:t>
            </a:r>
          </a:p>
        </p:txBody>
      </p:sp>
      <p:sp>
        <p:nvSpPr>
          <p:cNvPr id="3" name="TextBox 2"/>
          <p:cNvSpPr txBox="1"/>
          <p:nvPr/>
        </p:nvSpPr>
        <p:spPr>
          <a:xfrm>
            <a:off x="0" y="789680"/>
            <a:ext cx="9143999" cy="584775"/>
          </a:xfrm>
          <a:prstGeom prst="rect">
            <a:avLst/>
          </a:prstGeom>
          <a:noFill/>
        </p:spPr>
        <p:txBody>
          <a:bodyPr wrap="square" rtlCol="0">
            <a:spAutoFit/>
          </a:bodyPr>
          <a:lstStyle/>
          <a:p>
            <a:pPr algn="ctr"/>
            <a:r>
              <a:rPr lang="en-US" b="0" dirty="0" smtClean="0">
                <a:effectLst/>
              </a:rPr>
              <a:t>Drawing dependent objects</a:t>
            </a:r>
          </a:p>
        </p:txBody>
      </p:sp>
      <p:grpSp>
        <p:nvGrpSpPr>
          <p:cNvPr id="9" name="Group 22"/>
          <p:cNvGrpSpPr/>
          <p:nvPr/>
        </p:nvGrpSpPr>
        <p:grpSpPr>
          <a:xfrm>
            <a:off x="1066800" y="1559913"/>
            <a:ext cx="6816436" cy="3519054"/>
            <a:chOff x="1066800" y="2230582"/>
            <a:chExt cx="6816436" cy="3519054"/>
          </a:xfrm>
        </p:grpSpPr>
        <p:pic>
          <p:nvPicPr>
            <p:cNvPr id="8194" name="Picture 2"/>
            <p:cNvPicPr>
              <a:picLocks noChangeAspect="1" noChangeArrowheads="1"/>
            </p:cNvPicPr>
            <p:nvPr/>
          </p:nvPicPr>
          <p:blipFill>
            <a:blip r:embed="rId2" cstate="print">
              <a:duotone>
                <a:prstClr val="black"/>
                <a:schemeClr val="accent4">
                  <a:tint val="45000"/>
                  <a:satMod val="400000"/>
                </a:schemeClr>
              </a:duotone>
              <a:lum bright="-40000" contrast="-40000"/>
            </a:blip>
            <a:srcRect t="17919" b="19660"/>
            <a:stretch>
              <a:fillRect/>
            </a:stretch>
          </p:blipFill>
          <p:spPr bwMode="auto">
            <a:xfrm>
              <a:off x="1066800" y="2230582"/>
              <a:ext cx="6816436" cy="3519054"/>
            </a:xfrm>
            <a:prstGeom prst="rect">
              <a:avLst/>
            </a:prstGeom>
            <a:noFill/>
            <a:ln w="9525">
              <a:noFill/>
              <a:miter lim="800000"/>
              <a:headEnd/>
              <a:tailEnd/>
            </a:ln>
            <a:effectLst/>
          </p:spPr>
        </p:pic>
        <p:sp>
          <p:nvSpPr>
            <p:cNvPr id="4" name="TextBox 3"/>
            <p:cNvSpPr txBox="1"/>
            <p:nvPr/>
          </p:nvSpPr>
          <p:spPr>
            <a:xfrm rot="12858482">
              <a:off x="4967301" y="3463966"/>
              <a:ext cx="2039341" cy="1446550"/>
            </a:xfrm>
            <a:prstGeom prst="rect">
              <a:avLst/>
            </a:prstGeom>
            <a:noFill/>
          </p:spPr>
          <p:txBody>
            <a:bodyPr wrap="square" rtlCol="0">
              <a:spAutoFit/>
            </a:bodyPr>
            <a:lstStyle/>
            <a:p>
              <a:r>
                <a:rPr lang="en-GB" sz="8800" dirty="0" smtClean="0">
                  <a:latin typeface="Wingdings"/>
                </a:rPr>
                <a:t>Q</a:t>
              </a:r>
              <a:endParaRPr lang="en-GB" sz="8800" dirty="0"/>
            </a:p>
          </p:txBody>
        </p:sp>
        <p:sp>
          <p:nvSpPr>
            <p:cNvPr id="5" name="TextBox 4"/>
            <p:cNvSpPr txBox="1"/>
            <p:nvPr/>
          </p:nvSpPr>
          <p:spPr>
            <a:xfrm rot="18900995">
              <a:off x="2138397" y="2870816"/>
              <a:ext cx="2039341" cy="1446550"/>
            </a:xfrm>
            <a:prstGeom prst="rect">
              <a:avLst/>
            </a:prstGeom>
            <a:noFill/>
          </p:spPr>
          <p:txBody>
            <a:bodyPr wrap="square" rtlCol="0">
              <a:spAutoFit/>
            </a:bodyPr>
            <a:lstStyle/>
            <a:p>
              <a:r>
                <a:rPr lang="en-GB" sz="8800" dirty="0" smtClean="0">
                  <a:latin typeface="Wingdings"/>
                </a:rPr>
                <a:t>Q</a:t>
              </a:r>
              <a:endParaRPr lang="en-GB" sz="8800" dirty="0"/>
            </a:p>
          </p:txBody>
        </p:sp>
        <p:sp>
          <p:nvSpPr>
            <p:cNvPr id="6" name="TextBox 5"/>
            <p:cNvSpPr txBox="1"/>
            <p:nvPr/>
          </p:nvSpPr>
          <p:spPr>
            <a:xfrm>
              <a:off x="1457345" y="3414713"/>
              <a:ext cx="922753" cy="1015663"/>
            </a:xfrm>
            <a:prstGeom prst="rect">
              <a:avLst/>
            </a:prstGeom>
            <a:noFill/>
          </p:spPr>
          <p:txBody>
            <a:bodyPr wrap="none" rtlCol="0">
              <a:spAutoFit/>
            </a:bodyPr>
            <a:lstStyle/>
            <a:p>
              <a:r>
                <a:rPr lang="en-US" sz="2000" dirty="0" smtClean="0">
                  <a:solidFill>
                    <a:schemeClr val="bg2"/>
                  </a:solidFill>
                </a:rPr>
                <a:t>E1045</a:t>
              </a:r>
            </a:p>
            <a:p>
              <a:r>
                <a:rPr lang="en-US" sz="2000" dirty="0" smtClean="0">
                  <a:solidFill>
                    <a:srgbClr val="00FF00"/>
                  </a:solidFill>
                </a:rPr>
                <a:t>OK</a:t>
              </a:r>
            </a:p>
            <a:p>
              <a:r>
                <a:rPr lang="en-US" sz="2000" dirty="0" smtClean="0"/>
                <a:t>3K ft</a:t>
              </a:r>
              <a:endParaRPr lang="en-GB" sz="2000" dirty="0"/>
            </a:p>
          </p:txBody>
        </p:sp>
        <p:sp>
          <p:nvSpPr>
            <p:cNvPr id="7" name="TextBox 6"/>
            <p:cNvSpPr txBox="1"/>
            <p:nvPr/>
          </p:nvSpPr>
          <p:spPr>
            <a:xfrm>
              <a:off x="6853237" y="4052889"/>
              <a:ext cx="874727" cy="1015663"/>
            </a:xfrm>
            <a:prstGeom prst="rect">
              <a:avLst/>
            </a:prstGeom>
            <a:noFill/>
          </p:spPr>
          <p:txBody>
            <a:bodyPr wrap="none" rtlCol="0">
              <a:spAutoFit/>
            </a:bodyPr>
            <a:lstStyle/>
            <a:p>
              <a:r>
                <a:rPr lang="en-US" sz="2000" dirty="0" smtClean="0">
                  <a:solidFill>
                    <a:schemeClr val="bg2"/>
                  </a:solidFill>
                </a:rPr>
                <a:t>FA73</a:t>
              </a:r>
            </a:p>
            <a:p>
              <a:r>
                <a:rPr lang="en-US" sz="2000" dirty="0" smtClean="0">
                  <a:solidFill>
                    <a:srgbClr val="00FF00"/>
                  </a:solidFill>
                </a:rPr>
                <a:t>OK</a:t>
              </a:r>
            </a:p>
            <a:p>
              <a:r>
                <a:rPr lang="en-US" sz="2000" dirty="0" smtClean="0"/>
                <a:t>10K ft</a:t>
              </a:r>
              <a:endParaRPr lang="en-GB" sz="2000" dirty="0"/>
            </a:p>
          </p:txBody>
        </p:sp>
        <p:cxnSp>
          <p:nvCxnSpPr>
            <p:cNvPr id="8" name="Straight Arrow Connector 7"/>
            <p:cNvCxnSpPr/>
            <p:nvPr/>
          </p:nvCxnSpPr>
          <p:spPr>
            <a:xfrm flipV="1">
              <a:off x="3242416" y="3114675"/>
              <a:ext cx="472354" cy="455050"/>
            </a:xfrm>
            <a:prstGeom prst="straightConnector1">
              <a:avLst/>
            </a:prstGeom>
            <a:noFill/>
            <a:ln w="50800" cap="flat" cmpd="sng" algn="ctr">
              <a:solidFill>
                <a:schemeClr val="bg1">
                  <a:lumMod val="20000"/>
                  <a:lumOff val="80000"/>
                </a:schemeClr>
              </a:solidFill>
              <a:prstDash val="solid"/>
              <a:tailEnd type="stealth" w="lg" len="lg"/>
            </a:ln>
            <a:effectLst/>
          </p:spPr>
        </p:cxnSp>
        <p:cxnSp>
          <p:nvCxnSpPr>
            <p:cNvPr id="11" name="Straight Arrow Connector 10"/>
            <p:cNvCxnSpPr/>
            <p:nvPr/>
          </p:nvCxnSpPr>
          <p:spPr>
            <a:xfrm rot="10800000">
              <a:off x="5243512" y="3614739"/>
              <a:ext cx="665884" cy="521724"/>
            </a:xfrm>
            <a:prstGeom prst="straightConnector1">
              <a:avLst/>
            </a:prstGeom>
            <a:noFill/>
            <a:ln w="50800" cap="flat" cmpd="sng" algn="ctr">
              <a:solidFill>
                <a:schemeClr val="bg1">
                  <a:lumMod val="20000"/>
                  <a:lumOff val="80000"/>
                </a:schemeClr>
              </a:solidFill>
              <a:prstDash val="solid"/>
              <a:tailEnd type="stealth" w="lg" len="lg"/>
            </a:ln>
            <a:effectLst/>
          </p:spPr>
        </p:cxnSp>
        <p:sp>
          <p:nvSpPr>
            <p:cNvPr id="13" name="TextBox 12"/>
            <p:cNvSpPr txBox="1"/>
            <p:nvPr/>
          </p:nvSpPr>
          <p:spPr>
            <a:xfrm>
              <a:off x="5519737" y="3476626"/>
              <a:ext cx="1219886" cy="400110"/>
            </a:xfrm>
            <a:prstGeom prst="rect">
              <a:avLst/>
            </a:prstGeom>
            <a:noFill/>
          </p:spPr>
          <p:txBody>
            <a:bodyPr wrap="none" rtlCol="0">
              <a:spAutoFit/>
            </a:bodyPr>
            <a:lstStyle/>
            <a:p>
              <a:r>
                <a:rPr lang="en-US" sz="2000" dirty="0" smtClean="0"/>
                <a:t>487 MPH</a:t>
              </a:r>
              <a:endParaRPr lang="en-GB" sz="2000" dirty="0"/>
            </a:p>
          </p:txBody>
        </p:sp>
        <p:sp>
          <p:nvSpPr>
            <p:cNvPr id="14" name="TextBox 13"/>
            <p:cNvSpPr txBox="1"/>
            <p:nvPr/>
          </p:nvSpPr>
          <p:spPr>
            <a:xfrm>
              <a:off x="2200295" y="2928938"/>
              <a:ext cx="1225015" cy="400110"/>
            </a:xfrm>
            <a:prstGeom prst="rect">
              <a:avLst/>
            </a:prstGeom>
            <a:noFill/>
          </p:spPr>
          <p:txBody>
            <a:bodyPr wrap="none" rtlCol="0">
              <a:spAutoFit/>
            </a:bodyPr>
            <a:lstStyle/>
            <a:p>
              <a:r>
                <a:rPr lang="en-US" sz="2000" dirty="0" smtClean="0"/>
                <a:t>326 MPH</a:t>
              </a:r>
              <a:endParaRPr lang="en-GB" sz="2000" dirty="0"/>
            </a:p>
          </p:txBody>
        </p:sp>
        <p:cxnSp>
          <p:nvCxnSpPr>
            <p:cNvPr id="15" name="Straight Arrow Connector 14"/>
            <p:cNvCxnSpPr/>
            <p:nvPr/>
          </p:nvCxnSpPr>
          <p:spPr>
            <a:xfrm>
              <a:off x="3280516" y="4279337"/>
              <a:ext cx="2520209" cy="406963"/>
            </a:xfrm>
            <a:prstGeom prst="straightConnector1">
              <a:avLst/>
            </a:prstGeom>
            <a:noFill/>
            <a:ln w="50800" cap="flat" cmpd="sng" algn="ctr">
              <a:solidFill>
                <a:srgbClr val="FFC000"/>
              </a:solidFill>
              <a:prstDash val="sysDash"/>
              <a:headEnd type="oval"/>
              <a:tailEnd type="oval" w="med" len="med"/>
            </a:ln>
            <a:effectLst/>
          </p:spPr>
        </p:cxnSp>
        <p:sp>
          <p:nvSpPr>
            <p:cNvPr id="17" name="TextBox 16"/>
            <p:cNvSpPr txBox="1"/>
            <p:nvPr/>
          </p:nvSpPr>
          <p:spPr>
            <a:xfrm>
              <a:off x="3810020" y="4581525"/>
              <a:ext cx="817853" cy="400110"/>
            </a:xfrm>
            <a:prstGeom prst="rect">
              <a:avLst/>
            </a:prstGeom>
            <a:noFill/>
          </p:spPr>
          <p:txBody>
            <a:bodyPr wrap="none" rtlCol="0">
              <a:spAutoFit/>
            </a:bodyPr>
            <a:lstStyle/>
            <a:p>
              <a:r>
                <a:rPr lang="en-US" sz="2000" dirty="0" smtClean="0"/>
                <a:t>59 Mi</a:t>
              </a:r>
              <a:endParaRPr lang="en-GB" sz="2000" dirty="0"/>
            </a:p>
          </p:txBody>
        </p:sp>
        <p:cxnSp>
          <p:nvCxnSpPr>
            <p:cNvPr id="18" name="Straight Arrow Connector 17"/>
            <p:cNvCxnSpPr/>
            <p:nvPr/>
          </p:nvCxnSpPr>
          <p:spPr>
            <a:xfrm rot="16200000" flipH="1">
              <a:off x="4750594" y="5136355"/>
              <a:ext cx="342903" cy="14291"/>
            </a:xfrm>
            <a:prstGeom prst="straightConnector1">
              <a:avLst/>
            </a:prstGeom>
            <a:noFill/>
            <a:ln w="50800" cap="flat" cmpd="sng" algn="ctr">
              <a:solidFill>
                <a:srgbClr val="FF0000"/>
              </a:solidFill>
              <a:prstDash val="solid"/>
              <a:tailEnd type="stealth" w="lg" len="lg"/>
            </a:ln>
            <a:effectLst/>
          </p:spPr>
        </p:cxnSp>
        <p:sp>
          <p:nvSpPr>
            <p:cNvPr id="21" name="TextBox 20"/>
            <p:cNvSpPr txBox="1"/>
            <p:nvPr/>
          </p:nvSpPr>
          <p:spPr>
            <a:xfrm>
              <a:off x="3776683" y="4948237"/>
              <a:ext cx="1111266" cy="400110"/>
            </a:xfrm>
            <a:prstGeom prst="rect">
              <a:avLst/>
            </a:prstGeom>
            <a:noFill/>
          </p:spPr>
          <p:txBody>
            <a:bodyPr wrap="none" rtlCol="0">
              <a:spAutoFit/>
            </a:bodyPr>
            <a:lstStyle/>
            <a:p>
              <a:r>
                <a:rPr lang="en-US" sz="2000" dirty="0" smtClean="0"/>
                <a:t>300 ft/s</a:t>
              </a:r>
              <a:endParaRPr lang="en-GB" sz="2000" dirty="0"/>
            </a:p>
          </p:txBody>
        </p:sp>
      </p:grpSp>
      <p:sp>
        <p:nvSpPr>
          <p:cNvPr id="24" name="TextBox 23"/>
          <p:cNvSpPr txBox="1"/>
          <p:nvPr/>
        </p:nvSpPr>
        <p:spPr>
          <a:xfrm>
            <a:off x="1" y="5028305"/>
            <a:ext cx="9143999" cy="1077218"/>
          </a:xfrm>
          <a:prstGeom prst="rect">
            <a:avLst/>
          </a:prstGeom>
          <a:noFill/>
        </p:spPr>
        <p:txBody>
          <a:bodyPr wrap="square" rtlCol="0">
            <a:spAutoFit/>
          </a:bodyPr>
          <a:lstStyle/>
          <a:p>
            <a:pPr algn="ctr"/>
            <a:r>
              <a:rPr lang="en-US" b="0" dirty="0" smtClean="0">
                <a:effectLst/>
              </a:rPr>
              <a:t>Draw a consistent snapshot in time</a:t>
            </a:r>
          </a:p>
          <a:p>
            <a:pPr algn="ctr"/>
            <a:r>
              <a:rPr lang="en-US" b="0" dirty="0" smtClean="0">
                <a:effectLst/>
              </a:rPr>
              <a:t>to prevent “staggering”</a:t>
            </a:r>
          </a:p>
        </p:txBody>
      </p:sp>
    </p:spTree>
  </p:cSld>
  <p:clrMapOvr>
    <a:masterClrMapping/>
  </p:clrMapOvr>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bwMode="auto">
          <a:xfrm>
            <a:off x="554182" y="1399326"/>
            <a:ext cx="4713854" cy="4509923"/>
          </a:xfrm>
          <a:prstGeom prst="roundRec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2" name="Rounded Rectangle 1"/>
          <p:cNvSpPr/>
          <p:nvPr/>
        </p:nvSpPr>
        <p:spPr bwMode="auto">
          <a:xfrm>
            <a:off x="5268036" y="1408846"/>
            <a:ext cx="2850725" cy="4509923"/>
          </a:xfrm>
          <a:prstGeom prst="roundRect">
            <a:avLst/>
          </a:pr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 name="Rounded Rectangle 3"/>
          <p:cNvSpPr/>
          <p:nvPr/>
        </p:nvSpPr>
        <p:spPr bwMode="auto">
          <a:xfrm>
            <a:off x="5864657" y="4928856"/>
            <a:ext cx="1842655" cy="526466"/>
          </a:xfrm>
          <a:prstGeom prst="roundRect">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2"/>
                </a:solidFill>
                <a:effectLst/>
                <a:latin typeface="Franklin Gothic Medium" pitchFamily="34" charset="0"/>
              </a:rPr>
              <a:t>Repository</a:t>
            </a:r>
            <a:endParaRPr kumimoji="0" lang="en-GB" sz="2400" b="0" i="0" u="none" strike="noStrike" cap="none" normalizeH="0" baseline="0" dirty="0" smtClean="0">
              <a:ln>
                <a:noFill/>
              </a:ln>
              <a:solidFill>
                <a:schemeClr val="bg2"/>
              </a:solidFill>
              <a:effectLst/>
              <a:latin typeface="Franklin Gothic Medium" pitchFamily="34" charset="0"/>
            </a:endParaRPr>
          </a:p>
        </p:txBody>
      </p:sp>
      <p:cxnSp>
        <p:nvCxnSpPr>
          <p:cNvPr id="5" name="Straight Arrow Connector 4"/>
          <p:cNvCxnSpPr>
            <a:endCxn id="4" idx="0"/>
          </p:cNvCxnSpPr>
          <p:nvPr/>
        </p:nvCxnSpPr>
        <p:spPr>
          <a:xfrm rot="16200000" flipH="1">
            <a:off x="4326860" y="2469731"/>
            <a:ext cx="2690620" cy="2227630"/>
          </a:xfrm>
          <a:prstGeom prst="straightConnector1">
            <a:avLst/>
          </a:prstGeom>
          <a:noFill/>
          <a:ln w="50800" cap="flat" cmpd="sng" algn="ctr">
            <a:solidFill>
              <a:schemeClr val="tx1"/>
            </a:solidFill>
            <a:prstDash val="solid"/>
            <a:tailEnd type="stealth" w="lg" len="lg"/>
          </a:ln>
          <a:effectLst/>
        </p:spPr>
      </p:cxnSp>
      <p:sp>
        <p:nvSpPr>
          <p:cNvPr id="6" name="TextBox 5"/>
          <p:cNvSpPr txBox="1"/>
          <p:nvPr/>
        </p:nvSpPr>
        <p:spPr>
          <a:xfrm>
            <a:off x="5807746" y="3397882"/>
            <a:ext cx="1884219" cy="400110"/>
          </a:xfrm>
          <a:prstGeom prst="rect">
            <a:avLst/>
          </a:prstGeom>
          <a:noFill/>
        </p:spPr>
        <p:txBody>
          <a:bodyPr wrap="square" rtlCol="0">
            <a:spAutoFit/>
          </a:bodyPr>
          <a:lstStyle/>
          <a:p>
            <a:r>
              <a:rPr lang="en-US" sz="2000" b="0" dirty="0" err="1" smtClean="0">
                <a:effectLst/>
              </a:rPr>
              <a:t>CloneAll</a:t>
            </a:r>
            <a:r>
              <a:rPr lang="en-US" sz="2000" b="0" dirty="0" smtClean="0">
                <a:effectLst/>
              </a:rPr>
              <a:t>();</a:t>
            </a:r>
            <a:endParaRPr lang="en-GB" sz="2000" b="0" dirty="0">
              <a:effectLst/>
            </a:endParaRPr>
          </a:p>
        </p:txBody>
      </p:sp>
      <p:sp>
        <p:nvSpPr>
          <p:cNvPr id="15" name="Rectangle 2"/>
          <p:cNvSpPr txBox="1">
            <a:spLocks noChangeArrowheads="1"/>
          </p:cNvSpPr>
          <p:nvPr/>
        </p:nvSpPr>
        <p:spPr>
          <a:xfrm>
            <a:off x="228600" y="228600"/>
            <a:ext cx="8915400" cy="762000"/>
          </a:xfrm>
          <a:prstGeom prst="rect">
            <a:avLst/>
          </a:prstGeom>
        </p:spPr>
        <p:txBody>
          <a:bodyPr/>
          <a:lstStyle/>
          <a:p>
            <a:pPr marL="0" marR="0" lvl="0" indent="0" defTabSz="914400" latinLnBrk="0">
              <a:lnSpc>
                <a:spcPct val="90000"/>
              </a:lnSpc>
              <a:buClrTx/>
              <a:buSzTx/>
              <a:buFontTx/>
              <a:buNone/>
              <a:tabLst/>
              <a:defRPr/>
            </a:pPr>
            <a:r>
              <a:rPr lang="en-US" sz="4400" b="0" dirty="0" smtClean="0">
                <a:solidFill>
                  <a:schemeClr val="tx2"/>
                </a:solidFill>
                <a:effectLst>
                  <a:outerShdw blurRad="38100" dist="38100" dir="2700000" algn="tl">
                    <a:srgbClr val="000000"/>
                  </a:outerShdw>
                </a:effectLst>
                <a:latin typeface="+mj-lt"/>
                <a:ea typeface="+mj-ea"/>
                <a:cs typeface="+mj-cs"/>
              </a:rPr>
              <a:t>Map Controller Behavior</a:t>
            </a:r>
          </a:p>
        </p:txBody>
      </p:sp>
      <p:cxnSp>
        <p:nvCxnSpPr>
          <p:cNvPr id="22" name="Straight Arrow Connector 21"/>
          <p:cNvCxnSpPr>
            <a:stCxn id="3" idx="2"/>
          </p:cNvCxnSpPr>
          <p:nvPr/>
        </p:nvCxnSpPr>
        <p:spPr>
          <a:xfrm rot="16200000" flipH="1">
            <a:off x="2762737" y="2967453"/>
            <a:ext cx="2026072" cy="800885"/>
          </a:xfrm>
          <a:prstGeom prst="straightConnector1">
            <a:avLst/>
          </a:prstGeom>
          <a:noFill/>
          <a:ln w="50800" cap="flat" cmpd="sng" algn="ctr">
            <a:solidFill>
              <a:schemeClr val="tx1"/>
            </a:solidFill>
            <a:prstDash val="solid"/>
            <a:tailEnd type="stealth" w="lg" len="lg"/>
          </a:ln>
          <a:effectLst/>
        </p:spPr>
      </p:cxnSp>
      <p:sp>
        <p:nvSpPr>
          <p:cNvPr id="25" name="TextBox 24"/>
          <p:cNvSpPr txBox="1"/>
          <p:nvPr/>
        </p:nvSpPr>
        <p:spPr>
          <a:xfrm>
            <a:off x="3977503" y="3163383"/>
            <a:ext cx="1260760" cy="707886"/>
          </a:xfrm>
          <a:prstGeom prst="rect">
            <a:avLst/>
          </a:prstGeom>
          <a:noFill/>
        </p:spPr>
        <p:txBody>
          <a:bodyPr wrap="square" rtlCol="0">
            <a:spAutoFit/>
          </a:bodyPr>
          <a:lstStyle/>
          <a:p>
            <a:r>
              <a:rPr lang="en-US" sz="2000" b="0" dirty="0" smtClean="0">
                <a:effectLst/>
              </a:rPr>
              <a:t>Build symbols</a:t>
            </a:r>
            <a:endParaRPr lang="en-GB" sz="2000" b="0" dirty="0">
              <a:effectLst/>
            </a:endParaRPr>
          </a:p>
        </p:txBody>
      </p:sp>
      <p:pic>
        <p:nvPicPr>
          <p:cNvPr id="26" name="Picture 4"/>
          <p:cNvPicPr>
            <a:picLocks noChangeAspect="1" noChangeArrowheads="1"/>
          </p:cNvPicPr>
          <p:nvPr/>
        </p:nvPicPr>
        <p:blipFill>
          <a:blip r:embed="rId2" cstate="print"/>
          <a:srcRect l="36040" t="12045" r="32481" b="42182"/>
          <a:stretch>
            <a:fillRect/>
          </a:stretch>
        </p:blipFill>
        <p:spPr bwMode="auto">
          <a:xfrm>
            <a:off x="1025236" y="3754582"/>
            <a:ext cx="2175164" cy="1745673"/>
          </a:xfrm>
          <a:prstGeom prst="rect">
            <a:avLst/>
          </a:prstGeom>
          <a:noFill/>
          <a:ln w="9525">
            <a:noFill/>
            <a:miter lim="800000"/>
            <a:headEnd/>
            <a:tailEnd/>
          </a:ln>
          <a:effectLst/>
        </p:spPr>
      </p:pic>
      <p:cxnSp>
        <p:nvCxnSpPr>
          <p:cNvPr id="27" name="Straight Arrow Connector 26"/>
          <p:cNvCxnSpPr/>
          <p:nvPr/>
        </p:nvCxnSpPr>
        <p:spPr>
          <a:xfrm rot="5400000">
            <a:off x="1569497" y="2620370"/>
            <a:ext cx="1323829" cy="859811"/>
          </a:xfrm>
          <a:prstGeom prst="straightConnector1">
            <a:avLst/>
          </a:prstGeom>
          <a:noFill/>
          <a:ln w="50800" cap="flat" cmpd="sng" algn="ctr">
            <a:solidFill>
              <a:schemeClr val="tx1"/>
            </a:solidFill>
            <a:prstDash val="solid"/>
            <a:tailEnd type="stealth" w="lg" len="lg"/>
          </a:ln>
          <a:effectLst/>
        </p:spPr>
      </p:cxnSp>
      <p:sp>
        <p:nvSpPr>
          <p:cNvPr id="30" name="TextBox 29"/>
          <p:cNvSpPr txBox="1"/>
          <p:nvPr/>
        </p:nvSpPr>
        <p:spPr>
          <a:xfrm>
            <a:off x="2356517" y="3130510"/>
            <a:ext cx="886687" cy="400110"/>
          </a:xfrm>
          <a:prstGeom prst="rect">
            <a:avLst/>
          </a:prstGeom>
          <a:noFill/>
        </p:spPr>
        <p:txBody>
          <a:bodyPr wrap="square" rtlCol="0">
            <a:spAutoFit/>
          </a:bodyPr>
          <a:lstStyle/>
          <a:p>
            <a:r>
              <a:rPr lang="en-US" sz="2000" b="0" dirty="0" smtClean="0">
                <a:effectLst/>
              </a:rPr>
              <a:t>Draw</a:t>
            </a:r>
            <a:endParaRPr lang="en-GB" sz="2000" b="0" dirty="0">
              <a:effectLst/>
            </a:endParaRPr>
          </a:p>
        </p:txBody>
      </p:sp>
      <p:sp>
        <p:nvSpPr>
          <p:cNvPr id="3" name="Rounded Rectangle 2"/>
          <p:cNvSpPr/>
          <p:nvPr/>
        </p:nvSpPr>
        <p:spPr bwMode="auto">
          <a:xfrm>
            <a:off x="2214435" y="1771040"/>
            <a:ext cx="2321791" cy="58382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bg2"/>
                </a:solidFill>
                <a:effectLst/>
                <a:latin typeface="Franklin Gothic Medium" pitchFamily="34" charset="0"/>
              </a:rPr>
              <a:t>MapController</a:t>
            </a:r>
            <a:endParaRPr kumimoji="0" lang="en-GB" sz="2400" b="0" i="0" u="none" strike="noStrike" cap="none" normalizeH="0" baseline="0" dirty="0" smtClean="0">
              <a:ln>
                <a:noFill/>
              </a:ln>
              <a:solidFill>
                <a:schemeClr val="bg2"/>
              </a:solidFill>
              <a:effectLst/>
              <a:latin typeface="Franklin Gothic Medium" pitchFamily="34" charset="0"/>
            </a:endParaRPr>
          </a:p>
        </p:txBody>
      </p:sp>
      <p:sp>
        <p:nvSpPr>
          <p:cNvPr id="43" name="TextBox 42"/>
          <p:cNvSpPr txBox="1"/>
          <p:nvPr/>
        </p:nvSpPr>
        <p:spPr>
          <a:xfrm rot="18900995">
            <a:off x="3802650" y="3796781"/>
            <a:ext cx="2039341" cy="1446550"/>
          </a:xfrm>
          <a:prstGeom prst="rect">
            <a:avLst/>
          </a:prstGeom>
          <a:noFill/>
        </p:spPr>
        <p:txBody>
          <a:bodyPr wrap="square" rtlCol="0">
            <a:spAutoFit/>
          </a:bodyPr>
          <a:lstStyle/>
          <a:p>
            <a:r>
              <a:rPr lang="en-GB" sz="8800" dirty="0" smtClean="0">
                <a:latin typeface="Wingdings"/>
              </a:rPr>
              <a:t>Q</a:t>
            </a:r>
            <a:endParaRPr lang="en-GB" sz="8800" dirty="0"/>
          </a:p>
        </p:txBody>
      </p:sp>
      <p:grpSp>
        <p:nvGrpSpPr>
          <p:cNvPr id="7" name="Group 22"/>
          <p:cNvGrpSpPr/>
          <p:nvPr/>
        </p:nvGrpSpPr>
        <p:grpSpPr>
          <a:xfrm>
            <a:off x="760364" y="1685312"/>
            <a:ext cx="927247" cy="857252"/>
            <a:chOff x="6180137" y="4904509"/>
            <a:chExt cx="927247" cy="857252"/>
          </a:xfrm>
        </p:grpSpPr>
        <p:sp>
          <p:nvSpPr>
            <p:cNvPr id="24" name="Oval 33"/>
            <p:cNvSpPr>
              <a:spLocks noChangeArrowheads="1"/>
            </p:cNvSpPr>
            <p:nvPr/>
          </p:nvSpPr>
          <p:spPr bwMode="auto">
            <a:xfrm>
              <a:off x="6180137" y="4904509"/>
              <a:ext cx="885681" cy="857252"/>
            </a:xfrm>
            <a:prstGeom prst="ellipse">
              <a:avLst/>
            </a:prstGeom>
            <a:solidFill>
              <a:schemeClr val="tx2">
                <a:lumMod val="75000"/>
              </a:schemeClr>
            </a:solidFill>
            <a:ln w="38100" algn="ctr">
              <a:solidFill>
                <a:schemeClr val="tx1"/>
              </a:solidFill>
              <a:round/>
              <a:headEnd/>
              <a:tailEnd/>
            </a:ln>
            <a:effectLst/>
          </p:spPr>
          <p:txBody>
            <a:bodyPr wrap="none" anchor="ctr"/>
            <a:lstStyle/>
            <a:p>
              <a:endParaRPr lang="en-GB"/>
            </a:p>
          </p:txBody>
        </p:sp>
        <p:sp>
          <p:nvSpPr>
            <p:cNvPr id="28" name="Text Box 34"/>
            <p:cNvSpPr txBox="1">
              <a:spLocks noChangeArrowheads="1"/>
            </p:cNvSpPr>
            <p:nvPr/>
          </p:nvSpPr>
          <p:spPr bwMode="auto">
            <a:xfrm>
              <a:off x="6189230" y="5135273"/>
              <a:ext cx="918154" cy="369332"/>
            </a:xfrm>
            <a:prstGeom prst="rect">
              <a:avLst/>
            </a:prstGeom>
            <a:noFill/>
            <a:ln w="9525" algn="ctr">
              <a:noFill/>
              <a:miter lim="800000"/>
              <a:headEnd/>
              <a:tailEnd/>
            </a:ln>
            <a:effectLst/>
          </p:spPr>
          <p:txBody>
            <a:bodyPr wrap="square">
              <a:spAutoFit/>
            </a:bodyPr>
            <a:lstStyle/>
            <a:p>
              <a:pPr algn="ctr" eaLnBrk="0" hangingPunct="0">
                <a:spcBef>
                  <a:spcPct val="50000"/>
                </a:spcBef>
              </a:pPr>
              <a:r>
                <a:rPr lang="en-US" sz="1800" b="0" dirty="0" smtClean="0">
                  <a:solidFill>
                    <a:schemeClr val="bg2"/>
                  </a:solidFill>
                  <a:effectLst/>
                </a:rPr>
                <a:t>Timer</a:t>
              </a:r>
              <a:endParaRPr lang="en-US" sz="1800" b="0" dirty="0">
                <a:solidFill>
                  <a:schemeClr val="bg2"/>
                </a:solidFill>
                <a:effectLst/>
              </a:endParaRPr>
            </a:p>
          </p:txBody>
        </p:sp>
        <p:sp>
          <p:nvSpPr>
            <p:cNvPr id="29" name="Line 36"/>
            <p:cNvSpPr>
              <a:spLocks noChangeShapeType="1"/>
            </p:cNvSpPr>
            <p:nvPr/>
          </p:nvSpPr>
          <p:spPr bwMode="auto">
            <a:xfrm flipV="1">
              <a:off x="6688142" y="4915185"/>
              <a:ext cx="92075" cy="0"/>
            </a:xfrm>
            <a:prstGeom prst="line">
              <a:avLst/>
            </a:prstGeom>
            <a:noFill/>
            <a:ln w="38100">
              <a:solidFill>
                <a:schemeClr val="tx1"/>
              </a:solidFill>
              <a:round/>
              <a:headEnd/>
              <a:tailEnd type="stealth" w="lg" len="lg"/>
            </a:ln>
            <a:effectLst/>
          </p:spPr>
          <p:txBody>
            <a:bodyPr>
              <a:spAutoFit/>
            </a:bodyPr>
            <a:lstStyle/>
            <a:p>
              <a:endParaRPr lang="en-GB"/>
            </a:p>
          </p:txBody>
        </p:sp>
        <p:sp>
          <p:nvSpPr>
            <p:cNvPr id="31" name="Line 36"/>
            <p:cNvSpPr>
              <a:spLocks noChangeShapeType="1"/>
            </p:cNvSpPr>
            <p:nvPr/>
          </p:nvSpPr>
          <p:spPr bwMode="auto">
            <a:xfrm flipH="1" flipV="1">
              <a:off x="6452624" y="5746462"/>
              <a:ext cx="92075" cy="0"/>
            </a:xfrm>
            <a:prstGeom prst="line">
              <a:avLst/>
            </a:prstGeom>
            <a:noFill/>
            <a:ln w="38100">
              <a:solidFill>
                <a:schemeClr val="tx1"/>
              </a:solidFill>
              <a:round/>
              <a:headEnd/>
              <a:tailEnd type="stealth" w="lg" len="lg"/>
            </a:ln>
            <a:effectLst/>
          </p:spPr>
          <p:txBody>
            <a:bodyPr>
              <a:spAutoFit/>
            </a:bodyPr>
            <a:lstStyle/>
            <a:p>
              <a:endParaRPr lang="en-GB"/>
            </a:p>
          </p:txBody>
        </p:sp>
      </p:grpSp>
      <p:sp>
        <p:nvSpPr>
          <p:cNvPr id="39" name="TextBox 38"/>
          <p:cNvSpPr txBox="1"/>
          <p:nvPr/>
        </p:nvSpPr>
        <p:spPr>
          <a:xfrm>
            <a:off x="1538271" y="1339344"/>
            <a:ext cx="1884219" cy="400110"/>
          </a:xfrm>
          <a:prstGeom prst="rect">
            <a:avLst/>
          </a:prstGeom>
          <a:noFill/>
        </p:spPr>
        <p:txBody>
          <a:bodyPr wrap="square" rtlCol="0">
            <a:spAutoFit/>
          </a:bodyPr>
          <a:lstStyle/>
          <a:p>
            <a:r>
              <a:rPr lang="en-US" sz="2000" b="0" dirty="0" smtClean="0">
                <a:effectLst/>
              </a:rPr>
              <a:t>1-2 times / sec</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up)">
                                      <p:cBhvr>
                                        <p:cTn id="29" dur="500"/>
                                        <p:tgtEl>
                                          <p:spTgt spid="27"/>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25" grpId="0"/>
      <p:bldP spid="30" grpId="0"/>
      <p:bldP spid="43"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127000" y="127000"/>
            <a:ext cx="9017000" cy="1298575"/>
          </a:xfrm>
          <a:noFill/>
          <a:ln/>
        </p:spPr>
        <p:txBody>
          <a:bodyPr/>
          <a:lstStyle/>
          <a:p>
            <a:r>
              <a:rPr lang="en-US"/>
              <a:t>#11. Business Logic can </a:t>
            </a:r>
            <a:br>
              <a:rPr lang="en-US"/>
            </a:br>
            <a:r>
              <a:rPr lang="en-US"/>
              <a:t>         and should be centralized</a:t>
            </a:r>
          </a:p>
        </p:txBody>
      </p:sp>
      <p:sp>
        <p:nvSpPr>
          <p:cNvPr id="339971" name="Rectangle 3"/>
          <p:cNvSpPr>
            <a:spLocks noGrp="1" noChangeArrowheads="1"/>
          </p:cNvSpPr>
          <p:nvPr>
            <p:ph idx="1"/>
          </p:nvPr>
        </p:nvSpPr>
        <p:spPr>
          <a:xfrm>
            <a:off x="0" y="1254125"/>
            <a:ext cx="9144000" cy="4327525"/>
          </a:xfrm>
          <a:noFill/>
          <a:ln/>
        </p:spPr>
        <p:txBody>
          <a:bodyPr/>
          <a:lstStyle/>
          <a:p>
            <a:pPr marL="342900" indent="-342900"/>
            <a:endParaRPr lang="en-US"/>
          </a:p>
          <a:p>
            <a:pPr marL="342900" indent="-342900"/>
            <a:r>
              <a:rPr lang="en-US"/>
              <a:t>“First name will be less than 40 characters”</a:t>
            </a:r>
          </a:p>
          <a:p>
            <a:pPr marL="342900" indent="-342900"/>
            <a:endParaRPr lang="en-US"/>
          </a:p>
          <a:p>
            <a:pPr marL="342900" indent="-342900"/>
            <a:r>
              <a:rPr lang="en-US"/>
              <a:t>Enforce in the UI? Business logic layer? Database? Everywhere?</a:t>
            </a:r>
          </a:p>
          <a:p>
            <a:pPr marL="342900" indent="-342900"/>
            <a:endParaRPr lang="en-US"/>
          </a:p>
          <a:p>
            <a:pPr marL="342900" indent="-342900"/>
            <a:r>
              <a:rPr lang="en-US"/>
              <a:t>When the business rules change, how will you know what parts of the system to change?</a:t>
            </a:r>
          </a:p>
        </p:txBody>
      </p:sp>
    </p:spTree>
  </p:cSld>
  <p:clrMapOvr>
    <a:masterClrMapping/>
  </p:clrMapOvr>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7000" y="127000"/>
            <a:ext cx="8870950" cy="695325"/>
          </a:xfrm>
          <a:prstGeom prst="rect">
            <a:avLst/>
          </a:prstGeom>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4400" b="0" kern="0" dirty="0" smtClean="0">
                <a:solidFill>
                  <a:schemeClr val="tx2"/>
                </a:solidFill>
                <a:effectLst>
                  <a:outerShdw blurRad="38100" dist="38100" dir="2700000" algn="tl">
                    <a:srgbClr val="000000"/>
                  </a:outerShdw>
                </a:effectLst>
                <a:latin typeface="+mj-lt"/>
                <a:ea typeface="+mj-ea"/>
                <a:cs typeface="+mj-cs"/>
              </a:rPr>
              <a:t>Offline Enabled</a:t>
            </a:r>
            <a:endParaRPr kumimoji="0" lang="en-GB"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3" name="Picture 3" descr="C:\Documents and Settings\Udi Dahan\My Documents\My Pictures\work\laptop.JP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378875" y="888454"/>
            <a:ext cx="6214346" cy="4255046"/>
          </a:xfrm>
          <a:prstGeom prst="rect">
            <a:avLst/>
          </a:prstGeom>
          <a:noFill/>
          <a:ln>
            <a:solidFill>
              <a:schemeClr val="tx1"/>
            </a:solidFill>
          </a:ln>
        </p:spPr>
      </p:pic>
      <p:sp>
        <p:nvSpPr>
          <p:cNvPr id="4" name="Rounded Rectangle 3"/>
          <p:cNvSpPr/>
          <p:nvPr/>
        </p:nvSpPr>
        <p:spPr>
          <a:xfrm>
            <a:off x="778057" y="1155149"/>
            <a:ext cx="4073236" cy="1288473"/>
          </a:xfrm>
          <a:prstGeom prst="roundRect">
            <a:avLst>
              <a:gd name="adj" fmla="val 50000"/>
            </a:avLst>
          </a:prstGeom>
          <a:solidFill>
            <a:srgbClr val="000000">
              <a:alpha val="54902"/>
            </a:srgbClr>
          </a:soli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Client</a:t>
            </a:r>
            <a:endParaRPr kumimoji="0" lang="en-GB"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nvGrpSpPr>
          <p:cNvPr id="5" name="Group 4"/>
          <p:cNvGrpSpPr/>
          <p:nvPr/>
        </p:nvGrpSpPr>
        <p:grpSpPr>
          <a:xfrm>
            <a:off x="3730085" y="1362968"/>
            <a:ext cx="927247" cy="857252"/>
            <a:chOff x="6180137" y="4904509"/>
            <a:chExt cx="927247" cy="857252"/>
          </a:xfrm>
        </p:grpSpPr>
        <p:sp>
          <p:nvSpPr>
            <p:cNvPr id="6" name="Oval 33"/>
            <p:cNvSpPr>
              <a:spLocks noChangeArrowheads="1"/>
            </p:cNvSpPr>
            <p:nvPr/>
          </p:nvSpPr>
          <p:spPr bwMode="auto">
            <a:xfrm>
              <a:off x="6180137" y="4904509"/>
              <a:ext cx="885681" cy="857252"/>
            </a:xfrm>
            <a:prstGeom prst="ellipse">
              <a:avLst/>
            </a:prstGeom>
            <a:solidFill>
              <a:schemeClr val="tx2">
                <a:lumMod val="75000"/>
              </a:schemeClr>
            </a:solidFill>
            <a:ln w="38100" algn="ctr">
              <a:solidFill>
                <a:schemeClr val="tx1"/>
              </a:solidFill>
              <a:round/>
              <a:headEnd/>
              <a:tailEnd/>
            </a:ln>
            <a:effectLst/>
          </p:spPr>
          <p:txBody>
            <a:bodyPr wrap="none" anchor="ctr"/>
            <a:lstStyle/>
            <a:p>
              <a:endParaRPr lang="en-GB"/>
            </a:p>
          </p:txBody>
        </p:sp>
        <p:sp>
          <p:nvSpPr>
            <p:cNvPr id="7" name="Text Box 34"/>
            <p:cNvSpPr txBox="1">
              <a:spLocks noChangeArrowheads="1"/>
            </p:cNvSpPr>
            <p:nvPr/>
          </p:nvSpPr>
          <p:spPr bwMode="auto">
            <a:xfrm>
              <a:off x="6189230" y="5135273"/>
              <a:ext cx="918154" cy="369332"/>
            </a:xfrm>
            <a:prstGeom prst="rect">
              <a:avLst/>
            </a:prstGeom>
            <a:noFill/>
            <a:ln w="9525" algn="ctr">
              <a:noFill/>
              <a:miter lim="800000"/>
              <a:headEnd/>
              <a:tailEnd/>
            </a:ln>
            <a:effectLst/>
          </p:spPr>
          <p:txBody>
            <a:bodyPr wrap="square">
              <a:spAutoFit/>
            </a:bodyPr>
            <a:lstStyle/>
            <a:p>
              <a:pPr eaLnBrk="0" hangingPunct="0">
                <a:spcBef>
                  <a:spcPct val="50000"/>
                </a:spcBef>
              </a:pPr>
              <a:r>
                <a:rPr lang="en-US" sz="1800" b="0" dirty="0" smtClean="0">
                  <a:solidFill>
                    <a:schemeClr val="bg2"/>
                  </a:solidFill>
                  <a:effectLst/>
                </a:rPr>
                <a:t>Thread</a:t>
              </a:r>
              <a:endParaRPr lang="en-US" sz="1800" b="0" dirty="0">
                <a:solidFill>
                  <a:schemeClr val="bg2"/>
                </a:solidFill>
                <a:effectLst/>
              </a:endParaRPr>
            </a:p>
          </p:txBody>
        </p:sp>
        <p:sp>
          <p:nvSpPr>
            <p:cNvPr id="8" name="Line 36"/>
            <p:cNvSpPr>
              <a:spLocks noChangeShapeType="1"/>
            </p:cNvSpPr>
            <p:nvPr/>
          </p:nvSpPr>
          <p:spPr bwMode="auto">
            <a:xfrm flipV="1">
              <a:off x="6688142" y="4915185"/>
              <a:ext cx="92075" cy="0"/>
            </a:xfrm>
            <a:prstGeom prst="line">
              <a:avLst/>
            </a:prstGeom>
            <a:noFill/>
            <a:ln w="38100">
              <a:solidFill>
                <a:schemeClr val="tx1"/>
              </a:solidFill>
              <a:round/>
              <a:headEnd/>
              <a:tailEnd type="stealth" w="lg" len="lg"/>
            </a:ln>
            <a:effectLst/>
          </p:spPr>
          <p:txBody>
            <a:bodyPr>
              <a:spAutoFit/>
            </a:bodyPr>
            <a:lstStyle/>
            <a:p>
              <a:endParaRPr lang="en-GB"/>
            </a:p>
          </p:txBody>
        </p:sp>
        <p:sp>
          <p:nvSpPr>
            <p:cNvPr id="9" name="Line 36"/>
            <p:cNvSpPr>
              <a:spLocks noChangeShapeType="1"/>
            </p:cNvSpPr>
            <p:nvPr/>
          </p:nvSpPr>
          <p:spPr bwMode="auto">
            <a:xfrm flipH="1" flipV="1">
              <a:off x="6452624" y="5746462"/>
              <a:ext cx="92075" cy="0"/>
            </a:xfrm>
            <a:prstGeom prst="line">
              <a:avLst/>
            </a:prstGeom>
            <a:noFill/>
            <a:ln w="38100">
              <a:solidFill>
                <a:schemeClr val="tx1"/>
              </a:solidFill>
              <a:round/>
              <a:headEnd/>
              <a:tailEnd type="stealth" w="lg" len="lg"/>
            </a:ln>
            <a:effectLst/>
          </p:spPr>
          <p:txBody>
            <a:bodyPr>
              <a:spAutoFit/>
            </a:bodyPr>
            <a:lstStyle/>
            <a:p>
              <a:endParaRPr lang="en-GB"/>
            </a:p>
          </p:txBody>
        </p:sp>
      </p:grpSp>
      <p:grpSp>
        <p:nvGrpSpPr>
          <p:cNvPr id="10" name="Group 9"/>
          <p:cNvGrpSpPr/>
          <p:nvPr/>
        </p:nvGrpSpPr>
        <p:grpSpPr>
          <a:xfrm>
            <a:off x="1042303" y="1349114"/>
            <a:ext cx="927247" cy="857252"/>
            <a:chOff x="6180137" y="4904509"/>
            <a:chExt cx="927247" cy="857252"/>
          </a:xfrm>
        </p:grpSpPr>
        <p:sp>
          <p:nvSpPr>
            <p:cNvPr id="11" name="Oval 33"/>
            <p:cNvSpPr>
              <a:spLocks noChangeArrowheads="1"/>
            </p:cNvSpPr>
            <p:nvPr/>
          </p:nvSpPr>
          <p:spPr bwMode="auto">
            <a:xfrm>
              <a:off x="6180137" y="4904509"/>
              <a:ext cx="885681" cy="857252"/>
            </a:xfrm>
            <a:prstGeom prst="ellipse">
              <a:avLst/>
            </a:prstGeom>
            <a:solidFill>
              <a:schemeClr val="tx2">
                <a:lumMod val="75000"/>
              </a:schemeClr>
            </a:solidFill>
            <a:ln w="38100" algn="ctr">
              <a:solidFill>
                <a:schemeClr val="tx1"/>
              </a:solidFill>
              <a:round/>
              <a:headEnd/>
              <a:tailEnd/>
            </a:ln>
            <a:effectLst/>
          </p:spPr>
          <p:txBody>
            <a:bodyPr wrap="none" anchor="ctr"/>
            <a:lstStyle/>
            <a:p>
              <a:endParaRPr lang="en-GB"/>
            </a:p>
          </p:txBody>
        </p:sp>
        <p:sp>
          <p:nvSpPr>
            <p:cNvPr id="12" name="Text Box 34"/>
            <p:cNvSpPr txBox="1">
              <a:spLocks noChangeArrowheads="1"/>
            </p:cNvSpPr>
            <p:nvPr/>
          </p:nvSpPr>
          <p:spPr bwMode="auto">
            <a:xfrm>
              <a:off x="6189230" y="5135273"/>
              <a:ext cx="918154" cy="369332"/>
            </a:xfrm>
            <a:prstGeom prst="rect">
              <a:avLst/>
            </a:prstGeom>
            <a:noFill/>
            <a:ln w="9525" algn="ctr">
              <a:noFill/>
              <a:miter lim="800000"/>
              <a:headEnd/>
              <a:tailEnd/>
            </a:ln>
            <a:effectLst/>
          </p:spPr>
          <p:txBody>
            <a:bodyPr wrap="square">
              <a:spAutoFit/>
            </a:bodyPr>
            <a:lstStyle/>
            <a:p>
              <a:pPr eaLnBrk="0" hangingPunct="0">
                <a:spcBef>
                  <a:spcPct val="50000"/>
                </a:spcBef>
              </a:pPr>
              <a:r>
                <a:rPr lang="en-US" sz="1800" b="0" dirty="0" smtClean="0">
                  <a:solidFill>
                    <a:schemeClr val="bg2"/>
                  </a:solidFill>
                  <a:effectLst/>
                </a:rPr>
                <a:t>Thread</a:t>
              </a:r>
              <a:endParaRPr lang="en-US" sz="1800" b="0" dirty="0">
                <a:solidFill>
                  <a:schemeClr val="bg2"/>
                </a:solidFill>
                <a:effectLst/>
              </a:endParaRPr>
            </a:p>
          </p:txBody>
        </p:sp>
        <p:sp>
          <p:nvSpPr>
            <p:cNvPr id="13" name="Line 36"/>
            <p:cNvSpPr>
              <a:spLocks noChangeShapeType="1"/>
            </p:cNvSpPr>
            <p:nvPr/>
          </p:nvSpPr>
          <p:spPr bwMode="auto">
            <a:xfrm flipV="1">
              <a:off x="6688142" y="4915185"/>
              <a:ext cx="92075" cy="0"/>
            </a:xfrm>
            <a:prstGeom prst="line">
              <a:avLst/>
            </a:prstGeom>
            <a:noFill/>
            <a:ln w="38100">
              <a:solidFill>
                <a:schemeClr val="tx1"/>
              </a:solidFill>
              <a:round/>
              <a:headEnd/>
              <a:tailEnd type="stealth" w="lg" len="lg"/>
            </a:ln>
            <a:effectLst/>
          </p:spPr>
          <p:txBody>
            <a:bodyPr>
              <a:spAutoFit/>
            </a:bodyPr>
            <a:lstStyle/>
            <a:p>
              <a:endParaRPr lang="en-GB"/>
            </a:p>
          </p:txBody>
        </p:sp>
        <p:sp>
          <p:nvSpPr>
            <p:cNvPr id="14" name="Line 36"/>
            <p:cNvSpPr>
              <a:spLocks noChangeShapeType="1"/>
            </p:cNvSpPr>
            <p:nvPr/>
          </p:nvSpPr>
          <p:spPr bwMode="auto">
            <a:xfrm flipH="1" flipV="1">
              <a:off x="6452624" y="5746462"/>
              <a:ext cx="92075" cy="0"/>
            </a:xfrm>
            <a:prstGeom prst="line">
              <a:avLst/>
            </a:prstGeom>
            <a:noFill/>
            <a:ln w="38100">
              <a:solidFill>
                <a:schemeClr val="tx1"/>
              </a:solidFill>
              <a:round/>
              <a:headEnd/>
              <a:tailEnd type="stealth" w="lg" len="lg"/>
            </a:ln>
            <a:effectLst/>
          </p:spPr>
          <p:txBody>
            <a:bodyPr>
              <a:spAutoFit/>
            </a:bodyPr>
            <a:lstStyle/>
            <a:p>
              <a:endParaRPr lang="en-GB"/>
            </a:p>
          </p:txBody>
        </p:sp>
      </p:grpSp>
      <p:sp>
        <p:nvSpPr>
          <p:cNvPr id="15" name="Rounded Rectangle 14"/>
          <p:cNvSpPr/>
          <p:nvPr/>
        </p:nvSpPr>
        <p:spPr>
          <a:xfrm>
            <a:off x="585789" y="3279225"/>
            <a:ext cx="3814762" cy="1288473"/>
          </a:xfrm>
          <a:prstGeom prst="roundRect">
            <a:avLst>
              <a:gd name="adj" fmla="val 50000"/>
            </a:avLst>
          </a:prstGeom>
          <a:solidFill>
            <a:srgbClr val="7030A0">
              <a:alpha val="54902"/>
            </a:srgbClr>
          </a:soli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Server</a:t>
            </a:r>
            <a:endParaRPr kumimoji="0" lang="en-GB"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6" name="Flowchart: Magnetic Disk 25"/>
          <p:cNvSpPr/>
          <p:nvPr/>
        </p:nvSpPr>
        <p:spPr bwMode="auto">
          <a:xfrm>
            <a:off x="5100637" y="2314575"/>
            <a:ext cx="1228725" cy="1557338"/>
          </a:xfrm>
          <a:prstGeom prst="flowChartMagneticDisk">
            <a:avLst/>
          </a:prstGeom>
          <a:solidFill>
            <a:srgbClr val="00B0F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rPr>
              <a:t>DB /</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t>File</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cxnSp>
        <p:nvCxnSpPr>
          <p:cNvPr id="27" name="Straight Arrow Connector 26"/>
          <p:cNvCxnSpPr>
            <a:stCxn id="4" idx="2"/>
            <a:endCxn id="15" idx="0"/>
          </p:cNvCxnSpPr>
          <p:nvPr/>
        </p:nvCxnSpPr>
        <p:spPr>
          <a:xfrm rot="5400000">
            <a:off x="2236122" y="2700671"/>
            <a:ext cx="835603" cy="321505"/>
          </a:xfrm>
          <a:prstGeom prst="straightConnector1">
            <a:avLst/>
          </a:prstGeom>
          <a:noFill/>
          <a:ln w="50800" cap="flat" cmpd="sng" algn="ctr">
            <a:solidFill>
              <a:schemeClr val="tx1"/>
            </a:solidFill>
            <a:prstDash val="solid"/>
            <a:tailEnd type="stealth" w="lg" len="lg"/>
          </a:ln>
          <a:effectLst/>
        </p:spPr>
      </p:cxnSp>
      <p:cxnSp>
        <p:nvCxnSpPr>
          <p:cNvPr id="31" name="Straight Arrow Connector 30"/>
          <p:cNvCxnSpPr/>
          <p:nvPr/>
        </p:nvCxnSpPr>
        <p:spPr>
          <a:xfrm flipV="1">
            <a:off x="4414838" y="3443288"/>
            <a:ext cx="685800" cy="471489"/>
          </a:xfrm>
          <a:prstGeom prst="straightConnector1">
            <a:avLst/>
          </a:prstGeom>
          <a:noFill/>
          <a:ln w="50800" cap="flat" cmpd="sng" algn="ctr">
            <a:solidFill>
              <a:schemeClr val="tx1"/>
            </a:solidFill>
            <a:prstDash val="solid"/>
            <a:tailEnd type="stealth" w="lg" len="lg"/>
          </a:ln>
          <a:effectLst/>
        </p:spPr>
      </p:cxnSp>
      <p:pic>
        <p:nvPicPr>
          <p:cNvPr id="34" name="Picture 3" descr="C:\Documents and Settings\Udi Dahan\My Documents\My Pictures\work\web_services.png"/>
          <p:cNvPicPr>
            <a:picLocks noChangeAspect="1" noChangeArrowheads="1"/>
          </p:cNvPicPr>
          <p:nvPr/>
        </p:nvPicPr>
        <p:blipFill>
          <a:blip r:embed="rId3" cstate="print"/>
          <a:srcRect/>
          <a:stretch>
            <a:fillRect/>
          </a:stretch>
        </p:blipFill>
        <p:spPr bwMode="auto">
          <a:xfrm>
            <a:off x="7293553" y="5053428"/>
            <a:ext cx="1447800" cy="1524810"/>
          </a:xfrm>
          <a:prstGeom prst="rect">
            <a:avLst/>
          </a:prstGeom>
          <a:noFill/>
        </p:spPr>
      </p:pic>
      <p:cxnSp>
        <p:nvCxnSpPr>
          <p:cNvPr id="35" name="Straight Arrow Connector 34"/>
          <p:cNvCxnSpPr>
            <a:endCxn id="34" idx="1"/>
          </p:cNvCxnSpPr>
          <p:nvPr/>
        </p:nvCxnSpPr>
        <p:spPr>
          <a:xfrm>
            <a:off x="4214813" y="4357688"/>
            <a:ext cx="3078740" cy="1458145"/>
          </a:xfrm>
          <a:prstGeom prst="straightConnector1">
            <a:avLst/>
          </a:prstGeom>
          <a:noFill/>
          <a:ln w="50800" cap="flat" cmpd="sng" algn="ctr">
            <a:solidFill>
              <a:schemeClr val="tx1"/>
            </a:solidFill>
            <a:prstDash val="sysDash"/>
            <a:tailEnd type="stealth" w="lg" len="lg"/>
          </a:ln>
          <a:effectLst/>
        </p:spPr>
      </p:cxnSp>
      <p:sp>
        <p:nvSpPr>
          <p:cNvPr id="38" name="Rectangle 37"/>
          <p:cNvSpPr/>
          <p:nvPr/>
        </p:nvSpPr>
        <p:spPr>
          <a:xfrm>
            <a:off x="828675" y="4047678"/>
            <a:ext cx="3429001" cy="400110"/>
          </a:xfrm>
          <a:prstGeom prst="rect">
            <a:avLst/>
          </a:prstGeom>
        </p:spPr>
        <p:txBody>
          <a:bodyPr wrap="square">
            <a:spAutoFit/>
          </a:bodyPr>
          <a:lstStyle/>
          <a:p>
            <a:r>
              <a:rPr lang="en-GB" sz="2000" b="0" dirty="0" err="1" smtClean="0">
                <a:effectLst/>
              </a:rPr>
              <a:t>ForwardReceivedMessagesTo</a:t>
            </a:r>
            <a:endParaRPr lang="en-GB" sz="2000" b="0" dirty="0" smtClean="0">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7000" y="127000"/>
            <a:ext cx="8870950" cy="695325"/>
          </a:xfrm>
          <a:prstGeom prst="rect">
            <a:avLst/>
          </a:prstGeom>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4400" b="0" kern="0" dirty="0" smtClean="0">
                <a:solidFill>
                  <a:schemeClr val="tx2"/>
                </a:solidFill>
                <a:effectLst>
                  <a:outerShdw blurRad="38100" dist="38100" dir="2700000" algn="tl">
                    <a:srgbClr val="000000"/>
                  </a:outerShdw>
                </a:effectLst>
                <a:latin typeface="+mj-lt"/>
                <a:ea typeface="+mj-ea"/>
                <a:cs typeface="+mj-cs"/>
              </a:rPr>
              <a:t>Synchronization Conflicts</a:t>
            </a:r>
            <a:endParaRPr kumimoji="0" lang="en-GB"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3" name="Content Placeholder 2"/>
          <p:cNvSpPr txBox="1">
            <a:spLocks/>
          </p:cNvSpPr>
          <p:nvPr/>
        </p:nvSpPr>
        <p:spPr>
          <a:xfrm>
            <a:off x="585788" y="1400175"/>
            <a:ext cx="8437562" cy="4972050"/>
          </a:xfrm>
          <a:prstGeom prst="rect">
            <a:avLst/>
          </a:prstGeom>
        </p:spPr>
        <p:txBody>
          <a:bodyPr/>
          <a:lstStyle/>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r>
              <a:rPr kumimoji="0" 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Extended periods of disconnected work</a:t>
            </a: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endParaRPr lang="en-US" b="0" kern="0" dirty="0" smtClean="0">
              <a:effectLst>
                <a:outerShdw blurRad="38100" dist="38100" dir="2700000" algn="tl">
                  <a:srgbClr val="000000"/>
                </a:outerShdw>
              </a:effectLst>
              <a:latin typeface="+mn-lt"/>
            </a:endParaRP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r>
              <a:rPr lang="en-US" sz="2800" b="0" kern="0" dirty="0" smtClean="0">
                <a:solidFill>
                  <a:srgbClr val="FFFFFF"/>
                </a:solidFill>
                <a:effectLst>
                  <a:outerShdw blurRad="38100" dist="38100" dir="2700000" algn="tl">
                    <a:srgbClr val="000000"/>
                  </a:outerShdw>
                </a:effectLst>
                <a:latin typeface="+mn-lt"/>
              </a:rPr>
              <a:t>	Client DB has diverged from Server</a:t>
            </a: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endParaRPr lang="en-US" sz="2800" b="0" kern="0" dirty="0" smtClean="0">
              <a:solidFill>
                <a:srgbClr val="FFFFFF"/>
              </a:solidFill>
              <a:effectLst>
                <a:outerShdw blurRad="38100" dist="38100" dir="2700000" algn="tl">
                  <a:srgbClr val="000000"/>
                </a:outerShdw>
              </a:effectLst>
              <a:latin typeface="+mn-lt"/>
            </a:endParaRP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r>
              <a:rPr lang="en-US" sz="2800" b="0" kern="0" dirty="0" smtClean="0">
                <a:solidFill>
                  <a:srgbClr val="FFFFFF"/>
                </a:solidFill>
                <a:effectLst>
                  <a:outerShdw blurRad="38100" dist="38100" dir="2700000" algn="tl">
                    <a:srgbClr val="000000"/>
                  </a:outerShdw>
                </a:effectLst>
                <a:latin typeface="+mn-lt"/>
              </a:rPr>
              <a:t>		Successful local messages may fail on sync</a:t>
            </a: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endParaRPr lang="en-US" sz="2800" b="0" kern="0" dirty="0" smtClean="0">
              <a:solidFill>
                <a:srgbClr val="FFFFFF"/>
              </a:solidFill>
              <a:effectLst>
                <a:outerShdw blurRad="38100" dist="38100" dir="2700000" algn="tl">
                  <a:srgbClr val="000000"/>
                </a:outerShdw>
              </a:effectLst>
              <a:latin typeface="+mn-lt"/>
            </a:endParaRP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r>
              <a:rPr lang="en-US" sz="2800" b="0" kern="0" dirty="0" smtClean="0">
                <a:solidFill>
                  <a:srgbClr val="FFFFFF"/>
                </a:solidFill>
                <a:effectLst>
                  <a:outerShdw blurRad="38100" dist="38100" dir="2700000" algn="tl">
                    <a:srgbClr val="000000"/>
                  </a:outerShdw>
                </a:effectLst>
                <a:latin typeface="+mn-lt"/>
              </a:rPr>
              <a:t>			</a:t>
            </a:r>
          </a:p>
          <a:p>
            <a:pPr marL="460375" marR="0" lvl="0" indent="-460375" algn="ctr" defTabSz="914400" rtl="0" eaLnBrk="1" fontAlgn="base" latinLnBrk="0" hangingPunct="1">
              <a:lnSpc>
                <a:spcPct val="90000"/>
              </a:lnSpc>
              <a:spcBef>
                <a:spcPct val="30000"/>
              </a:spcBef>
              <a:spcAft>
                <a:spcPct val="0"/>
              </a:spcAft>
              <a:buClr>
                <a:schemeClr val="tx2"/>
              </a:buClr>
              <a:buSzPct val="55000"/>
              <a:tabLst/>
              <a:defRPr/>
            </a:pPr>
            <a:r>
              <a:rPr lang="en-US" sz="2800" b="0" kern="0" dirty="0" smtClean="0">
                <a:solidFill>
                  <a:srgbClr val="FFFFFF"/>
                </a:solidFill>
                <a:effectLst>
                  <a:outerShdw blurRad="38100" dist="38100" dir="2700000" algn="tl">
                    <a:srgbClr val="000000"/>
                  </a:outerShdw>
                </a:effectLst>
                <a:latin typeface="+mn-lt"/>
              </a:rPr>
              <a:t>	</a:t>
            </a:r>
            <a:r>
              <a:rPr lang="en-US" kern="0" dirty="0" smtClean="0">
                <a:solidFill>
                  <a:srgbClr val="FFFF00"/>
                </a:solidFill>
                <a:effectLst>
                  <a:outerShdw blurRad="38100" dist="38100" dir="2700000" algn="tl">
                    <a:srgbClr val="000000"/>
                  </a:outerShdw>
                </a:effectLst>
                <a:latin typeface="+mn-lt"/>
              </a:rPr>
              <a:t>Keep semantic dependencies in mind</a:t>
            </a:r>
            <a:endParaRPr lang="en-US" sz="2800" kern="0" dirty="0" smtClean="0">
              <a:solidFill>
                <a:srgbClr val="FFFF00"/>
              </a:solidFill>
              <a:effectLst>
                <a:outerShdw blurRad="38100" dist="38100" dir="2700000" algn="tl">
                  <a:srgbClr val="000000"/>
                </a:outerShdw>
              </a:effectLst>
              <a:latin typeface="Franklin Gothic Book"/>
            </a:endParaRPr>
          </a:p>
          <a:p>
            <a:pPr marL="460375" lvl="0" indent="-460375">
              <a:lnSpc>
                <a:spcPct val="90000"/>
              </a:lnSpc>
              <a:spcBef>
                <a:spcPct val="30000"/>
              </a:spcBef>
              <a:buClr>
                <a:srgbClr val="FFD34F"/>
              </a:buClr>
              <a:buSzPct val="55000"/>
              <a:defRPr/>
            </a:pPr>
            <a:endParaRPr lang="en-US" sz="2800" b="0" kern="0" dirty="0" smtClean="0">
              <a:solidFill>
                <a:srgbClr val="FFFFFF"/>
              </a:solidFill>
              <a:effectLst>
                <a:outerShdw blurRad="38100" dist="38100" dir="2700000" algn="tl">
                  <a:srgbClr val="000000"/>
                </a:outerShdw>
              </a:effectLst>
              <a:latin typeface="Franklin Gothic Book"/>
            </a:endParaRPr>
          </a:p>
          <a:p>
            <a:pPr marL="460375" marR="0" lvl="0" indent="-460375" algn="l" defTabSz="914400" rtl="0" eaLnBrk="1" fontAlgn="base" latinLnBrk="0" hangingPunct="1">
              <a:lnSpc>
                <a:spcPct val="90000"/>
              </a:lnSpc>
              <a:spcBef>
                <a:spcPct val="30000"/>
              </a:spcBef>
              <a:spcAft>
                <a:spcPct val="0"/>
              </a:spcAft>
              <a:buClr>
                <a:schemeClr val="tx2"/>
              </a:buClr>
              <a:buSzPct val="55000"/>
              <a:tabLst/>
              <a:defRPr/>
            </a:pPr>
            <a:endParaRPr kumimoji="0" lang="en-GB"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127000" y="127000"/>
            <a:ext cx="9017000" cy="1298575"/>
          </a:xfrm>
          <a:noFill/>
          <a:ln/>
        </p:spPr>
        <p:txBody>
          <a:bodyPr/>
          <a:lstStyle/>
          <a:p>
            <a:r>
              <a:rPr lang="en-US"/>
              <a:t>#11. Business Logic can </a:t>
            </a:r>
            <a:br>
              <a:rPr lang="en-US"/>
            </a:br>
            <a:r>
              <a:rPr lang="en-US"/>
              <a:t>         and should be centralized</a:t>
            </a:r>
          </a:p>
        </p:txBody>
      </p:sp>
      <p:sp>
        <p:nvSpPr>
          <p:cNvPr id="342019" name="Rectangle 3"/>
          <p:cNvSpPr>
            <a:spLocks noGrp="1" noChangeArrowheads="1"/>
          </p:cNvSpPr>
          <p:nvPr>
            <p:ph idx="1"/>
          </p:nvPr>
        </p:nvSpPr>
        <p:spPr>
          <a:xfrm>
            <a:off x="0" y="1254125"/>
            <a:ext cx="9144000" cy="3876675"/>
          </a:xfrm>
          <a:noFill/>
          <a:ln/>
        </p:spPr>
        <p:txBody>
          <a:bodyPr/>
          <a:lstStyle/>
          <a:p>
            <a:pPr marL="342900" indent="-342900"/>
            <a:endParaRPr lang="en-US"/>
          </a:p>
          <a:p>
            <a:pPr marL="342900" indent="-342900"/>
            <a:r>
              <a:rPr lang="en-US"/>
              <a:t>Solution:</a:t>
            </a:r>
          </a:p>
          <a:p>
            <a:pPr marL="742950" lvl="1" indent="-285750"/>
            <a:r>
              <a:rPr lang="en-US"/>
              <a:t>Accept that business logic and validation will be distributed. Plan for it.</a:t>
            </a:r>
          </a:p>
          <a:p>
            <a:pPr marL="342900" indent="-342900"/>
            <a:endParaRPr lang="en-US"/>
          </a:p>
          <a:p>
            <a:pPr marL="742950" lvl="1" indent="-285750"/>
            <a:r>
              <a:rPr lang="en-US"/>
              <a:t>At design time, package rules enforcement together. For example, a single solution with projects for validation for the UI, BLL, and the DB.</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27000" y="127000"/>
            <a:ext cx="9017000" cy="695325"/>
          </a:xfrm>
          <a:noFill/>
          <a:ln/>
        </p:spPr>
        <p:txBody>
          <a:bodyPr/>
          <a:lstStyle/>
          <a:p>
            <a:r>
              <a:rPr lang="en-US"/>
              <a:t>A final word on transactions</a:t>
            </a:r>
          </a:p>
        </p:txBody>
      </p:sp>
      <p:sp>
        <p:nvSpPr>
          <p:cNvPr id="344067" name="Rectangle 3"/>
          <p:cNvSpPr>
            <a:spLocks noGrp="1" noChangeArrowheads="1"/>
          </p:cNvSpPr>
          <p:nvPr>
            <p:ph idx="1"/>
          </p:nvPr>
        </p:nvSpPr>
        <p:spPr>
          <a:xfrm>
            <a:off x="0" y="1254125"/>
            <a:ext cx="9144000" cy="3013075"/>
          </a:xfrm>
          <a:noFill/>
          <a:ln/>
        </p:spPr>
        <p:txBody>
          <a:bodyPr/>
          <a:lstStyle/>
          <a:p>
            <a:pPr marL="342900" indent="-342900"/>
            <a:r>
              <a:rPr lang="en-US"/>
              <a:t>Distributed transactions that synchronously lock resources across multiple machines perform poorly.</a:t>
            </a:r>
          </a:p>
          <a:p>
            <a:pPr marL="342900" indent="-342900"/>
            <a:endParaRPr lang="en-US"/>
          </a:p>
          <a:p>
            <a:pPr marL="342900" indent="-342900"/>
            <a:r>
              <a:rPr lang="en-US"/>
              <a:t>Faster hardware means systems will just spend more cycles waiting.</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127000" y="127000"/>
            <a:ext cx="9017000" cy="695325"/>
          </a:xfrm>
          <a:noFill/>
          <a:ln/>
        </p:spPr>
        <p:txBody>
          <a:bodyPr/>
          <a:lstStyle/>
          <a:p>
            <a:r>
              <a:rPr lang="en-US"/>
              <a:t>Summary</a:t>
            </a:r>
          </a:p>
        </p:txBody>
      </p:sp>
      <p:sp>
        <p:nvSpPr>
          <p:cNvPr id="346115" name="Rectangle 3"/>
          <p:cNvSpPr>
            <a:spLocks noGrp="1" noChangeArrowheads="1"/>
          </p:cNvSpPr>
          <p:nvPr>
            <p:ph idx="1"/>
          </p:nvPr>
        </p:nvSpPr>
        <p:spPr>
          <a:xfrm>
            <a:off x="0" y="1254125"/>
            <a:ext cx="9144000" cy="4672048"/>
          </a:xfrm>
          <a:noFill/>
          <a:ln/>
        </p:spPr>
        <p:txBody>
          <a:bodyPr/>
          <a:lstStyle/>
          <a:p>
            <a:pPr marL="342900" indent="-342900"/>
            <a:r>
              <a:rPr lang="en-US" dirty="0"/>
              <a:t>Best practices have yet to catch up to </a:t>
            </a:r>
            <a:endParaRPr lang="en-US" dirty="0" smtClean="0"/>
          </a:p>
          <a:p>
            <a:pPr marL="342900" indent="-342900">
              <a:buNone/>
            </a:pPr>
            <a:r>
              <a:rPr lang="en-US" dirty="0" smtClean="0"/>
              <a:t>	“</a:t>
            </a:r>
            <a:r>
              <a:rPr lang="en-US" dirty="0"/>
              <a:t>best thinking”</a:t>
            </a:r>
          </a:p>
          <a:p>
            <a:pPr marL="342900" indent="-342900"/>
            <a:endParaRPr lang="en-US" dirty="0"/>
          </a:p>
          <a:p>
            <a:pPr marL="342900" indent="-342900"/>
            <a:r>
              <a:rPr lang="en-US" dirty="0"/>
              <a:t>Technology cannot solve all problems</a:t>
            </a:r>
          </a:p>
          <a:p>
            <a:pPr marL="342900" indent="-342900"/>
            <a:endParaRPr lang="en-US" dirty="0"/>
          </a:p>
          <a:p>
            <a:pPr marL="342900" indent="-342900"/>
            <a:r>
              <a:rPr lang="en-US" dirty="0"/>
              <a:t>Adding hardware doesn’t necessarily </a:t>
            </a:r>
            <a:r>
              <a:rPr lang="en-US" dirty="0" smtClean="0"/>
              <a:t>help</a:t>
            </a:r>
            <a:endParaRPr lang="en-US" dirty="0"/>
          </a:p>
          <a:p>
            <a:pPr marL="342900" indent="-342900"/>
            <a:endParaRPr lang="en-US" dirty="0"/>
          </a:p>
          <a:p>
            <a:pPr marL="342900" indent="-342900"/>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lstStyle/>
          <a:p>
            <a:r>
              <a:rPr lang="en-US" sz="4800" dirty="0" smtClean="0"/>
              <a:t>Coupling in Distributed Systems</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203848"/>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8" name="Rectangle 6"/>
          <p:cNvSpPr>
            <a:spLocks noGrp="1" noChangeArrowheads="1"/>
          </p:cNvSpPr>
          <p:nvPr>
            <p:ph type="title"/>
          </p:nvPr>
        </p:nvSpPr>
        <p:spPr/>
        <p:txBody>
          <a:bodyPr/>
          <a:lstStyle/>
          <a:p>
            <a:pPr eaLnBrk="1" hangingPunct="1">
              <a:defRPr/>
            </a:pPr>
            <a:r>
              <a:rPr lang="en-US" smtClean="0"/>
              <a:t>What is coupling?</a:t>
            </a:r>
          </a:p>
        </p:txBody>
      </p:sp>
      <p:sp>
        <p:nvSpPr>
          <p:cNvPr id="284679" name="Rectangle 7"/>
          <p:cNvSpPr>
            <a:spLocks noGrp="1" noChangeArrowheads="1"/>
          </p:cNvSpPr>
          <p:nvPr>
            <p:ph idx="1"/>
          </p:nvPr>
        </p:nvSpPr>
        <p:spPr>
          <a:xfrm>
            <a:off x="107950" y="1584325"/>
            <a:ext cx="9036050" cy="3305175"/>
          </a:xfrm>
        </p:spPr>
        <p:txBody>
          <a:bodyPr/>
          <a:lstStyle/>
          <a:p>
            <a:pPr marL="342900" indent="-342900" eaLnBrk="1" hangingPunct="1">
              <a:defRPr/>
            </a:pPr>
            <a:r>
              <a:rPr lang="en-US" smtClean="0"/>
              <a:t>A measure of dependencies</a:t>
            </a:r>
          </a:p>
          <a:p>
            <a:pPr marL="342900" indent="-342900" eaLnBrk="1" hangingPunct="1">
              <a:defRPr/>
            </a:pPr>
            <a:endParaRPr lang="en-US" smtClean="0"/>
          </a:p>
          <a:p>
            <a:pPr marL="342900" indent="-342900" eaLnBrk="1" hangingPunct="1">
              <a:defRPr/>
            </a:pPr>
            <a:r>
              <a:rPr lang="en-US" smtClean="0"/>
              <a:t>If X depends on Y, there is coupling between them</a:t>
            </a:r>
          </a:p>
          <a:p>
            <a:pPr marL="342900" indent="-342900" eaLnBrk="1" hangingPunct="1">
              <a:defRPr/>
            </a:pPr>
            <a:endParaRPr lang="en-US" smtClean="0"/>
          </a:p>
          <a:p>
            <a:pPr marL="342900" indent="-342900" eaLnBrk="1" hangingPunct="1">
              <a:defRPr/>
            </a:pPr>
            <a:r>
              <a:rPr lang="en-US" smtClean="0"/>
              <a:t>2 kinds of coupling: Afferent (Ca), Efferent (Ce)</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eaLnBrk="1" hangingPunct="1">
              <a:defRPr/>
            </a:pPr>
            <a:r>
              <a:rPr lang="en-US" smtClean="0"/>
              <a:t>What is coupling?</a:t>
            </a:r>
          </a:p>
        </p:txBody>
      </p:sp>
      <p:sp>
        <p:nvSpPr>
          <p:cNvPr id="353283" name="Rectangle 3"/>
          <p:cNvSpPr>
            <a:spLocks noGrp="1" noChangeArrowheads="1"/>
          </p:cNvSpPr>
          <p:nvPr>
            <p:ph idx="1"/>
          </p:nvPr>
        </p:nvSpPr>
        <p:spPr>
          <a:xfrm>
            <a:off x="107950" y="1584325"/>
            <a:ext cx="9036050" cy="1698625"/>
          </a:xfrm>
        </p:spPr>
        <p:txBody>
          <a:bodyPr/>
          <a:lstStyle/>
          <a:p>
            <a:pPr marL="342900" indent="-342900" eaLnBrk="1" hangingPunct="1">
              <a:defRPr/>
            </a:pPr>
            <a:r>
              <a:rPr lang="en-US" smtClean="0"/>
              <a:t>Afferent coupling (Ca) – who depends on you</a:t>
            </a:r>
          </a:p>
          <a:p>
            <a:pPr marL="342900" indent="-342900" eaLnBrk="1" hangingPunct="1">
              <a:defRPr/>
            </a:pPr>
            <a:endParaRPr lang="en-US" smtClean="0"/>
          </a:p>
          <a:p>
            <a:pPr marL="342900" indent="-342900" eaLnBrk="1" hangingPunct="1">
              <a:defRPr/>
            </a:pPr>
            <a:r>
              <a:rPr lang="en-US" smtClean="0"/>
              <a:t>Efferent coupling (Ce) – on who you depend</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pPr eaLnBrk="1" hangingPunct="1">
              <a:defRPr/>
            </a:pPr>
            <a:r>
              <a:rPr lang="en-US" smtClean="0"/>
              <a:t>What is coupling?</a:t>
            </a:r>
          </a:p>
        </p:txBody>
      </p:sp>
      <p:sp>
        <p:nvSpPr>
          <p:cNvPr id="355331" name="Rectangle 3"/>
          <p:cNvSpPr>
            <a:spLocks noGrp="1" noChangeArrowheads="1"/>
          </p:cNvSpPr>
          <p:nvPr>
            <p:ph idx="1"/>
          </p:nvPr>
        </p:nvSpPr>
        <p:spPr>
          <a:xfrm>
            <a:off x="107950" y="1584325"/>
            <a:ext cx="9036050" cy="2867025"/>
          </a:xfrm>
        </p:spPr>
        <p:txBody>
          <a:bodyPr/>
          <a:lstStyle/>
          <a:p>
            <a:pPr marL="342900" indent="-342900" eaLnBrk="1" hangingPunct="1">
              <a:defRPr/>
            </a:pPr>
            <a:r>
              <a:rPr lang="en-US" smtClean="0"/>
              <a:t>If X depends on Y then:</a:t>
            </a:r>
          </a:p>
          <a:p>
            <a:pPr marL="342900" indent="-342900" eaLnBrk="1" hangingPunct="1">
              <a:defRPr/>
            </a:pPr>
            <a:endParaRPr lang="en-US" smtClean="0"/>
          </a:p>
          <a:p>
            <a:pPr marL="342900" indent="-342900" eaLnBrk="1" hangingPunct="1">
              <a:defRPr/>
            </a:pPr>
            <a:r>
              <a:rPr lang="en-US" smtClean="0"/>
              <a:t>X is efferently coupled to Y</a:t>
            </a:r>
          </a:p>
          <a:p>
            <a:pPr marL="342900" indent="-342900" eaLnBrk="1" hangingPunct="1">
              <a:defRPr/>
            </a:pPr>
            <a:endParaRPr lang="en-US" smtClean="0"/>
          </a:p>
          <a:p>
            <a:pPr marL="342900" indent="-342900" eaLnBrk="1" hangingPunct="1">
              <a:defRPr/>
            </a:pPr>
            <a:r>
              <a:rPr lang="en-US" smtClean="0"/>
              <a:t>Y is afferently coupled to X</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pPr eaLnBrk="1" hangingPunct="1">
              <a:defRPr/>
            </a:pPr>
            <a:r>
              <a:rPr lang="en-US" smtClean="0"/>
              <a:t>Coupling at the systems level</a:t>
            </a:r>
          </a:p>
        </p:txBody>
      </p:sp>
      <p:sp>
        <p:nvSpPr>
          <p:cNvPr id="359427" name="Rectangle 3"/>
          <p:cNvSpPr>
            <a:spLocks noGrp="1" noChangeArrowheads="1"/>
          </p:cNvSpPr>
          <p:nvPr>
            <p:ph idx="1"/>
          </p:nvPr>
        </p:nvSpPr>
        <p:spPr>
          <a:xfrm>
            <a:off x="107950" y="1584325"/>
            <a:ext cx="9036050" cy="5138738"/>
          </a:xfrm>
        </p:spPr>
        <p:txBody>
          <a:bodyPr/>
          <a:lstStyle/>
          <a:p>
            <a:pPr marL="342900" indent="-342900" eaLnBrk="1" hangingPunct="1">
              <a:defRPr/>
            </a:pPr>
            <a:r>
              <a:rPr lang="en-US" smtClean="0"/>
              <a:t>Ce: The number of classes in system X that depend on something belonging to system Y</a:t>
            </a:r>
          </a:p>
          <a:p>
            <a:pPr marL="742950" lvl="1" indent="-285750" eaLnBrk="1" hangingPunct="1">
              <a:defRPr/>
            </a:pPr>
            <a:endParaRPr lang="en-US" smtClean="0"/>
          </a:p>
          <a:p>
            <a:pPr marL="742950" lvl="1" indent="-285750" eaLnBrk="1" hangingPunct="1">
              <a:defRPr/>
            </a:pPr>
            <a:endParaRPr lang="en-US" smtClean="0"/>
          </a:p>
          <a:p>
            <a:pPr marL="742950" lvl="1" indent="-285750" eaLnBrk="1" hangingPunct="1">
              <a:defRPr/>
            </a:pPr>
            <a:endParaRPr lang="en-US" smtClean="0"/>
          </a:p>
          <a:p>
            <a:pPr marL="342900" indent="-342900" eaLnBrk="1" hangingPunct="1">
              <a:defRPr/>
            </a:pPr>
            <a:endParaRPr lang="en-US" smtClean="0"/>
          </a:p>
          <a:p>
            <a:pPr marL="342900" indent="-342900" eaLnBrk="1" hangingPunct="1">
              <a:defRPr/>
            </a:pPr>
            <a:r>
              <a:rPr lang="en-US" smtClean="0"/>
              <a:t>Ca: The number of classes in system Y that something in an external systems depends on</a:t>
            </a:r>
          </a:p>
          <a:p>
            <a:pPr marL="742950" lvl="1" indent="-285750" eaLnBrk="1" hangingPunct="1">
              <a:defRPr/>
            </a:pPr>
            <a:endParaRPr lang="en-US" smtClean="0"/>
          </a:p>
          <a:p>
            <a:pPr marL="742950" lvl="1" indent="-285750" eaLnBrk="1" hangingPunct="1">
              <a:defRPr/>
            </a:pPr>
            <a:endParaRPr lang="en-US"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8" name="Rectangle 6"/>
          <p:cNvSpPr>
            <a:spLocks noGrp="1" noChangeArrowheads="1"/>
          </p:cNvSpPr>
          <p:nvPr>
            <p:ph type="title"/>
          </p:nvPr>
        </p:nvSpPr>
        <p:spPr>
          <a:noFill/>
          <a:ln/>
        </p:spPr>
        <p:txBody>
          <a:bodyPr/>
          <a:lstStyle/>
          <a:p>
            <a:r>
              <a:rPr lang="en-US" dirty="0"/>
              <a:t>Systems are not applications</a:t>
            </a:r>
          </a:p>
        </p:txBody>
      </p:sp>
      <p:sp>
        <p:nvSpPr>
          <p:cNvPr id="284679" name="Rectangle 7"/>
          <p:cNvSpPr>
            <a:spLocks noGrp="1" noChangeArrowheads="1"/>
          </p:cNvSpPr>
          <p:nvPr>
            <p:ph idx="1"/>
          </p:nvPr>
        </p:nvSpPr>
        <p:spPr>
          <a:xfrm>
            <a:off x="107950" y="1584324"/>
            <a:ext cx="8915400" cy="4933017"/>
          </a:xfrm>
          <a:noFill/>
          <a:ln/>
        </p:spPr>
        <p:txBody>
          <a:bodyPr>
            <a:normAutofit/>
          </a:bodyPr>
          <a:lstStyle/>
          <a:p>
            <a:pPr marL="342900" indent="-342900"/>
            <a:r>
              <a:rPr lang="en-US" dirty="0" smtClean="0"/>
              <a:t>Application</a:t>
            </a:r>
          </a:p>
          <a:p>
            <a:pPr lvl="1" indent="-342900"/>
            <a:r>
              <a:rPr lang="en-US" dirty="0"/>
              <a:t>a</a:t>
            </a:r>
            <a:r>
              <a:rPr lang="en-US" dirty="0" smtClean="0"/>
              <a:t>n </a:t>
            </a:r>
            <a:r>
              <a:rPr lang="en-US" dirty="0"/>
              <a:t>application has a single executable and runs on a single </a:t>
            </a:r>
            <a:r>
              <a:rPr lang="en-US" dirty="0" smtClean="0"/>
              <a:t>machine</a:t>
            </a:r>
          </a:p>
          <a:p>
            <a:pPr lvl="1" indent="-342900"/>
            <a:r>
              <a:rPr lang="en-US" dirty="0" smtClean="0"/>
              <a:t>usually have one source of data</a:t>
            </a:r>
            <a:endParaRPr lang="en-US" dirty="0" smtClean="0"/>
          </a:p>
          <a:p>
            <a:pPr lvl="1" indent="-342900"/>
            <a:r>
              <a:rPr lang="en-US" dirty="0" smtClean="0"/>
              <a:t>usually don’t have to work with other applications</a:t>
            </a:r>
          </a:p>
          <a:p>
            <a:pPr lvl="1" indent="-342900"/>
            <a:r>
              <a:rPr lang="en-US" dirty="0" smtClean="0"/>
              <a:t>don‘t have to worry about connectivity issues</a:t>
            </a:r>
            <a:endParaRPr lang="en-US" dirty="0"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eaLnBrk="1" hangingPunct="1">
              <a:defRPr/>
            </a:pPr>
            <a:r>
              <a:rPr lang="en-US" smtClean="0"/>
              <a:t>Coupling at the systems level</a:t>
            </a:r>
          </a:p>
        </p:txBody>
      </p:sp>
      <p:sp>
        <p:nvSpPr>
          <p:cNvPr id="361475" name="Rectangle 3"/>
          <p:cNvSpPr>
            <a:spLocks noGrp="1" noChangeArrowheads="1"/>
          </p:cNvSpPr>
          <p:nvPr>
            <p:ph idx="1"/>
          </p:nvPr>
        </p:nvSpPr>
        <p:spPr>
          <a:xfrm>
            <a:off x="107950" y="1584325"/>
            <a:ext cx="9036050" cy="5010150"/>
          </a:xfrm>
        </p:spPr>
        <p:txBody>
          <a:bodyPr/>
          <a:lstStyle/>
          <a:p>
            <a:pPr marL="342900" indent="-342900" eaLnBrk="1" hangingPunct="1">
              <a:defRPr/>
            </a:pPr>
            <a:r>
              <a:rPr lang="en-US" smtClean="0"/>
              <a:t>Ce: The number of classes in system X that depend on something belonging to system Y</a:t>
            </a:r>
          </a:p>
          <a:p>
            <a:pPr marL="742950" lvl="1" indent="-285750" eaLnBrk="1" hangingPunct="1">
              <a:defRPr/>
            </a:pPr>
            <a:endParaRPr lang="en-US" smtClean="0"/>
          </a:p>
          <a:p>
            <a:pPr marL="742950" lvl="1" indent="-285750" eaLnBrk="1" hangingPunct="1">
              <a:defRPr/>
            </a:pPr>
            <a:r>
              <a:rPr lang="en-US" smtClean="0">
                <a:solidFill>
                  <a:schemeClr val="accent1"/>
                </a:solidFill>
              </a:rPr>
              <a:t>If Y changes in some way, how many changes do we have to make in X?</a:t>
            </a:r>
          </a:p>
          <a:p>
            <a:pPr marL="342900" indent="-342900" eaLnBrk="1" hangingPunct="1">
              <a:defRPr/>
            </a:pPr>
            <a:endParaRPr lang="en-US" smtClean="0"/>
          </a:p>
          <a:p>
            <a:pPr marL="342900" indent="-342900" eaLnBrk="1" hangingPunct="1">
              <a:defRPr/>
            </a:pPr>
            <a:r>
              <a:rPr lang="en-US" smtClean="0"/>
              <a:t>Ca: The number of classes in system Y that something in an external systems depends on</a:t>
            </a:r>
          </a:p>
          <a:p>
            <a:pPr marL="742950" lvl="1" indent="-285750" eaLnBrk="1" hangingPunct="1">
              <a:defRPr/>
            </a:pPr>
            <a:endParaRPr lang="en-US" smtClean="0"/>
          </a:p>
          <a:p>
            <a:pPr marL="742950" lvl="1" indent="-285750" eaLnBrk="1" hangingPunct="1">
              <a:defRPr/>
            </a:pPr>
            <a:r>
              <a:rPr lang="en-US" smtClean="0">
                <a:solidFill>
                  <a:schemeClr val="accent1"/>
                </a:solidFill>
              </a:rPr>
              <a:t>In what ways can we change Y safely?</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pPr eaLnBrk="1" hangingPunct="1">
              <a:defRPr/>
            </a:pPr>
            <a:r>
              <a:rPr lang="en-US" smtClean="0"/>
              <a:t>Loose Coupling at the systems level</a:t>
            </a:r>
          </a:p>
        </p:txBody>
      </p:sp>
      <p:sp>
        <p:nvSpPr>
          <p:cNvPr id="363523" name="Rectangle 3"/>
          <p:cNvSpPr>
            <a:spLocks noGrp="1" noChangeArrowheads="1"/>
          </p:cNvSpPr>
          <p:nvPr>
            <p:ph idx="1"/>
          </p:nvPr>
        </p:nvSpPr>
        <p:spPr>
          <a:xfrm>
            <a:off x="107950" y="1584325"/>
            <a:ext cx="9036050" cy="4843463"/>
          </a:xfrm>
        </p:spPr>
        <p:txBody>
          <a:bodyPr/>
          <a:lstStyle/>
          <a:p>
            <a:pPr marL="342900" indent="-342900" eaLnBrk="1" hangingPunct="1">
              <a:defRPr/>
            </a:pPr>
            <a:r>
              <a:rPr lang="en-US" smtClean="0"/>
              <a:t>Attempt to minimize afferent and efferent coupling</a:t>
            </a:r>
          </a:p>
          <a:p>
            <a:pPr marL="342900" indent="-342900" eaLnBrk="1" hangingPunct="1">
              <a:defRPr/>
            </a:pPr>
            <a:endParaRPr lang="en-US" smtClean="0"/>
          </a:p>
          <a:p>
            <a:pPr marL="342900" indent="-342900" eaLnBrk="1" hangingPunct="1">
              <a:defRPr/>
            </a:pPr>
            <a:r>
              <a:rPr lang="en-US" smtClean="0"/>
              <a:t>Zero coupling isn’t really possible</a:t>
            </a:r>
          </a:p>
          <a:p>
            <a:pPr marL="342900" indent="-342900" eaLnBrk="1" hangingPunct="1">
              <a:defRPr/>
            </a:pPr>
            <a:endParaRPr lang="en-US" smtClean="0"/>
          </a:p>
          <a:p>
            <a:pPr marL="342900" indent="-342900" eaLnBrk="1" hangingPunct="1">
              <a:defRPr/>
            </a:pPr>
            <a:r>
              <a:rPr lang="en-US" smtClean="0"/>
              <a:t>3 Different aspects of coupling for systems:</a:t>
            </a:r>
          </a:p>
          <a:p>
            <a:pPr marL="742950" lvl="1" indent="-285750" eaLnBrk="1" hangingPunct="1">
              <a:defRPr/>
            </a:pPr>
            <a:r>
              <a:rPr lang="en-US" smtClean="0"/>
              <a:t>Platform</a:t>
            </a:r>
          </a:p>
          <a:p>
            <a:pPr marL="742950" lvl="1" indent="-285750" eaLnBrk="1" hangingPunct="1">
              <a:defRPr/>
            </a:pPr>
            <a:r>
              <a:rPr lang="en-US" smtClean="0"/>
              <a:t>Temporal</a:t>
            </a:r>
          </a:p>
          <a:p>
            <a:pPr marL="742950" lvl="1" indent="-285750" eaLnBrk="1" hangingPunct="1">
              <a:defRPr/>
            </a:pPr>
            <a:r>
              <a:rPr lang="en-US" smtClean="0"/>
              <a:t>Spatial</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smtClean="0"/>
              <a:t>Coupling Aspect #1: Platform</a:t>
            </a:r>
          </a:p>
        </p:txBody>
      </p:sp>
      <p:sp>
        <p:nvSpPr>
          <p:cNvPr id="365571" name="Rectangle 3"/>
          <p:cNvSpPr>
            <a:spLocks noGrp="1" noChangeArrowheads="1"/>
          </p:cNvSpPr>
          <p:nvPr>
            <p:ph idx="1"/>
          </p:nvPr>
        </p:nvSpPr>
        <p:spPr>
          <a:xfrm>
            <a:off x="107950" y="1584325"/>
            <a:ext cx="9036050" cy="4846638"/>
          </a:xfrm>
        </p:spPr>
        <p:txBody>
          <a:bodyPr/>
          <a:lstStyle/>
          <a:p>
            <a:pPr marL="342900" indent="-342900" eaLnBrk="1" hangingPunct="1">
              <a:defRPr/>
            </a:pPr>
            <a:r>
              <a:rPr lang="en-US" dirty="0" smtClean="0"/>
              <a:t>Also known as “Interoperability”</a:t>
            </a:r>
          </a:p>
          <a:p>
            <a:pPr marL="342900" indent="-342900" eaLnBrk="1" hangingPunct="1">
              <a:defRPr/>
            </a:pPr>
            <a:endParaRPr lang="en-US" dirty="0" smtClean="0"/>
          </a:p>
          <a:p>
            <a:pPr marL="342900" indent="-342900" eaLnBrk="1" hangingPunct="1">
              <a:defRPr/>
            </a:pPr>
            <a:r>
              <a:rPr lang="en-US" dirty="0" smtClean="0"/>
              <a:t>Using protocols only available on one platform</a:t>
            </a:r>
          </a:p>
          <a:p>
            <a:pPr marL="742950" lvl="1" indent="-285750" eaLnBrk="1" hangingPunct="1">
              <a:defRPr/>
            </a:pPr>
            <a:r>
              <a:rPr lang="en-US" dirty="0" err="1" smtClean="0"/>
              <a:t>Remoting</a:t>
            </a:r>
            <a:endParaRPr lang="en-US" dirty="0" smtClean="0"/>
          </a:p>
          <a:p>
            <a:pPr marL="742950" lvl="1" indent="-285750" eaLnBrk="1" hangingPunct="1">
              <a:defRPr/>
            </a:pPr>
            <a:r>
              <a:rPr lang="en-US" dirty="0" smtClean="0"/>
              <a:t>Enterprise Services</a:t>
            </a:r>
          </a:p>
          <a:p>
            <a:pPr marL="742950" lvl="1" indent="-285750" eaLnBrk="1" hangingPunct="1">
              <a:defRPr/>
            </a:pPr>
            <a:r>
              <a:rPr lang="en-US" dirty="0" smtClean="0"/>
              <a:t>Datasets over Web Services</a:t>
            </a:r>
          </a:p>
          <a:p>
            <a:pPr marL="742950" lvl="1" indent="-285750" eaLnBrk="1" hangingPunct="1">
              <a:defRPr/>
            </a:pPr>
            <a:endParaRPr lang="en-US" dirty="0" smtClean="0"/>
          </a:p>
          <a:p>
            <a:pPr marL="342900" indent="-342900" eaLnBrk="1" hangingPunct="1">
              <a:defRPr/>
            </a:pPr>
            <a:r>
              <a:rPr lang="en-US" dirty="0" smtClean="0"/>
              <a:t>One of the 4 Tenets of Service Orientation:</a:t>
            </a:r>
          </a:p>
          <a:p>
            <a:pPr marL="742950" lvl="1" indent="-285750" eaLnBrk="1" hangingPunct="1">
              <a:defRPr/>
            </a:pPr>
            <a:r>
              <a:rPr lang="en-US" dirty="0" smtClean="0"/>
              <a:t>“Share contract and schema, not class or type”</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pPr eaLnBrk="1" hangingPunct="1">
              <a:defRPr/>
            </a:pPr>
            <a:r>
              <a:rPr lang="en-US" smtClean="0"/>
              <a:t>Coupling Aspect #2: Temporal</a:t>
            </a:r>
          </a:p>
        </p:txBody>
      </p:sp>
      <p:sp>
        <p:nvSpPr>
          <p:cNvPr id="367619" name="Rectangle 3"/>
          <p:cNvSpPr>
            <a:spLocks noGrp="1" noChangeArrowheads="1"/>
          </p:cNvSpPr>
          <p:nvPr>
            <p:ph idx="1"/>
          </p:nvPr>
        </p:nvSpPr>
        <p:spPr>
          <a:xfrm>
            <a:off x="107950" y="6327775"/>
            <a:ext cx="9036050" cy="530225"/>
          </a:xfrm>
        </p:spPr>
        <p:txBody>
          <a:bodyPr/>
          <a:lstStyle/>
          <a:p>
            <a:pPr marL="342900" indent="-342900" eaLnBrk="1" hangingPunct="1">
              <a:buFont typeface="Wingdings" pitchFamily="2" charset="2"/>
              <a:buNone/>
              <a:defRPr/>
            </a:pPr>
            <a:r>
              <a:rPr lang="en-US" smtClean="0"/>
              <a:t>Processing time of Service B affects that of A</a:t>
            </a:r>
          </a:p>
        </p:txBody>
      </p:sp>
      <p:sp>
        <p:nvSpPr>
          <p:cNvPr id="367620" name="Line 4"/>
          <p:cNvSpPr>
            <a:spLocks noChangeShapeType="1"/>
          </p:cNvSpPr>
          <p:nvPr/>
        </p:nvSpPr>
        <p:spPr bwMode="auto">
          <a:xfrm>
            <a:off x="2444750" y="2813050"/>
            <a:ext cx="0" cy="2755900"/>
          </a:xfrm>
          <a:prstGeom prst="line">
            <a:avLst/>
          </a:prstGeom>
          <a:noFill/>
          <a:ln w="444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21" name="Line 5"/>
          <p:cNvSpPr>
            <a:spLocks noChangeShapeType="1"/>
          </p:cNvSpPr>
          <p:nvPr/>
        </p:nvSpPr>
        <p:spPr bwMode="auto">
          <a:xfrm>
            <a:off x="6419850" y="2813050"/>
            <a:ext cx="0" cy="2743200"/>
          </a:xfrm>
          <a:prstGeom prst="line">
            <a:avLst/>
          </a:prstGeom>
          <a:noFill/>
          <a:ln w="444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22" name="Rectangle 6"/>
          <p:cNvSpPr>
            <a:spLocks noChangeArrowheads="1"/>
          </p:cNvSpPr>
          <p:nvPr/>
        </p:nvSpPr>
        <p:spPr bwMode="auto">
          <a:xfrm>
            <a:off x="6280150" y="3308350"/>
            <a:ext cx="254000" cy="1955800"/>
          </a:xfrm>
          <a:prstGeom prst="rect">
            <a:avLst/>
          </a:prstGeom>
          <a:solidFill>
            <a:schemeClr val="folHlink"/>
          </a:solidFill>
          <a:ln w="9525" algn="ctr">
            <a:solidFill>
              <a:schemeClr val="bg2"/>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23" name="Rectangle 7"/>
          <p:cNvSpPr>
            <a:spLocks noChangeArrowheads="1"/>
          </p:cNvSpPr>
          <p:nvPr/>
        </p:nvSpPr>
        <p:spPr bwMode="auto">
          <a:xfrm>
            <a:off x="2305050" y="3333750"/>
            <a:ext cx="254000" cy="1955800"/>
          </a:xfrm>
          <a:prstGeom prst="rect">
            <a:avLst/>
          </a:prstGeom>
          <a:solidFill>
            <a:schemeClr val="folHlink"/>
          </a:solidFill>
          <a:ln w="9525" algn="ctr">
            <a:solidFill>
              <a:schemeClr val="bg2"/>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15368" name="Text Box 8"/>
          <p:cNvSpPr txBox="1">
            <a:spLocks noChangeArrowheads="1"/>
          </p:cNvSpPr>
          <p:nvPr/>
        </p:nvSpPr>
        <p:spPr bwMode="auto">
          <a:xfrm>
            <a:off x="1797050" y="18732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A</a:t>
            </a:r>
            <a:endParaRPr lang="en-US" sz="2000">
              <a:latin typeface="Arial" pitchFamily="34" charset="0"/>
              <a:cs typeface="Arial" pitchFamily="34" charset="0"/>
            </a:endParaRPr>
          </a:p>
        </p:txBody>
      </p:sp>
      <p:sp>
        <p:nvSpPr>
          <p:cNvPr id="367625" name="Line 9"/>
          <p:cNvSpPr>
            <a:spLocks noChangeShapeType="1"/>
          </p:cNvSpPr>
          <p:nvPr/>
        </p:nvSpPr>
        <p:spPr bwMode="auto">
          <a:xfrm>
            <a:off x="2533650" y="3194050"/>
            <a:ext cx="3733800" cy="0"/>
          </a:xfrm>
          <a:prstGeom prst="line">
            <a:avLst/>
          </a:prstGeom>
          <a:noFill/>
          <a:ln w="444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26" name="Text Box 10"/>
          <p:cNvSpPr txBox="1">
            <a:spLocks noChangeArrowheads="1"/>
          </p:cNvSpPr>
          <p:nvPr/>
        </p:nvSpPr>
        <p:spPr bwMode="auto">
          <a:xfrm>
            <a:off x="3409950" y="2901950"/>
            <a:ext cx="1892300" cy="304800"/>
          </a:xfrm>
          <a:prstGeom prst="rect">
            <a:avLst/>
          </a:prstGeom>
          <a:noFill/>
          <a:ln w="9525" algn="ctr">
            <a:noFill/>
            <a:miter lim="800000"/>
            <a:headEnd/>
            <a:tailEnd/>
          </a:ln>
          <a:effectLst/>
        </p:spPr>
        <p:txBody>
          <a:bodyPr>
            <a:spAutoFit/>
          </a:bodyPr>
          <a:lstStyle/>
          <a:p>
            <a:pPr algn="ctr">
              <a:spcBef>
                <a:spcPct val="50000"/>
              </a:spcBef>
              <a:defRPr/>
            </a:pPr>
            <a:r>
              <a:rPr lang="en-US" sz="1400">
                <a:effectLst>
                  <a:outerShdw blurRad="38100" dist="38100" dir="2700000" algn="tl">
                    <a:srgbClr val="000000"/>
                  </a:outerShdw>
                </a:effectLst>
                <a:latin typeface="Arial" charset="0"/>
                <a:cs typeface="Arial" charset="0"/>
              </a:rPr>
              <a:t>Synchronous Call</a:t>
            </a:r>
          </a:p>
        </p:txBody>
      </p:sp>
      <p:sp>
        <p:nvSpPr>
          <p:cNvPr id="367627" name="Text Box 11"/>
          <p:cNvSpPr txBox="1">
            <a:spLocks noChangeArrowheads="1"/>
          </p:cNvSpPr>
          <p:nvPr/>
        </p:nvSpPr>
        <p:spPr bwMode="auto">
          <a:xfrm>
            <a:off x="1276350" y="3943350"/>
            <a:ext cx="1016000" cy="304800"/>
          </a:xfrm>
          <a:prstGeom prst="rect">
            <a:avLst/>
          </a:prstGeom>
          <a:noFill/>
          <a:ln w="9525" algn="ctr">
            <a:noFill/>
            <a:miter lim="800000"/>
            <a:headEnd/>
            <a:tailEnd/>
          </a:ln>
          <a:effectLst/>
        </p:spPr>
        <p:txBody>
          <a:bodyPr>
            <a:spAutoFit/>
          </a:bodyPr>
          <a:lstStyle/>
          <a:p>
            <a:pPr algn="ctr">
              <a:spcBef>
                <a:spcPct val="50000"/>
              </a:spcBef>
              <a:defRPr/>
            </a:pPr>
            <a:r>
              <a:rPr lang="en-US" sz="1400">
                <a:effectLst>
                  <a:outerShdw blurRad="38100" dist="38100" dir="2700000" algn="tl">
                    <a:srgbClr val="000000"/>
                  </a:outerShdw>
                </a:effectLst>
                <a:latin typeface="Arial" charset="0"/>
                <a:cs typeface="Arial" charset="0"/>
              </a:rPr>
              <a:t>Waiting</a:t>
            </a:r>
          </a:p>
        </p:txBody>
      </p:sp>
      <p:sp>
        <p:nvSpPr>
          <p:cNvPr id="367628" name="Text Box 12"/>
          <p:cNvSpPr txBox="1">
            <a:spLocks noChangeArrowheads="1"/>
          </p:cNvSpPr>
          <p:nvPr/>
        </p:nvSpPr>
        <p:spPr bwMode="auto">
          <a:xfrm>
            <a:off x="6648450" y="4006850"/>
            <a:ext cx="1016000" cy="304800"/>
          </a:xfrm>
          <a:prstGeom prst="rect">
            <a:avLst/>
          </a:prstGeom>
          <a:noFill/>
          <a:ln w="9525" algn="ctr">
            <a:noFill/>
            <a:miter lim="800000"/>
            <a:headEnd/>
            <a:tailEnd/>
          </a:ln>
          <a:effectLst/>
        </p:spPr>
        <p:txBody>
          <a:bodyPr>
            <a:spAutoFit/>
          </a:bodyPr>
          <a:lstStyle/>
          <a:p>
            <a:pPr algn="ctr">
              <a:spcBef>
                <a:spcPct val="50000"/>
              </a:spcBef>
              <a:defRPr/>
            </a:pPr>
            <a:r>
              <a:rPr lang="en-US" sz="1400">
                <a:effectLst>
                  <a:outerShdw blurRad="38100" dist="38100" dir="2700000" algn="tl">
                    <a:srgbClr val="000000"/>
                  </a:outerShdw>
                </a:effectLst>
                <a:latin typeface="Arial" charset="0"/>
                <a:cs typeface="Arial" charset="0"/>
              </a:rPr>
              <a:t>Working</a:t>
            </a:r>
          </a:p>
        </p:txBody>
      </p:sp>
      <p:sp>
        <p:nvSpPr>
          <p:cNvPr id="367629" name="Line 13"/>
          <p:cNvSpPr>
            <a:spLocks noChangeShapeType="1"/>
          </p:cNvSpPr>
          <p:nvPr/>
        </p:nvSpPr>
        <p:spPr bwMode="auto">
          <a:xfrm flipH="1">
            <a:off x="2571750" y="5327650"/>
            <a:ext cx="3771900" cy="0"/>
          </a:xfrm>
          <a:prstGeom prst="line">
            <a:avLst/>
          </a:prstGeom>
          <a:noFill/>
          <a:ln w="44450">
            <a:solidFill>
              <a:srgbClr val="FFCC00"/>
            </a:solidFill>
            <a:prstDash val="dash"/>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30" name="Text Box 14"/>
          <p:cNvSpPr txBox="1">
            <a:spLocks noChangeArrowheads="1"/>
          </p:cNvSpPr>
          <p:nvPr/>
        </p:nvSpPr>
        <p:spPr bwMode="auto">
          <a:xfrm>
            <a:off x="3917950" y="4946650"/>
            <a:ext cx="1016000" cy="304800"/>
          </a:xfrm>
          <a:prstGeom prst="rect">
            <a:avLst/>
          </a:prstGeom>
          <a:noFill/>
          <a:ln w="9525" algn="ctr">
            <a:noFill/>
            <a:miter lim="800000"/>
            <a:headEnd/>
            <a:tailEnd/>
          </a:ln>
          <a:effectLst/>
        </p:spPr>
        <p:txBody>
          <a:bodyPr>
            <a:spAutoFit/>
          </a:bodyPr>
          <a:lstStyle/>
          <a:p>
            <a:pPr algn="ctr">
              <a:spcBef>
                <a:spcPct val="50000"/>
              </a:spcBef>
              <a:defRPr/>
            </a:pPr>
            <a:r>
              <a:rPr lang="en-US" sz="1400">
                <a:effectLst>
                  <a:outerShdw blurRad="38100" dist="38100" dir="2700000" algn="tl">
                    <a:srgbClr val="000000"/>
                  </a:outerShdw>
                </a:effectLst>
                <a:latin typeface="Arial" charset="0"/>
                <a:cs typeface="Arial" charset="0"/>
              </a:rPr>
              <a:t>Return</a:t>
            </a:r>
          </a:p>
        </p:txBody>
      </p:sp>
      <p:sp>
        <p:nvSpPr>
          <p:cNvPr id="15375" name="Text Box 15"/>
          <p:cNvSpPr txBox="1">
            <a:spLocks noChangeArrowheads="1"/>
          </p:cNvSpPr>
          <p:nvPr/>
        </p:nvSpPr>
        <p:spPr bwMode="auto">
          <a:xfrm>
            <a:off x="5734050" y="18732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B</a:t>
            </a:r>
            <a:endParaRPr lang="en-US" sz="200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81" name="server"/>
          <p:cNvSpPr>
            <a:spLocks noEditPoints="1" noChangeArrowheads="1"/>
          </p:cNvSpPr>
          <p:nvPr/>
        </p:nvSpPr>
        <p:spPr bwMode="auto">
          <a:xfrm>
            <a:off x="5661025" y="1355725"/>
            <a:ext cx="3143250" cy="225425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pPr>
              <a:defRPr/>
            </a:pPr>
            <a:endParaRPr lang="en-GB">
              <a:effectLst>
                <a:outerShdw blurRad="38100" dist="38100" dir="2700000" algn="tl">
                  <a:srgbClr val="000000">
                    <a:alpha val="43137"/>
                  </a:srgbClr>
                </a:outerShdw>
              </a:effectLst>
            </a:endParaRPr>
          </a:p>
        </p:txBody>
      </p:sp>
      <p:sp>
        <p:nvSpPr>
          <p:cNvPr id="369680" name="server"/>
          <p:cNvSpPr>
            <a:spLocks noEditPoints="1" noChangeArrowheads="1"/>
          </p:cNvSpPr>
          <p:nvPr/>
        </p:nvSpPr>
        <p:spPr bwMode="auto">
          <a:xfrm>
            <a:off x="428625" y="1851025"/>
            <a:ext cx="3143250" cy="225425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pPr>
              <a:defRPr/>
            </a:pPr>
            <a:endParaRPr lang="en-GB">
              <a:effectLst>
                <a:outerShdw blurRad="38100" dist="38100" dir="2700000" algn="tl">
                  <a:srgbClr val="000000">
                    <a:alpha val="43137"/>
                  </a:srgbClr>
                </a:outerShdw>
              </a:effectLst>
            </a:endParaRPr>
          </a:p>
        </p:txBody>
      </p:sp>
      <p:sp>
        <p:nvSpPr>
          <p:cNvPr id="369666" name="Rectangle 2"/>
          <p:cNvSpPr>
            <a:spLocks noGrp="1" noChangeArrowheads="1"/>
          </p:cNvSpPr>
          <p:nvPr>
            <p:ph type="title"/>
          </p:nvPr>
        </p:nvSpPr>
        <p:spPr/>
        <p:txBody>
          <a:bodyPr/>
          <a:lstStyle/>
          <a:p>
            <a:pPr eaLnBrk="1" hangingPunct="1">
              <a:defRPr/>
            </a:pPr>
            <a:r>
              <a:rPr lang="en-US" smtClean="0"/>
              <a:t>Coupling Aspect #3: Spatial</a:t>
            </a:r>
          </a:p>
        </p:txBody>
      </p:sp>
      <p:sp>
        <p:nvSpPr>
          <p:cNvPr id="16389" name="Text Box 8"/>
          <p:cNvSpPr txBox="1">
            <a:spLocks noChangeArrowheads="1"/>
          </p:cNvSpPr>
          <p:nvPr/>
        </p:nvSpPr>
        <p:spPr bwMode="auto">
          <a:xfrm>
            <a:off x="514350" y="28892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A</a:t>
            </a:r>
            <a:endParaRPr lang="en-US" sz="2000">
              <a:latin typeface="Arial" pitchFamily="34" charset="0"/>
              <a:cs typeface="Arial" pitchFamily="34" charset="0"/>
            </a:endParaRPr>
          </a:p>
        </p:txBody>
      </p:sp>
      <p:sp>
        <p:nvSpPr>
          <p:cNvPr id="16390" name="Text Box 15"/>
          <p:cNvSpPr txBox="1">
            <a:spLocks noChangeArrowheads="1"/>
          </p:cNvSpPr>
          <p:nvPr/>
        </p:nvSpPr>
        <p:spPr bwMode="auto">
          <a:xfrm>
            <a:off x="5657850" y="24701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B</a:t>
            </a:r>
            <a:endParaRPr lang="en-US" sz="2000">
              <a:latin typeface="Arial" pitchFamily="34" charset="0"/>
              <a:cs typeface="Arial" pitchFamily="34" charset="0"/>
            </a:endParaRPr>
          </a:p>
        </p:txBody>
      </p:sp>
      <p:sp>
        <p:nvSpPr>
          <p:cNvPr id="369682" name="Line 18"/>
          <p:cNvSpPr>
            <a:spLocks noChangeShapeType="1"/>
          </p:cNvSpPr>
          <p:nvPr/>
        </p:nvSpPr>
        <p:spPr bwMode="auto">
          <a:xfrm flipV="1">
            <a:off x="1828800" y="2882900"/>
            <a:ext cx="3822700" cy="457200"/>
          </a:xfrm>
          <a:prstGeom prst="line">
            <a:avLst/>
          </a:prstGeom>
          <a:noFill/>
          <a:ln w="38100">
            <a:solidFill>
              <a:srgbClr val="00FF00"/>
            </a:solidFill>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erver"/>
          <p:cNvSpPr>
            <a:spLocks noEditPoints="1" noChangeArrowheads="1"/>
          </p:cNvSpPr>
          <p:nvPr/>
        </p:nvSpPr>
        <p:spPr bwMode="auto">
          <a:xfrm>
            <a:off x="5661025" y="1355725"/>
            <a:ext cx="3143250" cy="225425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pPr>
              <a:defRPr/>
            </a:pPr>
            <a:endParaRPr lang="en-GB">
              <a:effectLst>
                <a:outerShdw blurRad="38100" dist="38100" dir="2700000" algn="tl">
                  <a:srgbClr val="000000">
                    <a:alpha val="43137"/>
                  </a:srgbClr>
                </a:outerShdw>
              </a:effectLst>
            </a:endParaRPr>
          </a:p>
        </p:txBody>
      </p:sp>
      <p:sp>
        <p:nvSpPr>
          <p:cNvPr id="371715" name="server"/>
          <p:cNvSpPr>
            <a:spLocks noEditPoints="1" noChangeArrowheads="1"/>
          </p:cNvSpPr>
          <p:nvPr/>
        </p:nvSpPr>
        <p:spPr bwMode="auto">
          <a:xfrm>
            <a:off x="428625" y="1851025"/>
            <a:ext cx="3143250" cy="225425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pPr>
              <a:defRPr/>
            </a:pPr>
            <a:endParaRPr lang="en-GB">
              <a:effectLst>
                <a:outerShdw blurRad="38100" dist="38100" dir="2700000" algn="tl">
                  <a:srgbClr val="000000">
                    <a:alpha val="43137"/>
                  </a:srgbClr>
                </a:outerShdw>
              </a:effectLst>
            </a:endParaRPr>
          </a:p>
        </p:txBody>
      </p:sp>
      <p:sp>
        <p:nvSpPr>
          <p:cNvPr id="371716" name="Rectangle 4"/>
          <p:cNvSpPr>
            <a:spLocks noGrp="1" noChangeArrowheads="1"/>
          </p:cNvSpPr>
          <p:nvPr>
            <p:ph type="title"/>
          </p:nvPr>
        </p:nvSpPr>
        <p:spPr/>
        <p:txBody>
          <a:bodyPr/>
          <a:lstStyle/>
          <a:p>
            <a:pPr eaLnBrk="1" hangingPunct="1">
              <a:defRPr/>
            </a:pPr>
            <a:r>
              <a:rPr lang="en-US" smtClean="0"/>
              <a:t>Coupling Aspect #3: Spatial</a:t>
            </a:r>
          </a:p>
        </p:txBody>
      </p:sp>
      <p:sp>
        <p:nvSpPr>
          <p:cNvPr id="17413" name="Text Box 6"/>
          <p:cNvSpPr txBox="1">
            <a:spLocks noChangeArrowheads="1"/>
          </p:cNvSpPr>
          <p:nvPr/>
        </p:nvSpPr>
        <p:spPr bwMode="auto">
          <a:xfrm>
            <a:off x="514350" y="28892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A</a:t>
            </a:r>
            <a:endParaRPr lang="en-US" sz="2000">
              <a:latin typeface="Arial" pitchFamily="34" charset="0"/>
              <a:cs typeface="Arial" pitchFamily="34" charset="0"/>
            </a:endParaRPr>
          </a:p>
        </p:txBody>
      </p:sp>
      <p:sp>
        <p:nvSpPr>
          <p:cNvPr id="17414" name="Text Box 7"/>
          <p:cNvSpPr txBox="1">
            <a:spLocks noChangeArrowheads="1"/>
          </p:cNvSpPr>
          <p:nvPr/>
        </p:nvSpPr>
        <p:spPr bwMode="auto">
          <a:xfrm>
            <a:off x="5657850" y="24701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B</a:t>
            </a:r>
            <a:endParaRPr lang="en-US" sz="2000">
              <a:latin typeface="Arial" pitchFamily="34" charset="0"/>
              <a:cs typeface="Arial" pitchFamily="34" charset="0"/>
            </a:endParaRPr>
          </a:p>
        </p:txBody>
      </p:sp>
      <p:sp>
        <p:nvSpPr>
          <p:cNvPr id="371720" name="Line 8"/>
          <p:cNvSpPr>
            <a:spLocks noChangeShapeType="1"/>
          </p:cNvSpPr>
          <p:nvPr/>
        </p:nvSpPr>
        <p:spPr bwMode="auto">
          <a:xfrm flipV="1">
            <a:off x="1828800" y="2882900"/>
            <a:ext cx="3822700" cy="457200"/>
          </a:xfrm>
          <a:prstGeom prst="line">
            <a:avLst/>
          </a:prstGeom>
          <a:noFill/>
          <a:ln w="38100">
            <a:solidFill>
              <a:srgbClr val="00FF00"/>
            </a:solidFill>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71721" name="AutoShape 9"/>
          <p:cNvSpPr>
            <a:spLocks noChangeArrowheads="1"/>
          </p:cNvSpPr>
          <p:nvPr/>
        </p:nvSpPr>
        <p:spPr bwMode="auto">
          <a:xfrm>
            <a:off x="5461000" y="1587500"/>
            <a:ext cx="3390900" cy="1968500"/>
          </a:xfrm>
          <a:prstGeom prst="irregularSeal2">
            <a:avLst/>
          </a:prstGeom>
          <a:solidFill>
            <a:srgbClr val="FF0000"/>
          </a:solidFill>
          <a:ln w="9525">
            <a:solidFill>
              <a:schemeClr val="tx1"/>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erver"/>
          <p:cNvSpPr>
            <a:spLocks noEditPoints="1" noChangeArrowheads="1"/>
          </p:cNvSpPr>
          <p:nvPr/>
        </p:nvSpPr>
        <p:spPr bwMode="auto">
          <a:xfrm>
            <a:off x="5661025" y="1355725"/>
            <a:ext cx="3143250" cy="225425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pPr>
              <a:defRPr/>
            </a:pPr>
            <a:endParaRPr lang="en-GB">
              <a:effectLst>
                <a:outerShdw blurRad="38100" dist="38100" dir="2700000" algn="tl">
                  <a:srgbClr val="000000">
                    <a:alpha val="43137"/>
                  </a:srgbClr>
                </a:outerShdw>
              </a:effectLst>
            </a:endParaRPr>
          </a:p>
        </p:txBody>
      </p:sp>
      <p:sp>
        <p:nvSpPr>
          <p:cNvPr id="373763" name="server"/>
          <p:cNvSpPr>
            <a:spLocks noEditPoints="1" noChangeArrowheads="1"/>
          </p:cNvSpPr>
          <p:nvPr/>
        </p:nvSpPr>
        <p:spPr bwMode="auto">
          <a:xfrm>
            <a:off x="428625" y="1851025"/>
            <a:ext cx="3143250" cy="225425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pPr>
              <a:defRPr/>
            </a:pPr>
            <a:endParaRPr lang="en-GB">
              <a:effectLst>
                <a:outerShdw blurRad="38100" dist="38100" dir="2700000" algn="tl">
                  <a:srgbClr val="000000">
                    <a:alpha val="43137"/>
                  </a:srgbClr>
                </a:outerShdw>
              </a:effectLst>
            </a:endParaRPr>
          </a:p>
        </p:txBody>
      </p:sp>
      <p:sp>
        <p:nvSpPr>
          <p:cNvPr id="373764" name="Rectangle 4"/>
          <p:cNvSpPr>
            <a:spLocks noGrp="1" noChangeArrowheads="1"/>
          </p:cNvSpPr>
          <p:nvPr>
            <p:ph type="title"/>
          </p:nvPr>
        </p:nvSpPr>
        <p:spPr/>
        <p:txBody>
          <a:bodyPr/>
          <a:lstStyle/>
          <a:p>
            <a:pPr eaLnBrk="1" hangingPunct="1">
              <a:defRPr/>
            </a:pPr>
            <a:r>
              <a:rPr lang="en-US" smtClean="0"/>
              <a:t>Coupling Aspect #3: Spatial</a:t>
            </a:r>
          </a:p>
        </p:txBody>
      </p:sp>
      <p:sp>
        <p:nvSpPr>
          <p:cNvPr id="373765" name="Rectangle 5"/>
          <p:cNvSpPr>
            <a:spLocks noGrp="1" noChangeArrowheads="1"/>
          </p:cNvSpPr>
          <p:nvPr>
            <p:ph idx="1"/>
          </p:nvPr>
        </p:nvSpPr>
        <p:spPr>
          <a:xfrm>
            <a:off x="107950" y="6327775"/>
            <a:ext cx="9036050" cy="530225"/>
          </a:xfrm>
        </p:spPr>
        <p:txBody>
          <a:bodyPr/>
          <a:lstStyle/>
          <a:p>
            <a:pPr marL="342900" indent="-342900" eaLnBrk="1" hangingPunct="1">
              <a:buFont typeface="Wingdings" pitchFamily="2" charset="2"/>
              <a:buNone/>
              <a:defRPr/>
            </a:pPr>
            <a:r>
              <a:rPr lang="en-US" smtClean="0"/>
              <a:t>Can communication automatically continue?</a:t>
            </a:r>
          </a:p>
        </p:txBody>
      </p:sp>
      <p:sp>
        <p:nvSpPr>
          <p:cNvPr id="18438" name="Text Box 6"/>
          <p:cNvSpPr txBox="1">
            <a:spLocks noChangeArrowheads="1"/>
          </p:cNvSpPr>
          <p:nvPr/>
        </p:nvSpPr>
        <p:spPr bwMode="auto">
          <a:xfrm>
            <a:off x="514350" y="28892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A</a:t>
            </a:r>
            <a:endParaRPr lang="en-US" sz="2000">
              <a:latin typeface="Arial" pitchFamily="34" charset="0"/>
              <a:cs typeface="Arial" pitchFamily="34" charset="0"/>
            </a:endParaRPr>
          </a:p>
        </p:txBody>
      </p:sp>
      <p:sp>
        <p:nvSpPr>
          <p:cNvPr id="18439" name="Text Box 7"/>
          <p:cNvSpPr txBox="1">
            <a:spLocks noChangeArrowheads="1"/>
          </p:cNvSpPr>
          <p:nvPr/>
        </p:nvSpPr>
        <p:spPr bwMode="auto">
          <a:xfrm>
            <a:off x="5657850" y="24701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B</a:t>
            </a:r>
            <a:endParaRPr lang="en-US" sz="2000">
              <a:latin typeface="Arial" pitchFamily="34" charset="0"/>
              <a:cs typeface="Arial" pitchFamily="34" charset="0"/>
            </a:endParaRPr>
          </a:p>
        </p:txBody>
      </p:sp>
      <p:sp>
        <p:nvSpPr>
          <p:cNvPr id="373769" name="AutoShape 9"/>
          <p:cNvSpPr>
            <a:spLocks noChangeArrowheads="1"/>
          </p:cNvSpPr>
          <p:nvPr/>
        </p:nvSpPr>
        <p:spPr bwMode="auto">
          <a:xfrm>
            <a:off x="5461000" y="1587500"/>
            <a:ext cx="3390900" cy="1968500"/>
          </a:xfrm>
          <a:prstGeom prst="irregularSeal2">
            <a:avLst/>
          </a:prstGeom>
          <a:solidFill>
            <a:srgbClr val="FF0000"/>
          </a:solidFill>
          <a:ln w="9525">
            <a:solidFill>
              <a:schemeClr val="tx1"/>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73770" name="server"/>
          <p:cNvSpPr>
            <a:spLocks noEditPoints="1" noChangeArrowheads="1"/>
          </p:cNvSpPr>
          <p:nvPr/>
        </p:nvSpPr>
        <p:spPr bwMode="auto">
          <a:xfrm>
            <a:off x="4467225" y="3933825"/>
            <a:ext cx="3143250" cy="225425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pPr>
              <a:defRPr/>
            </a:pPr>
            <a:endParaRPr lang="en-GB">
              <a:effectLst>
                <a:outerShdw blurRad="38100" dist="38100" dir="2700000" algn="tl">
                  <a:srgbClr val="000000">
                    <a:alpha val="43137"/>
                  </a:srgbClr>
                </a:outerShdw>
              </a:effectLst>
            </a:endParaRPr>
          </a:p>
        </p:txBody>
      </p:sp>
      <p:sp>
        <p:nvSpPr>
          <p:cNvPr id="18442" name="Text Box 11"/>
          <p:cNvSpPr txBox="1">
            <a:spLocks noChangeArrowheads="1"/>
          </p:cNvSpPr>
          <p:nvPr/>
        </p:nvSpPr>
        <p:spPr bwMode="auto">
          <a:xfrm>
            <a:off x="4464050" y="50482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B</a:t>
            </a:r>
            <a:endParaRPr lang="en-US" sz="2000">
              <a:latin typeface="Arial" pitchFamily="34" charset="0"/>
              <a:cs typeface="Arial" pitchFamily="34" charset="0"/>
            </a:endParaRPr>
          </a:p>
        </p:txBody>
      </p:sp>
      <p:sp>
        <p:nvSpPr>
          <p:cNvPr id="373772" name="Line 12"/>
          <p:cNvSpPr>
            <a:spLocks noChangeShapeType="1"/>
          </p:cNvSpPr>
          <p:nvPr/>
        </p:nvSpPr>
        <p:spPr bwMode="auto">
          <a:xfrm>
            <a:off x="1879600" y="3441700"/>
            <a:ext cx="2501900" cy="1905000"/>
          </a:xfrm>
          <a:prstGeom prst="line">
            <a:avLst/>
          </a:prstGeom>
          <a:noFill/>
          <a:ln w="76200" cap="rnd">
            <a:solidFill>
              <a:srgbClr val="00FF00"/>
            </a:solidFill>
            <a:prstDash val="sysDot"/>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73774" name="Text Box 14"/>
          <p:cNvSpPr txBox="1">
            <a:spLocks noChangeArrowheads="1"/>
          </p:cNvSpPr>
          <p:nvPr/>
        </p:nvSpPr>
        <p:spPr bwMode="auto">
          <a:xfrm>
            <a:off x="3035300" y="4038600"/>
            <a:ext cx="762000" cy="1006475"/>
          </a:xfrm>
          <a:prstGeom prst="rect">
            <a:avLst/>
          </a:prstGeom>
          <a:noFill/>
          <a:ln w="9525">
            <a:noFill/>
            <a:miter lim="800000"/>
            <a:headEnd/>
            <a:tailEnd/>
          </a:ln>
          <a:effectLst/>
        </p:spPr>
        <p:txBody>
          <a:bodyPr>
            <a:spAutoFit/>
          </a:bodyPr>
          <a:lstStyle/>
          <a:p>
            <a:pPr>
              <a:spcBef>
                <a:spcPct val="50000"/>
              </a:spcBef>
              <a:defRPr/>
            </a:pPr>
            <a:r>
              <a:rPr lang="en-US" sz="6000">
                <a:solidFill>
                  <a:srgbClr val="FF0000"/>
                </a:solidFill>
                <a:effectLst>
                  <a:outerShdw blurRad="38100" dist="38100" dir="2700000" algn="tl">
                    <a:srgbClr val="000000"/>
                  </a:outerShdw>
                </a:effectLst>
              </a:rPr>
              <a:t>?</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pPr eaLnBrk="1" hangingPunct="1">
              <a:defRPr/>
            </a:pPr>
            <a:r>
              <a:rPr lang="en-US" smtClean="0"/>
              <a:t>Coupling Aspects: Solutions</a:t>
            </a:r>
          </a:p>
        </p:txBody>
      </p:sp>
      <p:sp>
        <p:nvSpPr>
          <p:cNvPr id="375811" name="Rectangle 3"/>
          <p:cNvSpPr>
            <a:spLocks noGrp="1" noChangeArrowheads="1"/>
          </p:cNvSpPr>
          <p:nvPr>
            <p:ph idx="1"/>
          </p:nvPr>
        </p:nvSpPr>
        <p:spPr>
          <a:xfrm>
            <a:off x="107950" y="1584325"/>
            <a:ext cx="9036050" cy="530225"/>
          </a:xfrm>
        </p:spPr>
        <p:txBody>
          <a:bodyPr/>
          <a:lstStyle/>
          <a:p>
            <a:pPr marL="342900" indent="-342900" eaLnBrk="1" hangingPunct="1">
              <a:defRPr/>
            </a:pPr>
            <a:endParaRPr lang="en-US" smtClean="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eaLnBrk="1" hangingPunct="1">
              <a:defRPr/>
            </a:pPr>
            <a:r>
              <a:rPr lang="en-US" smtClean="0"/>
              <a:t>Coupling Aspect #1: Platform</a:t>
            </a:r>
          </a:p>
        </p:txBody>
      </p:sp>
      <p:sp>
        <p:nvSpPr>
          <p:cNvPr id="377859" name="Rectangle 3"/>
          <p:cNvSpPr>
            <a:spLocks noGrp="1" noChangeArrowheads="1"/>
          </p:cNvSpPr>
          <p:nvPr>
            <p:ph idx="1"/>
          </p:nvPr>
        </p:nvSpPr>
        <p:spPr>
          <a:xfrm>
            <a:off x="107950" y="1584325"/>
            <a:ext cx="9036050" cy="5060950"/>
          </a:xfrm>
        </p:spPr>
        <p:txBody>
          <a:bodyPr/>
          <a:lstStyle/>
          <a:p>
            <a:pPr marL="342900" indent="-342900" eaLnBrk="1" hangingPunct="1">
              <a:defRPr/>
            </a:pPr>
            <a:r>
              <a:rPr lang="en-US" smtClean="0"/>
              <a:t>XML on the wire.</a:t>
            </a:r>
          </a:p>
          <a:p>
            <a:pPr marL="342900" indent="-342900" eaLnBrk="1" hangingPunct="1">
              <a:defRPr/>
            </a:pPr>
            <a:endParaRPr lang="en-US" smtClean="0"/>
          </a:p>
          <a:p>
            <a:pPr marL="342900" indent="-342900" eaLnBrk="1" hangingPunct="1">
              <a:defRPr/>
            </a:pPr>
            <a:r>
              <a:rPr lang="en-US" smtClean="0"/>
              <a:t>XSD (schema) describing XML structure</a:t>
            </a:r>
          </a:p>
          <a:p>
            <a:pPr marL="342900" indent="-342900" eaLnBrk="1" hangingPunct="1">
              <a:defRPr/>
            </a:pPr>
            <a:endParaRPr lang="en-US" smtClean="0"/>
          </a:p>
          <a:p>
            <a:pPr marL="342900" indent="-342900" eaLnBrk="1" hangingPunct="1">
              <a:defRPr/>
            </a:pPr>
            <a:r>
              <a:rPr lang="en-US" smtClean="0"/>
              <a:t>Use standards based transfer protocol like http</a:t>
            </a:r>
          </a:p>
          <a:p>
            <a:pPr marL="342900" indent="-342900" eaLnBrk="1" hangingPunct="1">
              <a:defRPr/>
            </a:pPr>
            <a:endParaRPr lang="en-US" smtClean="0"/>
          </a:p>
          <a:p>
            <a:pPr marL="342900" indent="-342900" eaLnBrk="1" hangingPunct="1">
              <a:defRPr/>
            </a:pPr>
            <a:r>
              <a:rPr lang="en-US" smtClean="0"/>
              <a:t>Standards based description of message flow</a:t>
            </a:r>
          </a:p>
          <a:p>
            <a:pPr marL="742950" lvl="1" indent="-285750" eaLnBrk="1" hangingPunct="1">
              <a:defRPr/>
            </a:pPr>
            <a:r>
              <a:rPr lang="en-US" smtClean="0"/>
              <a:t>WSDL (only supports request/response)</a:t>
            </a:r>
          </a:p>
          <a:p>
            <a:pPr marL="742950" lvl="1" indent="-285750" eaLnBrk="1" hangingPunct="1">
              <a:defRPr/>
            </a:pPr>
            <a:r>
              <a:rPr lang="en-US" smtClean="0">
                <a:hlinkClick r:id="rId3"/>
              </a:rPr>
              <a:t>SSDL</a:t>
            </a:r>
            <a:r>
              <a:rPr lang="en-US" smtClean="0"/>
              <a:t> (supports richer semantics)</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ChangeArrowheads="1"/>
          </p:cNvSpPr>
          <p:nvPr/>
        </p:nvSpPr>
        <p:spPr bwMode="auto">
          <a:xfrm>
            <a:off x="1092200" y="1054100"/>
            <a:ext cx="6845300" cy="4889500"/>
          </a:xfrm>
          <a:prstGeom prst="rect">
            <a:avLst/>
          </a:prstGeom>
          <a:solidFill>
            <a:schemeClr val="accent1"/>
          </a:solidFill>
          <a:ln w="9525">
            <a:solidFill>
              <a:schemeClr val="tx1"/>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86051" name="Rectangle 3"/>
          <p:cNvSpPr>
            <a:spLocks noGrp="1" noChangeArrowheads="1"/>
          </p:cNvSpPr>
          <p:nvPr>
            <p:ph type="title"/>
          </p:nvPr>
        </p:nvSpPr>
        <p:spPr/>
        <p:txBody>
          <a:bodyPr/>
          <a:lstStyle/>
          <a:p>
            <a:pPr eaLnBrk="1" hangingPunct="1">
              <a:defRPr/>
            </a:pPr>
            <a:r>
              <a:rPr lang="en-US" smtClean="0"/>
              <a:t>Coupling Aspect #2: Temporal - 1</a:t>
            </a:r>
          </a:p>
        </p:txBody>
      </p:sp>
      <p:sp>
        <p:nvSpPr>
          <p:cNvPr id="386054" name="Rectangle 6"/>
          <p:cNvSpPr>
            <a:spLocks noGrp="1" noChangeArrowheads="1"/>
          </p:cNvSpPr>
          <p:nvPr>
            <p:ph idx="1"/>
          </p:nvPr>
        </p:nvSpPr>
        <p:spPr>
          <a:xfrm>
            <a:off x="107950" y="6327775"/>
            <a:ext cx="9036050" cy="530225"/>
          </a:xfrm>
        </p:spPr>
        <p:txBody>
          <a:bodyPr/>
          <a:lstStyle/>
          <a:p>
            <a:pPr marL="342900" indent="-342900" eaLnBrk="1" hangingPunct="1">
              <a:buFont typeface="Wingdings" pitchFamily="2" charset="2"/>
              <a:buNone/>
              <a:defRPr/>
            </a:pPr>
            <a:r>
              <a:rPr lang="en-US" smtClean="0"/>
              <a:t>Bad. Resources are held while waiting.</a:t>
            </a:r>
          </a:p>
        </p:txBody>
      </p:sp>
      <p:sp>
        <p:nvSpPr>
          <p:cNvPr id="386052" name="Rectangle 4"/>
          <p:cNvSpPr>
            <a:spLocks noChangeArrowheads="1"/>
          </p:cNvSpPr>
          <p:nvPr/>
        </p:nvSpPr>
        <p:spPr bwMode="auto">
          <a:xfrm>
            <a:off x="0" y="1862138"/>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graphicFrame>
        <p:nvGraphicFramePr>
          <p:cNvPr id="1026" name="Object 5"/>
          <p:cNvGraphicFramePr>
            <a:graphicFrameLocks noChangeAspect="1"/>
          </p:cNvGraphicFramePr>
          <p:nvPr/>
        </p:nvGraphicFramePr>
        <p:xfrm>
          <a:off x="1358900" y="1547813"/>
          <a:ext cx="5949950" cy="3930650"/>
        </p:xfrm>
        <a:graphic>
          <a:graphicData uri="http://schemas.openxmlformats.org/presentationml/2006/ole">
            <p:oleObj spid="_x0000_s1026" name="Visio" r:id="rId4" imgW="4740091" imgH="3131628" progId="">
              <p:embed/>
            </p:oleObj>
          </a:graphicData>
        </a:graphic>
      </p:graphicFrame>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Collaboration Issues</a:t>
            </a:r>
            <a:endParaRPr lang="en-US" dirty="0"/>
          </a:p>
        </p:txBody>
      </p:sp>
      <p:sp>
        <p:nvSpPr>
          <p:cNvPr id="3" name="Content Placeholder 2"/>
          <p:cNvSpPr>
            <a:spLocks noGrp="1"/>
          </p:cNvSpPr>
          <p:nvPr>
            <p:ph idx="1"/>
          </p:nvPr>
        </p:nvSpPr>
        <p:spPr>
          <a:xfrm>
            <a:off x="457200" y="1600200"/>
            <a:ext cx="8229600" cy="4970929"/>
          </a:xfrm>
        </p:spPr>
        <p:txBody>
          <a:bodyPr>
            <a:normAutofit fontScale="55000" lnSpcReduction="20000"/>
          </a:bodyPr>
          <a:lstStyle/>
          <a:p>
            <a:r>
              <a:rPr lang="en-US" dirty="0" smtClean="0"/>
              <a:t>network </a:t>
            </a:r>
            <a:r>
              <a:rPr lang="en-US" dirty="0" smtClean="0"/>
              <a:t>availability </a:t>
            </a:r>
          </a:p>
          <a:p>
            <a:pPr lvl="1" indent="-342900"/>
            <a:r>
              <a:rPr lang="en-US" dirty="0" smtClean="0"/>
              <a:t>can I get to the person?</a:t>
            </a:r>
          </a:p>
          <a:p>
            <a:pPr lvl="1" indent="-342900"/>
            <a:r>
              <a:rPr lang="en-US" dirty="0" smtClean="0"/>
              <a:t>can the person get back to me?</a:t>
            </a:r>
          </a:p>
          <a:p>
            <a:pPr lvl="1" indent="-342900"/>
            <a:r>
              <a:rPr lang="en-US" dirty="0" smtClean="0"/>
              <a:t>what should we do when the communication channel is not available?</a:t>
            </a:r>
          </a:p>
          <a:p>
            <a:r>
              <a:rPr lang="en-US" dirty="0" smtClean="0"/>
              <a:t>network performance </a:t>
            </a:r>
          </a:p>
          <a:p>
            <a:pPr lvl="1" indent="-342900"/>
            <a:r>
              <a:rPr lang="en-US" dirty="0" smtClean="0"/>
              <a:t>can I and the person get to each other </a:t>
            </a:r>
            <a:r>
              <a:rPr lang="en-US" dirty="0" smtClean="0"/>
              <a:t>in reasonable timeframe? </a:t>
            </a:r>
          </a:p>
          <a:p>
            <a:pPr lvl="1" indent="-342900"/>
            <a:r>
              <a:rPr lang="en-US" dirty="0" smtClean="0"/>
              <a:t>what is the ‘reasonable timeframe’?</a:t>
            </a:r>
          </a:p>
          <a:p>
            <a:pPr lvl="1" indent="-342900"/>
            <a:r>
              <a:rPr lang="en-US" dirty="0" smtClean="0"/>
              <a:t>if we know there will be a delay, what should we do while we are waiting?</a:t>
            </a:r>
          </a:p>
          <a:p>
            <a:r>
              <a:rPr lang="en-US" dirty="0" smtClean="0"/>
              <a:t>system availability </a:t>
            </a:r>
          </a:p>
          <a:p>
            <a:pPr lvl="1" indent="-342900"/>
            <a:r>
              <a:rPr lang="en-US" dirty="0" smtClean="0"/>
              <a:t>what if the person is dead?</a:t>
            </a:r>
          </a:p>
          <a:p>
            <a:pPr lvl="1" indent="-342900"/>
            <a:r>
              <a:rPr lang="en-US" dirty="0" smtClean="0"/>
              <a:t>what if I am dead?</a:t>
            </a:r>
          </a:p>
          <a:p>
            <a:r>
              <a:rPr lang="en-US" dirty="0" smtClean="0"/>
              <a:t>system performance</a:t>
            </a:r>
          </a:p>
          <a:p>
            <a:pPr lvl="1" indent="-342900"/>
            <a:r>
              <a:rPr lang="en-US" dirty="0" smtClean="0"/>
              <a:t>what if one of us is injured and take a really long time to respond?</a:t>
            </a:r>
            <a:endParaRPr lang="en-US" dirty="0" smtClean="0"/>
          </a:p>
          <a:p>
            <a:r>
              <a:rPr lang="en-US" dirty="0" smtClean="0"/>
              <a:t>system interoperability</a:t>
            </a:r>
          </a:p>
          <a:p>
            <a:pPr lvl="1" indent="-342900"/>
            <a:r>
              <a:rPr lang="en-US" dirty="0" smtClean="0"/>
              <a:t>how can we understand each other?</a:t>
            </a:r>
          </a:p>
          <a:p>
            <a:r>
              <a:rPr lang="en-US" dirty="0" smtClean="0"/>
              <a:t>transactional consistency</a:t>
            </a:r>
          </a:p>
          <a:p>
            <a:pPr lvl="1" indent="-342900"/>
            <a:r>
              <a:rPr lang="en-US" dirty="0" smtClean="0"/>
              <a:t>what if one of us fails to perform one’s duty?</a:t>
            </a:r>
          </a:p>
          <a:p>
            <a:pPr lvl="1" indent="-342900"/>
            <a:r>
              <a:rPr lang="en-US" dirty="0" smtClean="0"/>
              <a:t>what if the person lied or m</a:t>
            </a:r>
            <a:r>
              <a:rPr lang="en-US" dirty="0" smtClean="0"/>
              <a:t>isled?</a:t>
            </a:r>
          </a:p>
          <a:p>
            <a:pPr lvl="1" indent="-342900"/>
            <a:r>
              <a:rPr lang="en-US" dirty="0" smtClean="0"/>
              <a:t>what if the person gives conflicting information?</a:t>
            </a:r>
            <a:endParaRPr lang="en-US" dirty="0" smtClean="0"/>
          </a:p>
          <a:p>
            <a:r>
              <a:rPr lang="en-US" dirty="0" smtClean="0"/>
              <a:t>security (don’t give out secure data, don’t take order from bad guys)</a:t>
            </a:r>
          </a:p>
          <a:p>
            <a:endParaRPr lang="en-US" dirty="0" smtClean="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ChangeArrowheads="1"/>
          </p:cNvSpPr>
          <p:nvPr/>
        </p:nvSpPr>
        <p:spPr bwMode="auto">
          <a:xfrm>
            <a:off x="1092200" y="1054100"/>
            <a:ext cx="6845300" cy="4889500"/>
          </a:xfrm>
          <a:prstGeom prst="rect">
            <a:avLst/>
          </a:prstGeom>
          <a:solidFill>
            <a:schemeClr val="accent1"/>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000000"/>
                </a:outerShdw>
              </a:effectLst>
            </a:endParaRPr>
          </a:p>
        </p:txBody>
      </p:sp>
      <p:sp>
        <p:nvSpPr>
          <p:cNvPr id="381955" name="Rectangle 3"/>
          <p:cNvSpPr>
            <a:spLocks noGrp="1" noChangeArrowheads="1"/>
          </p:cNvSpPr>
          <p:nvPr>
            <p:ph type="title"/>
          </p:nvPr>
        </p:nvSpPr>
        <p:spPr/>
        <p:txBody>
          <a:bodyPr/>
          <a:lstStyle/>
          <a:p>
            <a:pPr eaLnBrk="1" hangingPunct="1">
              <a:defRPr/>
            </a:pPr>
            <a:r>
              <a:rPr lang="en-US" smtClean="0"/>
              <a:t>Coupling Aspect #2: Temporal - 2</a:t>
            </a:r>
          </a:p>
        </p:txBody>
      </p:sp>
      <p:sp>
        <p:nvSpPr>
          <p:cNvPr id="381958" name="Rectangle 6"/>
          <p:cNvSpPr>
            <a:spLocks noGrp="1" noChangeArrowheads="1"/>
          </p:cNvSpPr>
          <p:nvPr>
            <p:ph idx="1"/>
          </p:nvPr>
        </p:nvSpPr>
        <p:spPr>
          <a:xfrm>
            <a:off x="107950" y="6035675"/>
            <a:ext cx="9036050" cy="860425"/>
          </a:xfrm>
        </p:spPr>
        <p:txBody>
          <a:bodyPr/>
          <a:lstStyle/>
          <a:p>
            <a:pPr marL="342900" indent="-342900" eaLnBrk="1" hangingPunct="1">
              <a:buFont typeface="Wingdings" pitchFamily="2" charset="2"/>
              <a:buNone/>
              <a:defRPr/>
            </a:pPr>
            <a:r>
              <a:rPr lang="en-US" sz="2800" smtClean="0"/>
              <a:t>   Resources are held while waiting. Increased load on service B per consumer (impacted by polling interval)</a:t>
            </a:r>
          </a:p>
        </p:txBody>
      </p:sp>
      <p:sp>
        <p:nvSpPr>
          <p:cNvPr id="381956" name="Rectangle 4"/>
          <p:cNvSpPr>
            <a:spLocks noChangeArrowheads="1"/>
          </p:cNvSpPr>
          <p:nvPr/>
        </p:nvSpPr>
        <p:spPr bwMode="auto">
          <a:xfrm>
            <a:off x="0" y="1862138"/>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sp>
        <p:nvSpPr>
          <p:cNvPr id="381960"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graphicFrame>
        <p:nvGraphicFramePr>
          <p:cNvPr id="2050" name="Object 7"/>
          <p:cNvGraphicFramePr>
            <a:graphicFrameLocks noChangeAspect="1"/>
          </p:cNvGraphicFramePr>
          <p:nvPr/>
        </p:nvGraphicFramePr>
        <p:xfrm>
          <a:off x="1270000" y="1185863"/>
          <a:ext cx="6565900" cy="4583112"/>
        </p:xfrm>
        <a:graphic>
          <a:graphicData uri="http://schemas.openxmlformats.org/presentationml/2006/ole">
            <p:oleObj spid="_x0000_s2050" name="Visio" r:id="rId4" imgW="4952910" imgH="3452774" progId="">
              <p:embed/>
            </p:oleObj>
          </a:graphicData>
        </a:graphic>
      </p:graphicFrame>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ChangeArrowheads="1"/>
          </p:cNvSpPr>
          <p:nvPr/>
        </p:nvSpPr>
        <p:spPr bwMode="auto">
          <a:xfrm>
            <a:off x="1092200" y="1054100"/>
            <a:ext cx="6845300" cy="4889500"/>
          </a:xfrm>
          <a:prstGeom prst="rect">
            <a:avLst/>
          </a:prstGeom>
          <a:solidFill>
            <a:schemeClr val="accent1"/>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000000"/>
                </a:outerShdw>
              </a:effectLst>
            </a:endParaRPr>
          </a:p>
        </p:txBody>
      </p:sp>
      <p:sp>
        <p:nvSpPr>
          <p:cNvPr id="384003" name="Rectangle 3"/>
          <p:cNvSpPr>
            <a:spLocks noGrp="1" noChangeArrowheads="1"/>
          </p:cNvSpPr>
          <p:nvPr>
            <p:ph type="title"/>
          </p:nvPr>
        </p:nvSpPr>
        <p:spPr/>
        <p:txBody>
          <a:bodyPr/>
          <a:lstStyle/>
          <a:p>
            <a:pPr eaLnBrk="1" hangingPunct="1">
              <a:defRPr/>
            </a:pPr>
            <a:r>
              <a:rPr lang="en-US" smtClean="0"/>
              <a:t>Coupling Aspect #2: Temporal - final</a:t>
            </a:r>
          </a:p>
        </p:txBody>
      </p:sp>
      <p:sp>
        <p:nvSpPr>
          <p:cNvPr id="384005" name="Rectangle 5"/>
          <p:cNvSpPr>
            <a:spLocks noGrp="1" noChangeArrowheads="1"/>
          </p:cNvSpPr>
          <p:nvPr>
            <p:ph idx="1"/>
          </p:nvPr>
        </p:nvSpPr>
        <p:spPr>
          <a:xfrm>
            <a:off x="107950" y="6035675"/>
            <a:ext cx="9036050" cy="860425"/>
          </a:xfrm>
        </p:spPr>
        <p:txBody>
          <a:bodyPr/>
          <a:lstStyle/>
          <a:p>
            <a:pPr marL="342900" indent="-342900" eaLnBrk="1" hangingPunct="1">
              <a:buFont typeface="Wingdings" pitchFamily="2" charset="2"/>
              <a:buNone/>
              <a:defRPr/>
            </a:pPr>
            <a:r>
              <a:rPr lang="en-US" sz="2800" smtClean="0"/>
              <a:t>Good. By separating (in time) the inter-service communication and the request handling</a:t>
            </a:r>
          </a:p>
        </p:txBody>
      </p:sp>
      <p:sp>
        <p:nvSpPr>
          <p:cNvPr id="384004" name="Rectangle 4"/>
          <p:cNvSpPr>
            <a:spLocks noChangeArrowheads="1"/>
          </p:cNvSpPr>
          <p:nvPr/>
        </p:nvSpPr>
        <p:spPr bwMode="auto">
          <a:xfrm>
            <a:off x="0" y="1862138"/>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sp>
        <p:nvSpPr>
          <p:cNvPr id="384006"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sp>
        <p:nvSpPr>
          <p:cNvPr id="384009"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graphicFrame>
        <p:nvGraphicFramePr>
          <p:cNvPr id="3074" name="Object 8"/>
          <p:cNvGraphicFramePr>
            <a:graphicFrameLocks noChangeAspect="1"/>
          </p:cNvGraphicFramePr>
          <p:nvPr/>
        </p:nvGraphicFramePr>
        <p:xfrm>
          <a:off x="1130300" y="1117600"/>
          <a:ext cx="6819900" cy="4505325"/>
        </p:xfrm>
        <a:graphic>
          <a:graphicData uri="http://schemas.openxmlformats.org/presentationml/2006/ole">
            <p:oleObj spid="_x0000_s3074" name="Visio" r:id="rId4" imgW="4740091" imgH="3131628" progId="">
              <p:embed/>
            </p:oleObj>
          </a:graphicData>
        </a:graphic>
      </p:graphicFrame>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Pub/Sub Temporal Constraints</a:t>
            </a:r>
            <a:endParaRPr lang="en-US" dirty="0"/>
          </a:p>
        </p:txBody>
      </p:sp>
      <p:sp>
        <p:nvSpPr>
          <p:cNvPr id="3" name="Content Placeholder 2"/>
          <p:cNvSpPr>
            <a:spLocks noGrp="1"/>
          </p:cNvSpPr>
          <p:nvPr>
            <p:ph idx="1"/>
          </p:nvPr>
        </p:nvSpPr>
        <p:spPr>
          <a:xfrm>
            <a:off x="107950" y="1584325"/>
            <a:ext cx="8915400" cy="4228850"/>
          </a:xfrm>
        </p:spPr>
        <p:txBody>
          <a:bodyPr/>
          <a:lstStyle/>
          <a:p>
            <a:r>
              <a:rPr lang="en-US" dirty="0" smtClean="0"/>
              <a:t>Subscriber must be able to make decisions based on somewhat stale data</a:t>
            </a:r>
          </a:p>
          <a:p>
            <a:endParaRPr lang="en-US" dirty="0" smtClean="0"/>
          </a:p>
          <a:p>
            <a:r>
              <a:rPr lang="en-US" dirty="0" smtClean="0"/>
              <a:t>Requires a strong division of responsibility between publishers and subscribers</a:t>
            </a:r>
          </a:p>
          <a:p>
            <a:endParaRPr lang="en-US" dirty="0" smtClean="0"/>
          </a:p>
          <a:p>
            <a:r>
              <a:rPr lang="en-US" dirty="0" smtClean="0"/>
              <a:t>Only one logical publisher should be able to publish a given kind of event</a:t>
            </a:r>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eaLnBrk="1" hangingPunct="1">
              <a:defRPr/>
            </a:pPr>
            <a:r>
              <a:rPr lang="en-US" smtClean="0"/>
              <a:t>Coupling Aspect #3: Spatial</a:t>
            </a:r>
          </a:p>
        </p:txBody>
      </p:sp>
      <p:sp>
        <p:nvSpPr>
          <p:cNvPr id="388099" name="Rectangle 3"/>
          <p:cNvSpPr>
            <a:spLocks noGrp="1" noChangeArrowheads="1"/>
          </p:cNvSpPr>
          <p:nvPr>
            <p:ph idx="1"/>
          </p:nvPr>
        </p:nvSpPr>
        <p:spPr>
          <a:xfrm>
            <a:off x="107950" y="1584325"/>
            <a:ext cx="9036050" cy="4619625"/>
          </a:xfrm>
        </p:spPr>
        <p:txBody>
          <a:bodyPr/>
          <a:lstStyle/>
          <a:p>
            <a:pPr marL="342900" indent="-342900" eaLnBrk="1" hangingPunct="1">
              <a:defRPr/>
            </a:pPr>
            <a:r>
              <a:rPr lang="en-US" smtClean="0"/>
              <a:t>Application level code should not need to know where cooperating services are on the network</a:t>
            </a:r>
          </a:p>
          <a:p>
            <a:pPr marL="342900" indent="-342900" eaLnBrk="1" hangingPunct="1">
              <a:defRPr/>
            </a:pPr>
            <a:endParaRPr lang="en-US" smtClean="0"/>
          </a:p>
          <a:p>
            <a:pPr marL="342900" indent="-342900" eaLnBrk="1" hangingPunct="1">
              <a:defRPr/>
            </a:pPr>
            <a:r>
              <a:rPr lang="en-US" smtClean="0"/>
              <a:t>Delegate communications to “something else”, let’s call it an “agent” for now.</a:t>
            </a:r>
          </a:p>
          <a:p>
            <a:pPr marL="1143000" lvl="2" indent="-228600" eaLnBrk="1" hangingPunct="1">
              <a:defRPr/>
            </a:pPr>
            <a:r>
              <a:rPr lang="en-US" smtClean="0"/>
              <a:t>myAgent.Send(message);</a:t>
            </a:r>
          </a:p>
          <a:p>
            <a:pPr marL="342900" indent="-342900" eaLnBrk="1" hangingPunct="1">
              <a:defRPr/>
            </a:pPr>
            <a:endParaRPr lang="en-US" smtClean="0"/>
          </a:p>
          <a:p>
            <a:pPr marL="342900" indent="-342900" eaLnBrk="1" hangingPunct="1">
              <a:defRPr/>
            </a:pPr>
            <a:r>
              <a:rPr lang="en-US" smtClean="0"/>
              <a:t>How does the agent know which destination to send the message to?</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Balancing</a:t>
            </a:r>
            <a:endParaRPr lang="en-US" dirty="0"/>
          </a:p>
        </p:txBody>
      </p:sp>
      <p:sp>
        <p:nvSpPr>
          <p:cNvPr id="3" name="Content Placeholder 2"/>
          <p:cNvSpPr>
            <a:spLocks noGrp="1"/>
          </p:cNvSpPr>
          <p:nvPr>
            <p:ph idx="1"/>
          </p:nvPr>
        </p:nvSpPr>
        <p:spPr>
          <a:xfrm>
            <a:off x="107950" y="1584325"/>
            <a:ext cx="8915400" cy="4228850"/>
          </a:xfrm>
        </p:spPr>
        <p:txBody>
          <a:bodyPr/>
          <a:lstStyle/>
          <a:p>
            <a:r>
              <a:rPr lang="en-US" dirty="0" smtClean="0"/>
              <a:t>Clients talking to servers through a load balancer don’t know which physical server is handling the request…</a:t>
            </a:r>
          </a:p>
          <a:p>
            <a:endParaRPr lang="en-US" dirty="0" smtClean="0"/>
          </a:p>
          <a:p>
            <a:r>
              <a:rPr lang="en-US" dirty="0" smtClean="0"/>
              <a:t>… as long as logically the server CAN handle the request</a:t>
            </a:r>
          </a:p>
          <a:p>
            <a:endParaRPr lang="en-US" dirty="0" smtClean="0"/>
          </a:p>
          <a:p>
            <a:r>
              <a:rPr lang="en-US" dirty="0" smtClean="0"/>
              <a:t>Routing is first logical, and second physical</a:t>
            </a:r>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eaLnBrk="1" hangingPunct="1">
              <a:defRPr/>
            </a:pPr>
            <a:r>
              <a:rPr lang="en-US" smtClean="0"/>
              <a:t>Coupling Aspect #3: Spatial</a:t>
            </a:r>
          </a:p>
        </p:txBody>
      </p:sp>
      <p:sp>
        <p:nvSpPr>
          <p:cNvPr id="394243" name="Rectangle 3"/>
          <p:cNvSpPr>
            <a:spLocks noGrp="1" noChangeArrowheads="1"/>
          </p:cNvSpPr>
          <p:nvPr>
            <p:ph idx="1"/>
          </p:nvPr>
        </p:nvSpPr>
        <p:spPr>
          <a:xfrm>
            <a:off x="107950" y="1584325"/>
            <a:ext cx="9036050" cy="3490186"/>
          </a:xfrm>
        </p:spPr>
        <p:txBody>
          <a:bodyPr/>
          <a:lstStyle/>
          <a:p>
            <a:pPr marL="342900" indent="-342900" eaLnBrk="1" hangingPunct="1">
              <a:defRPr/>
            </a:pPr>
            <a:r>
              <a:rPr lang="en-US" dirty="0" smtClean="0"/>
              <a:t>But if the application code doesn’t tell the agent which </a:t>
            </a:r>
            <a:r>
              <a:rPr lang="en-US" i="1" dirty="0" smtClean="0"/>
              <a:t>logical</a:t>
            </a:r>
            <a:r>
              <a:rPr lang="en-US" dirty="0" smtClean="0"/>
              <a:t> destination to send the message to, how would the agent know?</a:t>
            </a:r>
          </a:p>
          <a:p>
            <a:pPr marL="342900" indent="-342900" eaLnBrk="1" hangingPunct="1">
              <a:defRPr/>
            </a:pPr>
            <a:endParaRPr lang="en-US" dirty="0" smtClean="0"/>
          </a:p>
          <a:p>
            <a:pPr marL="342900" indent="-342900" eaLnBrk="1" hangingPunct="1">
              <a:defRPr/>
            </a:pPr>
            <a:r>
              <a:rPr lang="en-US" dirty="0" smtClean="0"/>
              <a:t>If there was a direct mapping from message type to logical destination, then specifying the type of message being sent/published would be enough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4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701731"/>
          </a:xfrm>
        </p:spPr>
        <p:txBody>
          <a:bodyPr/>
          <a:lstStyle/>
          <a:p>
            <a:r>
              <a:rPr lang="en-US" dirty="0" smtClean="0"/>
              <a:t>Message Type = Logical Destination</a:t>
            </a:r>
            <a:endParaRPr lang="en-US" dirty="0"/>
          </a:p>
        </p:txBody>
      </p:sp>
      <p:sp>
        <p:nvSpPr>
          <p:cNvPr id="3" name="Content Placeholder 2"/>
          <p:cNvSpPr>
            <a:spLocks noGrp="1"/>
          </p:cNvSpPr>
          <p:nvPr>
            <p:ph idx="1"/>
          </p:nvPr>
        </p:nvSpPr>
        <p:spPr>
          <a:xfrm>
            <a:off x="107950" y="1584325"/>
            <a:ext cx="8915400" cy="4819781"/>
          </a:xfrm>
        </p:spPr>
        <p:txBody>
          <a:bodyPr/>
          <a:lstStyle/>
          <a:p>
            <a:r>
              <a:rPr lang="en-US" dirty="0" err="1" smtClean="0"/>
              <a:t>AddCustomerMessage</a:t>
            </a:r>
            <a:r>
              <a:rPr lang="en-US" dirty="0" smtClean="0"/>
              <a:t>: </a:t>
            </a:r>
          </a:p>
          <a:p>
            <a:pPr lvl="1"/>
            <a:r>
              <a:rPr lang="en-US" dirty="0" smtClean="0"/>
              <a:t>Sent by clients to one logical server</a:t>
            </a:r>
          </a:p>
          <a:p>
            <a:pPr lvl="1"/>
            <a:r>
              <a:rPr lang="en-US" dirty="0" smtClean="0"/>
              <a:t>Multiple physical servers behind a load balancer</a:t>
            </a:r>
          </a:p>
          <a:p>
            <a:pPr lvl="1"/>
            <a:endParaRPr lang="en-US" dirty="0" smtClean="0"/>
          </a:p>
          <a:p>
            <a:r>
              <a:rPr lang="en-US" dirty="0" err="1" smtClean="0"/>
              <a:t>OrderCancelledEventMessage</a:t>
            </a:r>
            <a:r>
              <a:rPr lang="en-US" dirty="0" smtClean="0"/>
              <a:t>:</a:t>
            </a:r>
          </a:p>
          <a:p>
            <a:pPr lvl="1"/>
            <a:r>
              <a:rPr lang="en-US" dirty="0" smtClean="0"/>
              <a:t>Published by one logical server</a:t>
            </a:r>
          </a:p>
          <a:p>
            <a:pPr lvl="1"/>
            <a:r>
              <a:rPr lang="en-US" dirty="0" smtClean="0"/>
              <a:t>Multiple physical servers can publish the same</a:t>
            </a:r>
          </a:p>
          <a:p>
            <a:pPr lvl="1"/>
            <a:endParaRPr lang="en-US" dirty="0" smtClean="0"/>
          </a:p>
          <a:p>
            <a:r>
              <a:rPr lang="en-US" dirty="0" smtClean="0"/>
              <a:t>Strongly-typed messages simplify routing</a:t>
            </a:r>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eaLnBrk="1" hangingPunct="1">
              <a:defRPr/>
            </a:pPr>
            <a:r>
              <a:rPr lang="en-US" smtClean="0"/>
              <a:t>Summary</a:t>
            </a:r>
          </a:p>
        </p:txBody>
      </p:sp>
      <p:sp>
        <p:nvSpPr>
          <p:cNvPr id="396291" name="Rectangle 3"/>
          <p:cNvSpPr>
            <a:spLocks noGrp="1" noChangeArrowheads="1"/>
          </p:cNvSpPr>
          <p:nvPr>
            <p:ph idx="1"/>
          </p:nvPr>
        </p:nvSpPr>
        <p:spPr>
          <a:xfrm>
            <a:off x="107950" y="1584325"/>
            <a:ext cx="9036050" cy="1698625"/>
          </a:xfrm>
        </p:spPr>
        <p:txBody>
          <a:bodyPr/>
          <a:lstStyle/>
          <a:p>
            <a:pPr marL="342900" indent="-342900" eaLnBrk="1" hangingPunct="1">
              <a:defRPr/>
            </a:pPr>
            <a:r>
              <a:rPr lang="en-US" smtClean="0"/>
              <a:t>Loose coupling is more than just a slogan</a:t>
            </a:r>
          </a:p>
          <a:p>
            <a:pPr marL="342900" indent="-342900" eaLnBrk="1" hangingPunct="1">
              <a:defRPr/>
            </a:pPr>
            <a:endParaRPr lang="en-US" smtClean="0"/>
          </a:p>
          <a:p>
            <a:pPr marL="342900" indent="-342900" eaLnBrk="1" hangingPunct="1">
              <a:defRPr/>
            </a:pPr>
            <a:r>
              <a:rPr lang="en-US" smtClean="0"/>
              <a:t>Coupling is a function of 5 different dimensions</a:t>
            </a:r>
          </a:p>
        </p:txBody>
      </p:sp>
      <p:sp>
        <p:nvSpPr>
          <p:cNvPr id="396294" name="Line 6"/>
          <p:cNvSpPr>
            <a:spLocks noChangeShapeType="1"/>
          </p:cNvSpPr>
          <p:nvPr/>
        </p:nvSpPr>
        <p:spPr bwMode="auto">
          <a:xfrm flipV="1">
            <a:off x="2971800" y="4483100"/>
            <a:ext cx="1231900" cy="889000"/>
          </a:xfrm>
          <a:prstGeom prst="line">
            <a:avLst/>
          </a:prstGeom>
          <a:noFill/>
          <a:ln w="57150">
            <a:solidFill>
              <a:schemeClr val="tx1"/>
            </a:solidFill>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96295" name="Text Box 7"/>
          <p:cNvSpPr txBox="1">
            <a:spLocks noChangeArrowheads="1"/>
          </p:cNvSpPr>
          <p:nvPr/>
        </p:nvSpPr>
        <p:spPr bwMode="auto">
          <a:xfrm>
            <a:off x="1219200" y="6400800"/>
            <a:ext cx="1371600" cy="457200"/>
          </a:xfrm>
          <a:prstGeom prst="rect">
            <a:avLst/>
          </a:prstGeom>
          <a:noFill/>
          <a:ln w="9525">
            <a:noFill/>
            <a:miter lim="800000"/>
            <a:headEnd/>
            <a:tailEnd/>
          </a:ln>
          <a:effectLst/>
        </p:spPr>
        <p:txBody>
          <a:bodyPr>
            <a:spAutoFit/>
          </a:bodyPr>
          <a:lstStyle/>
          <a:p>
            <a:pPr>
              <a:spcBef>
                <a:spcPct val="50000"/>
              </a:spcBef>
              <a:defRPr/>
            </a:pPr>
            <a:r>
              <a:rPr lang="en-US" sz="2400">
                <a:effectLst>
                  <a:outerShdw blurRad="38100" dist="38100" dir="2700000" algn="tl">
                    <a:srgbClr val="000000"/>
                  </a:outerShdw>
                </a:effectLst>
                <a:latin typeface="Arial" charset="0"/>
                <a:cs typeface="Arial" charset="0"/>
              </a:rPr>
              <a:t>Efferent</a:t>
            </a:r>
          </a:p>
        </p:txBody>
      </p:sp>
      <p:sp>
        <p:nvSpPr>
          <p:cNvPr id="396297" name="Text Box 9"/>
          <p:cNvSpPr txBox="1">
            <a:spLocks noChangeArrowheads="1"/>
          </p:cNvSpPr>
          <p:nvPr/>
        </p:nvSpPr>
        <p:spPr bwMode="auto">
          <a:xfrm>
            <a:off x="4605338" y="5618163"/>
            <a:ext cx="1387475" cy="457200"/>
          </a:xfrm>
          <a:prstGeom prst="rect">
            <a:avLst/>
          </a:prstGeom>
          <a:noFill/>
          <a:ln w="9525">
            <a:noFill/>
            <a:miter lim="800000"/>
            <a:headEnd/>
            <a:tailEnd/>
          </a:ln>
          <a:effectLst/>
        </p:spPr>
        <p:txBody>
          <a:bodyPr>
            <a:spAutoFit/>
          </a:bodyPr>
          <a:lstStyle/>
          <a:p>
            <a:pPr>
              <a:spcBef>
                <a:spcPct val="50000"/>
              </a:spcBef>
              <a:defRPr/>
            </a:pPr>
            <a:r>
              <a:rPr lang="en-US" sz="2400">
                <a:effectLst>
                  <a:outerShdw blurRad="38100" dist="38100" dir="2700000" algn="tl">
                    <a:srgbClr val="000000"/>
                  </a:outerShdw>
                </a:effectLst>
                <a:latin typeface="Arial" charset="0"/>
                <a:cs typeface="Arial" charset="0"/>
              </a:rPr>
              <a:t>Afferent</a:t>
            </a:r>
          </a:p>
        </p:txBody>
      </p:sp>
      <p:sp>
        <p:nvSpPr>
          <p:cNvPr id="396298" name="Text Box 10"/>
          <p:cNvSpPr txBox="1">
            <a:spLocks noChangeArrowheads="1"/>
          </p:cNvSpPr>
          <p:nvPr/>
        </p:nvSpPr>
        <p:spPr bwMode="auto">
          <a:xfrm>
            <a:off x="1054100" y="3802063"/>
            <a:ext cx="1447800" cy="457200"/>
          </a:xfrm>
          <a:prstGeom prst="rect">
            <a:avLst/>
          </a:prstGeom>
          <a:noFill/>
          <a:ln w="9525">
            <a:noFill/>
            <a:miter lim="800000"/>
            <a:headEnd/>
            <a:tailEnd/>
          </a:ln>
          <a:effectLst/>
        </p:spPr>
        <p:txBody>
          <a:bodyPr>
            <a:spAutoFit/>
          </a:bodyPr>
          <a:lstStyle/>
          <a:p>
            <a:pPr>
              <a:spcBef>
                <a:spcPct val="50000"/>
              </a:spcBef>
              <a:defRPr/>
            </a:pPr>
            <a:r>
              <a:rPr lang="en-US" sz="2400">
                <a:effectLst>
                  <a:outerShdw blurRad="38100" dist="38100" dir="2700000" algn="tl">
                    <a:srgbClr val="000000"/>
                  </a:outerShdw>
                </a:effectLst>
                <a:latin typeface="Arial" charset="0"/>
                <a:cs typeface="Arial" charset="0"/>
              </a:rPr>
              <a:t>Platform</a:t>
            </a:r>
          </a:p>
        </p:txBody>
      </p:sp>
      <p:sp>
        <p:nvSpPr>
          <p:cNvPr id="396299" name="Text Box 11"/>
          <p:cNvSpPr txBox="1">
            <a:spLocks noChangeArrowheads="1"/>
          </p:cNvSpPr>
          <p:nvPr/>
        </p:nvSpPr>
        <p:spPr bwMode="auto">
          <a:xfrm>
            <a:off x="3860800" y="3827463"/>
            <a:ext cx="1638300" cy="457200"/>
          </a:xfrm>
          <a:prstGeom prst="rect">
            <a:avLst/>
          </a:prstGeom>
          <a:noFill/>
          <a:ln w="9525">
            <a:noFill/>
            <a:miter lim="800000"/>
            <a:headEnd/>
            <a:tailEnd/>
          </a:ln>
          <a:effectLst/>
        </p:spPr>
        <p:txBody>
          <a:bodyPr>
            <a:spAutoFit/>
          </a:bodyPr>
          <a:lstStyle/>
          <a:p>
            <a:pPr>
              <a:spcBef>
                <a:spcPct val="50000"/>
              </a:spcBef>
              <a:defRPr/>
            </a:pPr>
            <a:r>
              <a:rPr lang="en-US" sz="2400">
                <a:effectLst>
                  <a:outerShdw blurRad="38100" dist="38100" dir="2700000" algn="tl">
                    <a:srgbClr val="000000"/>
                  </a:outerShdw>
                </a:effectLst>
                <a:latin typeface="Arial" charset="0"/>
                <a:cs typeface="Arial" charset="0"/>
              </a:rPr>
              <a:t>Temporal</a:t>
            </a:r>
          </a:p>
        </p:txBody>
      </p:sp>
      <p:sp>
        <p:nvSpPr>
          <p:cNvPr id="396300" name="Text Box 12"/>
          <p:cNvSpPr txBox="1">
            <a:spLocks noChangeArrowheads="1"/>
          </p:cNvSpPr>
          <p:nvPr/>
        </p:nvSpPr>
        <p:spPr bwMode="auto">
          <a:xfrm>
            <a:off x="381000" y="5313363"/>
            <a:ext cx="1219200" cy="457200"/>
          </a:xfrm>
          <a:prstGeom prst="rect">
            <a:avLst/>
          </a:prstGeom>
          <a:noFill/>
          <a:ln w="9525">
            <a:noFill/>
            <a:miter lim="800000"/>
            <a:headEnd/>
            <a:tailEnd/>
          </a:ln>
          <a:effectLst/>
        </p:spPr>
        <p:txBody>
          <a:bodyPr>
            <a:spAutoFit/>
          </a:bodyPr>
          <a:lstStyle/>
          <a:p>
            <a:pPr>
              <a:spcBef>
                <a:spcPct val="50000"/>
              </a:spcBef>
              <a:defRPr/>
            </a:pPr>
            <a:r>
              <a:rPr lang="en-US" sz="2400">
                <a:effectLst>
                  <a:outerShdw blurRad="38100" dist="38100" dir="2700000" algn="tl">
                    <a:srgbClr val="000000"/>
                  </a:outerShdw>
                </a:effectLst>
                <a:latin typeface="Arial" charset="0"/>
                <a:cs typeface="Arial" charset="0"/>
              </a:rPr>
              <a:t>Spatial</a:t>
            </a:r>
          </a:p>
        </p:txBody>
      </p:sp>
      <p:sp>
        <p:nvSpPr>
          <p:cNvPr id="396302" name="Line 14"/>
          <p:cNvSpPr>
            <a:spLocks noChangeShapeType="1"/>
          </p:cNvSpPr>
          <p:nvPr/>
        </p:nvSpPr>
        <p:spPr bwMode="auto">
          <a:xfrm>
            <a:off x="2997200" y="5384800"/>
            <a:ext cx="1320800" cy="393700"/>
          </a:xfrm>
          <a:prstGeom prst="line">
            <a:avLst/>
          </a:prstGeom>
          <a:noFill/>
          <a:ln w="57150">
            <a:solidFill>
              <a:schemeClr val="tx1"/>
            </a:solidFill>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96303" name="Line 15"/>
          <p:cNvSpPr>
            <a:spLocks noChangeShapeType="1"/>
          </p:cNvSpPr>
          <p:nvPr/>
        </p:nvSpPr>
        <p:spPr bwMode="auto">
          <a:xfrm flipH="1" flipV="1">
            <a:off x="2603500" y="4203700"/>
            <a:ext cx="381000" cy="1130300"/>
          </a:xfrm>
          <a:prstGeom prst="line">
            <a:avLst/>
          </a:prstGeom>
          <a:noFill/>
          <a:ln w="57150">
            <a:solidFill>
              <a:schemeClr val="tx1"/>
            </a:solidFill>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96304" name="Line 16"/>
          <p:cNvSpPr>
            <a:spLocks noChangeShapeType="1"/>
          </p:cNvSpPr>
          <p:nvPr/>
        </p:nvSpPr>
        <p:spPr bwMode="auto">
          <a:xfrm flipH="1">
            <a:off x="1739900" y="5372100"/>
            <a:ext cx="1244600" cy="203200"/>
          </a:xfrm>
          <a:prstGeom prst="line">
            <a:avLst/>
          </a:prstGeom>
          <a:noFill/>
          <a:ln w="57150">
            <a:solidFill>
              <a:schemeClr val="tx1"/>
            </a:solidFill>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96305" name="Line 17"/>
          <p:cNvSpPr>
            <a:spLocks noChangeShapeType="1"/>
          </p:cNvSpPr>
          <p:nvPr/>
        </p:nvSpPr>
        <p:spPr bwMode="auto">
          <a:xfrm flipH="1">
            <a:off x="2882900" y="5372100"/>
            <a:ext cx="114300" cy="1244600"/>
          </a:xfrm>
          <a:prstGeom prst="line">
            <a:avLst/>
          </a:prstGeom>
          <a:noFill/>
          <a:ln w="57150">
            <a:solidFill>
              <a:schemeClr val="tx1"/>
            </a:solidFill>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96308" name="Line 20"/>
          <p:cNvSpPr>
            <a:spLocks noChangeShapeType="1"/>
          </p:cNvSpPr>
          <p:nvPr/>
        </p:nvSpPr>
        <p:spPr bwMode="auto">
          <a:xfrm flipV="1">
            <a:off x="2082800" y="5054600"/>
            <a:ext cx="774700" cy="444500"/>
          </a:xfrm>
          <a:prstGeom prst="line">
            <a:avLst/>
          </a:prstGeom>
          <a:noFill/>
          <a:ln w="38100">
            <a:solidFill>
              <a:srgbClr val="74C35F"/>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96309" name="Line 21"/>
          <p:cNvSpPr>
            <a:spLocks noChangeShapeType="1"/>
          </p:cNvSpPr>
          <p:nvPr/>
        </p:nvSpPr>
        <p:spPr bwMode="auto">
          <a:xfrm flipV="1">
            <a:off x="2921000" y="4737100"/>
            <a:ext cx="901700" cy="304800"/>
          </a:xfrm>
          <a:prstGeom prst="line">
            <a:avLst/>
          </a:prstGeom>
          <a:noFill/>
          <a:ln w="38100">
            <a:solidFill>
              <a:srgbClr val="74C35F"/>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96310" name="Line 22"/>
          <p:cNvSpPr>
            <a:spLocks noChangeShapeType="1"/>
          </p:cNvSpPr>
          <p:nvPr/>
        </p:nvSpPr>
        <p:spPr bwMode="auto">
          <a:xfrm flipV="1">
            <a:off x="3581400" y="4737100"/>
            <a:ext cx="215900" cy="800100"/>
          </a:xfrm>
          <a:prstGeom prst="line">
            <a:avLst/>
          </a:prstGeom>
          <a:noFill/>
          <a:ln w="38100">
            <a:solidFill>
              <a:srgbClr val="74C35F"/>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96311" name="Line 23"/>
          <p:cNvSpPr>
            <a:spLocks noChangeShapeType="1"/>
          </p:cNvSpPr>
          <p:nvPr/>
        </p:nvSpPr>
        <p:spPr bwMode="auto">
          <a:xfrm flipV="1">
            <a:off x="2882900" y="5588000"/>
            <a:ext cx="698500" cy="647700"/>
          </a:xfrm>
          <a:prstGeom prst="line">
            <a:avLst/>
          </a:prstGeom>
          <a:noFill/>
          <a:ln w="38100">
            <a:solidFill>
              <a:srgbClr val="74C35F"/>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96312" name="Line 24"/>
          <p:cNvSpPr>
            <a:spLocks noChangeShapeType="1"/>
          </p:cNvSpPr>
          <p:nvPr/>
        </p:nvSpPr>
        <p:spPr bwMode="auto">
          <a:xfrm>
            <a:off x="2095500" y="5499100"/>
            <a:ext cx="800100" cy="711200"/>
          </a:xfrm>
          <a:prstGeom prst="line">
            <a:avLst/>
          </a:prstGeom>
          <a:noFill/>
          <a:ln w="38100">
            <a:solidFill>
              <a:srgbClr val="74C35F"/>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757130"/>
          </a:xfrm>
        </p:spPr>
        <p:txBody>
          <a:bodyPr/>
          <a:lstStyle/>
          <a:p>
            <a:r>
              <a:rPr lang="en-US" sz="4800" dirty="0" smtClean="0"/>
              <a:t>Messaging Patterns</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203848"/>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400" b="0" i="0" u="none" strike="noStrike" kern="1200" cap="none" spc="0" normalizeH="0" baseline="0" noProof="0" dirty="0" smtClean="0">
                <a:ln>
                  <a:noFill/>
                </a:ln>
                <a:effectLst/>
                <a:uLnTx/>
                <a:uFillTx/>
                <a:latin typeface="+mn-lt"/>
                <a:ea typeface="+mn-ea"/>
                <a:cs typeface="+mn-cs"/>
              </a:rPr>
              <a:t>.NET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24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8" name="Rectangle 6"/>
          <p:cNvSpPr>
            <a:spLocks noGrp="1" noChangeArrowheads="1"/>
          </p:cNvSpPr>
          <p:nvPr>
            <p:ph type="title"/>
          </p:nvPr>
        </p:nvSpPr>
        <p:spPr/>
        <p:txBody>
          <a:bodyPr/>
          <a:lstStyle/>
          <a:p>
            <a:pPr eaLnBrk="1" hangingPunct="1">
              <a:defRPr/>
            </a:pPr>
            <a:r>
              <a:rPr lang="en-US" smtClean="0"/>
              <a:t>Why Messaging?</a:t>
            </a:r>
          </a:p>
        </p:txBody>
      </p:sp>
      <p:sp>
        <p:nvSpPr>
          <p:cNvPr id="284679" name="Rectangle 7"/>
          <p:cNvSpPr>
            <a:spLocks noGrp="1" noChangeArrowheads="1"/>
          </p:cNvSpPr>
          <p:nvPr>
            <p:ph idx="1"/>
          </p:nvPr>
        </p:nvSpPr>
        <p:spPr>
          <a:xfrm>
            <a:off x="0" y="1584325"/>
            <a:ext cx="9144000" cy="3162300"/>
          </a:xfrm>
        </p:spPr>
        <p:txBody>
          <a:bodyPr/>
          <a:lstStyle/>
          <a:p>
            <a:pPr marL="342900" indent="-342900" eaLnBrk="1" hangingPunct="1">
              <a:defRPr/>
            </a:pPr>
            <a:r>
              <a:rPr lang="en-US" dirty="0" smtClean="0"/>
              <a:t>Reduces coupling</a:t>
            </a:r>
          </a:p>
          <a:p>
            <a:pPr marL="742950" lvl="1" indent="-285750" eaLnBrk="1" hangingPunct="1">
              <a:defRPr/>
            </a:pPr>
            <a:r>
              <a:rPr lang="en-US" dirty="0" smtClean="0"/>
              <a:t>Use XML for platform coupling</a:t>
            </a:r>
          </a:p>
          <a:p>
            <a:pPr marL="742950" lvl="1" indent="-285750" eaLnBrk="1" hangingPunct="1">
              <a:defRPr/>
            </a:pPr>
            <a:r>
              <a:rPr lang="en-US" dirty="0" smtClean="0"/>
              <a:t>Use asynchronous messaging for temporal coupling</a:t>
            </a:r>
          </a:p>
          <a:p>
            <a:pPr marL="342900" indent="-342900" eaLnBrk="1" hangingPunct="1">
              <a:defRPr/>
            </a:pPr>
            <a:endParaRPr lang="en-US" dirty="0" smtClean="0"/>
          </a:p>
          <a:p>
            <a:pPr marL="342900" indent="-342900" eaLnBrk="1" hangingPunct="1">
              <a:defRPr/>
            </a:pPr>
            <a:r>
              <a:rPr lang="en-US" dirty="0" smtClean="0"/>
              <a:t>Reduces afferent and efferent coupling while increasing autonomy</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Systems</a:t>
            </a:r>
            <a:endParaRPr lang="en-US" dirty="0"/>
          </a:p>
        </p:txBody>
      </p:sp>
      <p:sp>
        <p:nvSpPr>
          <p:cNvPr id="3" name="Content Placeholder 2"/>
          <p:cNvSpPr>
            <a:spLocks noGrp="1"/>
          </p:cNvSpPr>
          <p:nvPr>
            <p:ph idx="1"/>
          </p:nvPr>
        </p:nvSpPr>
        <p:spPr/>
        <p:txBody>
          <a:bodyPr>
            <a:normAutofit/>
          </a:bodyPr>
          <a:lstStyle/>
          <a:p>
            <a:r>
              <a:rPr lang="en-US" dirty="0" smtClean="0"/>
              <a:t>Physically and Logically Centralized</a:t>
            </a:r>
          </a:p>
          <a:p>
            <a:r>
              <a:rPr lang="en-US" dirty="0" smtClean="0"/>
              <a:t>Physically Centralized, yet Logically Distributed</a:t>
            </a:r>
          </a:p>
          <a:p>
            <a:pPr lvl="1"/>
            <a:r>
              <a:rPr lang="en-US" dirty="0" smtClean="0"/>
              <a:t>multiple layers on the same server</a:t>
            </a:r>
          </a:p>
          <a:p>
            <a:pPr lvl="1"/>
            <a:r>
              <a:rPr lang="en-US" dirty="0" smtClean="0"/>
              <a:t>using in-memory, cross-</a:t>
            </a:r>
            <a:r>
              <a:rPr lang="en-US" dirty="0" err="1" smtClean="0"/>
              <a:t>appdomain</a:t>
            </a:r>
            <a:r>
              <a:rPr lang="en-US" dirty="0" smtClean="0"/>
              <a:t>/process communication</a:t>
            </a:r>
          </a:p>
          <a:p>
            <a:r>
              <a:rPr lang="en-US" dirty="0" smtClean="0"/>
              <a:t>Logically Centralized, yet Physically Distributed</a:t>
            </a:r>
          </a:p>
          <a:p>
            <a:pPr lvl="1"/>
            <a:r>
              <a:rPr lang="en-US" dirty="0" smtClean="0"/>
              <a:t>clustering, distributed computing</a:t>
            </a:r>
          </a:p>
          <a:p>
            <a:r>
              <a:rPr lang="en-US" dirty="0" smtClean="0"/>
              <a:t>Physically and Logically Distributed</a:t>
            </a:r>
          </a:p>
          <a:p>
            <a:pPr>
              <a:buNone/>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 RPC </a:t>
            </a:r>
            <a:r>
              <a:rPr lang="en-US" dirty="0" err="1" smtClean="0"/>
              <a:t>vs</a:t>
            </a:r>
            <a:r>
              <a:rPr lang="en-US" dirty="0" smtClean="0"/>
              <a:t> Messaging</a:t>
            </a:r>
            <a:endParaRPr lang="en-US" dirty="0"/>
          </a:p>
        </p:txBody>
      </p:sp>
      <p:sp>
        <p:nvSpPr>
          <p:cNvPr id="16" name="Content Placeholder 15"/>
          <p:cNvSpPr>
            <a:spLocks noGrp="1"/>
          </p:cNvSpPr>
          <p:nvPr>
            <p:ph idx="1"/>
          </p:nvPr>
        </p:nvSpPr>
        <p:spPr>
          <a:xfrm>
            <a:off x="107950" y="4491867"/>
            <a:ext cx="8915400" cy="2160591"/>
          </a:xfrm>
        </p:spPr>
        <p:txBody>
          <a:bodyPr/>
          <a:lstStyle/>
          <a:p>
            <a:r>
              <a:rPr lang="en-US" dirty="0" smtClean="0"/>
              <a:t>With RPC, threads are allocated with load</a:t>
            </a:r>
          </a:p>
          <a:p>
            <a:pPr lvl="1"/>
            <a:r>
              <a:rPr lang="en-US" dirty="0" smtClean="0"/>
              <a:t>With messaging, threads are independent</a:t>
            </a:r>
          </a:p>
          <a:p>
            <a:pPr lvl="1"/>
            <a:r>
              <a:rPr lang="en-US" dirty="0" smtClean="0"/>
              <a:t>Difference based on blocking nature of </a:t>
            </a:r>
            <a:r>
              <a:rPr lang="en-US" dirty="0" err="1" smtClean="0"/>
              <a:t>comms</a:t>
            </a:r>
            <a:r>
              <a:rPr lang="en-US" dirty="0" smtClean="0"/>
              <a:t>.</a:t>
            </a:r>
          </a:p>
          <a:p>
            <a:r>
              <a:rPr lang="en-US" dirty="0" smtClean="0"/>
              <a:t>Memory, DB locks, held longer with RPC</a:t>
            </a:r>
            <a:endParaRPr lang="en-US" dirty="0"/>
          </a:p>
        </p:txBody>
      </p:sp>
      <p:grpSp>
        <p:nvGrpSpPr>
          <p:cNvPr id="3" name="Group 5"/>
          <p:cNvGrpSpPr/>
          <p:nvPr/>
        </p:nvGrpSpPr>
        <p:grpSpPr>
          <a:xfrm>
            <a:off x="1817094" y="1790412"/>
            <a:ext cx="3297821" cy="2468880"/>
            <a:chOff x="882150" y="1533560"/>
            <a:chExt cx="3297821" cy="2468880"/>
          </a:xfrm>
        </p:grpSpPr>
        <p:sp>
          <p:nvSpPr>
            <p:cNvPr id="4" name="Line 10"/>
            <p:cNvSpPr>
              <a:spLocks noChangeShapeType="1"/>
            </p:cNvSpPr>
            <p:nvPr/>
          </p:nvSpPr>
          <p:spPr bwMode="auto">
            <a:xfrm flipV="1">
              <a:off x="882150" y="1533560"/>
              <a:ext cx="0" cy="2468880"/>
            </a:xfrm>
            <a:prstGeom prst="line">
              <a:avLst/>
            </a:prstGeom>
            <a:noFill/>
            <a:ln w="38100">
              <a:solidFill>
                <a:schemeClr val="accent1"/>
              </a:solidFill>
              <a:prstDash val="solid"/>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5" name="Line 10"/>
            <p:cNvSpPr>
              <a:spLocks noChangeShapeType="1"/>
            </p:cNvSpPr>
            <p:nvPr/>
          </p:nvSpPr>
          <p:spPr bwMode="auto">
            <a:xfrm rot="5400000" flipV="1">
              <a:off x="2534051" y="2342994"/>
              <a:ext cx="0" cy="3291840"/>
            </a:xfrm>
            <a:prstGeom prst="line">
              <a:avLst/>
            </a:prstGeom>
            <a:noFill/>
            <a:ln w="38100">
              <a:solidFill>
                <a:schemeClr val="accent1"/>
              </a:solidFill>
              <a:prstDash val="solid"/>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grpSp>
      <p:sp>
        <p:nvSpPr>
          <p:cNvPr id="7" name="TextBox 6"/>
          <p:cNvSpPr txBox="1"/>
          <p:nvPr/>
        </p:nvSpPr>
        <p:spPr>
          <a:xfrm>
            <a:off x="904121" y="1171252"/>
            <a:ext cx="1688091" cy="461665"/>
          </a:xfrm>
          <a:prstGeom prst="rect">
            <a:avLst/>
          </a:prstGeom>
          <a:noFill/>
        </p:spPr>
        <p:txBody>
          <a:bodyPr wrap="none" rtlCol="0">
            <a:spAutoFit/>
          </a:bodyPr>
          <a:lstStyle/>
          <a:p>
            <a:r>
              <a:rPr lang="en-US" sz="2400" b="0" dirty="0" smtClean="0"/>
              <a:t>Throughput</a:t>
            </a:r>
            <a:endParaRPr lang="en-US" sz="2400" b="0" dirty="0"/>
          </a:p>
        </p:txBody>
      </p:sp>
      <p:sp>
        <p:nvSpPr>
          <p:cNvPr id="8" name="TextBox 7"/>
          <p:cNvSpPr txBox="1"/>
          <p:nvPr/>
        </p:nvSpPr>
        <p:spPr>
          <a:xfrm>
            <a:off x="5176458" y="3964111"/>
            <a:ext cx="833883" cy="461665"/>
          </a:xfrm>
          <a:prstGeom prst="rect">
            <a:avLst/>
          </a:prstGeom>
          <a:noFill/>
        </p:spPr>
        <p:txBody>
          <a:bodyPr wrap="none" rtlCol="0">
            <a:spAutoFit/>
          </a:bodyPr>
          <a:lstStyle/>
          <a:p>
            <a:r>
              <a:rPr lang="en-US" sz="2400" b="0" dirty="0" smtClean="0"/>
              <a:t>Load</a:t>
            </a:r>
            <a:endParaRPr lang="en-US" sz="2400" b="0" dirty="0"/>
          </a:p>
        </p:txBody>
      </p:sp>
      <p:sp>
        <p:nvSpPr>
          <p:cNvPr id="10" name="Freeform 9"/>
          <p:cNvSpPr/>
          <p:nvPr/>
        </p:nvSpPr>
        <p:spPr bwMode="auto">
          <a:xfrm>
            <a:off x="1910988" y="2361341"/>
            <a:ext cx="2948684" cy="1779142"/>
          </a:xfrm>
          <a:custGeom>
            <a:avLst/>
            <a:gdLst>
              <a:gd name="connsiteX0" fmla="*/ 0 w 2948684"/>
              <a:gd name="connsiteY0" fmla="*/ 1779142 h 1779142"/>
              <a:gd name="connsiteX1" fmla="*/ 1510302 w 2948684"/>
              <a:gd name="connsiteY1" fmla="*/ 330486 h 1779142"/>
              <a:gd name="connsiteX2" fmla="*/ 2013735 w 2948684"/>
              <a:gd name="connsiteY2" fmla="*/ 83906 h 1779142"/>
              <a:gd name="connsiteX3" fmla="*/ 2537717 w 2948684"/>
              <a:gd name="connsiteY3" fmla="*/ 268841 h 1779142"/>
              <a:gd name="connsiteX4" fmla="*/ 2948684 w 2948684"/>
              <a:gd name="connsiteY4" fmla="*/ 1696949 h 1779142"/>
              <a:gd name="connsiteX5" fmla="*/ 2948684 w 2948684"/>
              <a:gd name="connsiteY5" fmla="*/ 1696949 h 177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8684" h="1779142">
                <a:moveTo>
                  <a:pt x="0" y="1779142"/>
                </a:moveTo>
                <a:cubicBezTo>
                  <a:pt x="587340" y="1196083"/>
                  <a:pt x="1174680" y="613025"/>
                  <a:pt x="1510302" y="330486"/>
                </a:cubicBezTo>
                <a:cubicBezTo>
                  <a:pt x="1845924" y="47947"/>
                  <a:pt x="1842499" y="94180"/>
                  <a:pt x="2013735" y="83906"/>
                </a:cubicBezTo>
                <a:cubicBezTo>
                  <a:pt x="2184971" y="73632"/>
                  <a:pt x="2381892" y="0"/>
                  <a:pt x="2537717" y="268841"/>
                </a:cubicBezTo>
                <a:cubicBezTo>
                  <a:pt x="2693542" y="537682"/>
                  <a:pt x="2948684" y="1696949"/>
                  <a:pt x="2948684" y="1696949"/>
                </a:cubicBezTo>
                <a:lnTo>
                  <a:pt x="2948684" y="1696949"/>
                </a:lnTo>
              </a:path>
            </a:pathLst>
          </a:custGeom>
          <a:noFill/>
          <a:ln w="38100" cap="flat" cmpd="sng" algn="ctr">
            <a:solidFill>
              <a:schemeClr val="bg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1" name="TextBox 10"/>
          <p:cNvSpPr txBox="1"/>
          <p:nvPr/>
        </p:nvSpPr>
        <p:spPr>
          <a:xfrm>
            <a:off x="5731263" y="2895598"/>
            <a:ext cx="744114" cy="461665"/>
          </a:xfrm>
          <a:prstGeom prst="rect">
            <a:avLst/>
          </a:prstGeom>
          <a:noFill/>
        </p:spPr>
        <p:txBody>
          <a:bodyPr wrap="none" rtlCol="0">
            <a:spAutoFit/>
          </a:bodyPr>
          <a:lstStyle/>
          <a:p>
            <a:r>
              <a:rPr lang="en-US" sz="2400" b="0" dirty="0" smtClean="0">
                <a:solidFill>
                  <a:schemeClr val="bg1">
                    <a:lumMod val="40000"/>
                    <a:lumOff val="60000"/>
                  </a:schemeClr>
                </a:solidFill>
              </a:rPr>
              <a:t>RPC</a:t>
            </a:r>
            <a:endParaRPr lang="en-US" sz="2400" b="0" dirty="0">
              <a:solidFill>
                <a:schemeClr val="bg1">
                  <a:lumMod val="40000"/>
                  <a:lumOff val="60000"/>
                </a:schemeClr>
              </a:solidFill>
            </a:endParaRPr>
          </a:p>
        </p:txBody>
      </p:sp>
      <p:sp>
        <p:nvSpPr>
          <p:cNvPr id="12" name="Freeform 11"/>
          <p:cNvSpPr/>
          <p:nvPr/>
        </p:nvSpPr>
        <p:spPr bwMode="auto">
          <a:xfrm rot="21394338">
            <a:off x="1944880" y="2277992"/>
            <a:ext cx="2897313" cy="1811028"/>
          </a:xfrm>
          <a:custGeom>
            <a:avLst/>
            <a:gdLst>
              <a:gd name="connsiteX0" fmla="*/ 0 w 3328827"/>
              <a:gd name="connsiteY0" fmla="*/ 1970926 h 1970926"/>
              <a:gd name="connsiteX1" fmla="*/ 1880170 w 3328827"/>
              <a:gd name="connsiteY1" fmla="*/ 296238 h 1970926"/>
              <a:gd name="connsiteX2" fmla="*/ 3328827 w 3328827"/>
              <a:gd name="connsiteY2" fmla="*/ 193497 h 1970926"/>
              <a:gd name="connsiteX0" fmla="*/ 0 w 3328827"/>
              <a:gd name="connsiteY0" fmla="*/ 2004143 h 2004143"/>
              <a:gd name="connsiteX1" fmla="*/ 1438381 w 3328827"/>
              <a:gd name="connsiteY1" fmla="*/ 296238 h 2004143"/>
              <a:gd name="connsiteX2" fmla="*/ 3328827 w 3328827"/>
              <a:gd name="connsiteY2" fmla="*/ 226714 h 2004143"/>
              <a:gd name="connsiteX0" fmla="*/ 0 w 2897313"/>
              <a:gd name="connsiteY0" fmla="*/ 2062412 h 2062412"/>
              <a:gd name="connsiteX1" fmla="*/ 1438381 w 2897313"/>
              <a:gd name="connsiteY1" fmla="*/ 354507 h 2062412"/>
              <a:gd name="connsiteX2" fmla="*/ 2897313 w 2897313"/>
              <a:gd name="connsiteY2" fmla="*/ 96749 h 2062412"/>
            </a:gdLst>
            <a:ahLst/>
            <a:cxnLst>
              <a:cxn ang="0">
                <a:pos x="connsiteX0" y="connsiteY0"/>
              </a:cxn>
              <a:cxn ang="0">
                <a:pos x="connsiteX1" y="connsiteY1"/>
              </a:cxn>
              <a:cxn ang="0">
                <a:pos x="connsiteX2" y="connsiteY2"/>
              </a:cxn>
            </a:cxnLst>
            <a:rect l="l" t="t" r="r" b="b"/>
            <a:pathLst>
              <a:path w="2897313" h="2062412">
                <a:moveTo>
                  <a:pt x="0" y="2062412"/>
                </a:moveTo>
                <a:cubicBezTo>
                  <a:pt x="662683" y="1373187"/>
                  <a:pt x="955496" y="682117"/>
                  <a:pt x="1438381" y="354507"/>
                </a:cubicBezTo>
                <a:cubicBezTo>
                  <a:pt x="1921266" y="26897"/>
                  <a:pt x="2450386" y="0"/>
                  <a:pt x="2897313" y="96749"/>
                </a:cubicBezTo>
              </a:path>
            </a:pathLst>
          </a:cu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3" name="Line 10"/>
          <p:cNvSpPr>
            <a:spLocks noChangeShapeType="1"/>
          </p:cNvSpPr>
          <p:nvPr/>
        </p:nvSpPr>
        <p:spPr bwMode="auto">
          <a:xfrm rot="5400000" flipV="1">
            <a:off x="5063729" y="1944525"/>
            <a:ext cx="0" cy="660400"/>
          </a:xfrm>
          <a:prstGeom prst="line">
            <a:avLst/>
          </a:prstGeom>
          <a:noFill/>
          <a:ln w="38100">
            <a:solidFill>
              <a:srgbClr val="00FF00"/>
            </a:solidFill>
            <a:prstDash val="sysDot"/>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14" name="TextBox 13"/>
          <p:cNvSpPr txBox="1"/>
          <p:nvPr/>
        </p:nvSpPr>
        <p:spPr>
          <a:xfrm>
            <a:off x="5698728" y="2000035"/>
            <a:ext cx="1598515" cy="461665"/>
          </a:xfrm>
          <a:prstGeom prst="rect">
            <a:avLst/>
          </a:prstGeom>
          <a:noFill/>
        </p:spPr>
        <p:txBody>
          <a:bodyPr wrap="none" rtlCol="0">
            <a:spAutoFit/>
          </a:bodyPr>
          <a:lstStyle/>
          <a:p>
            <a:r>
              <a:rPr lang="en-US" sz="2400" b="0" dirty="0" smtClean="0">
                <a:solidFill>
                  <a:srgbClr val="00FF00"/>
                </a:solidFill>
              </a:rPr>
              <a:t>Messaging</a:t>
            </a:r>
            <a:endParaRPr lang="en-US" sz="2400" b="0" dirty="0">
              <a:solidFill>
                <a:srgbClr val="00FF00"/>
              </a:solidFill>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eaLnBrk="1" hangingPunct="1">
              <a:defRPr/>
            </a:pPr>
            <a:r>
              <a:rPr lang="en-US" smtClean="0"/>
              <a:t>Messaging, Coupling, &amp; Autonomy</a:t>
            </a:r>
          </a:p>
        </p:txBody>
      </p:sp>
      <p:sp>
        <p:nvSpPr>
          <p:cNvPr id="353283" name="Rectangle 3"/>
          <p:cNvSpPr>
            <a:spLocks noGrp="1" noChangeArrowheads="1"/>
          </p:cNvSpPr>
          <p:nvPr>
            <p:ph idx="1"/>
          </p:nvPr>
        </p:nvSpPr>
        <p:spPr>
          <a:xfrm>
            <a:off x="0" y="6327775"/>
            <a:ext cx="9144000" cy="476250"/>
          </a:xfrm>
        </p:spPr>
        <p:txBody>
          <a:bodyPr/>
          <a:lstStyle/>
          <a:p>
            <a:pPr marL="342900" indent="-342900" algn="ctr" eaLnBrk="1" hangingPunct="1">
              <a:buFont typeface="Wingdings" pitchFamily="2" charset="2"/>
              <a:buNone/>
              <a:defRPr/>
            </a:pPr>
            <a:r>
              <a:rPr lang="en-US" sz="2800" smtClean="0"/>
              <a:t>Service A and B don’t directly depend on each other</a:t>
            </a:r>
          </a:p>
        </p:txBody>
      </p:sp>
      <p:sp>
        <p:nvSpPr>
          <p:cNvPr id="353284" name="Text Box 4"/>
          <p:cNvSpPr txBox="1">
            <a:spLocks noChangeArrowheads="1"/>
          </p:cNvSpPr>
          <p:nvPr/>
        </p:nvSpPr>
        <p:spPr bwMode="auto">
          <a:xfrm>
            <a:off x="2171700" y="29210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defRPr/>
            </a:pPr>
            <a:r>
              <a:rPr lang="en-US">
                <a:solidFill>
                  <a:schemeClr val="bg2"/>
                </a:solidFill>
                <a:effectLst>
                  <a:outerShdw blurRad="38100" dist="38100" dir="2700000" algn="tl">
                    <a:srgbClr val="FFFFFF"/>
                  </a:outerShdw>
                </a:effectLst>
              </a:rPr>
              <a:t>Service A</a:t>
            </a:r>
          </a:p>
        </p:txBody>
      </p:sp>
      <p:sp>
        <p:nvSpPr>
          <p:cNvPr id="353285" name="Text Box 5"/>
          <p:cNvSpPr txBox="1">
            <a:spLocks noChangeArrowheads="1"/>
          </p:cNvSpPr>
          <p:nvPr/>
        </p:nvSpPr>
        <p:spPr bwMode="auto">
          <a:xfrm>
            <a:off x="2971800" y="4559300"/>
            <a:ext cx="3276600" cy="588963"/>
          </a:xfrm>
          <a:prstGeom prst="rect">
            <a:avLst/>
          </a:prstGeom>
          <a:solidFill>
            <a:srgbClr val="CCFFFF"/>
          </a:solidFill>
          <a:ln w="9525">
            <a:solidFill>
              <a:schemeClr val="bg2"/>
            </a:solidFill>
            <a:miter lim="800000"/>
            <a:headEnd/>
            <a:tailEnd/>
          </a:ln>
          <a:effectLst/>
        </p:spPr>
        <p:txBody>
          <a:bodyPr>
            <a:spAutoFit/>
          </a:bodyPr>
          <a:lstStyle/>
          <a:p>
            <a:pPr>
              <a:spcBef>
                <a:spcPct val="50000"/>
              </a:spcBef>
              <a:defRPr/>
            </a:pPr>
            <a:r>
              <a:rPr lang="en-US">
                <a:solidFill>
                  <a:schemeClr val="bg2"/>
                </a:solidFill>
                <a:effectLst>
                  <a:outerShdw blurRad="38100" dist="38100" dir="2700000" algn="tl">
                    <a:srgbClr val="FFFFFF"/>
                  </a:outerShdw>
                </a:effectLst>
              </a:rPr>
              <a:t>Communications</a:t>
            </a:r>
          </a:p>
        </p:txBody>
      </p:sp>
      <p:sp>
        <p:nvSpPr>
          <p:cNvPr id="353286" name="Text Box 6"/>
          <p:cNvSpPr txBox="1">
            <a:spLocks noChangeArrowheads="1"/>
          </p:cNvSpPr>
          <p:nvPr/>
        </p:nvSpPr>
        <p:spPr bwMode="auto">
          <a:xfrm>
            <a:off x="2133600" y="1727200"/>
            <a:ext cx="2006600" cy="588963"/>
          </a:xfrm>
          <a:prstGeom prst="rect">
            <a:avLst/>
          </a:prstGeom>
          <a:solidFill>
            <a:srgbClr val="CCFFCC"/>
          </a:solidFill>
          <a:ln w="9525">
            <a:solidFill>
              <a:schemeClr val="bg2"/>
            </a:solidFill>
            <a:miter lim="800000"/>
            <a:headEnd/>
            <a:tailEnd/>
          </a:ln>
          <a:effectLst/>
        </p:spPr>
        <p:txBody>
          <a:bodyPr>
            <a:spAutoFit/>
          </a:bodyPr>
          <a:lstStyle/>
          <a:p>
            <a:pPr>
              <a:spcBef>
                <a:spcPct val="50000"/>
              </a:spcBef>
              <a:defRPr/>
            </a:pPr>
            <a:r>
              <a:rPr lang="en-US">
                <a:solidFill>
                  <a:schemeClr val="bg2"/>
                </a:solidFill>
                <a:effectLst>
                  <a:outerShdw blurRad="38100" dist="38100" dir="2700000" algn="tl">
                    <a:srgbClr val="FFFFFF"/>
                  </a:outerShdw>
                </a:effectLst>
              </a:rPr>
              <a:t>Schema A</a:t>
            </a:r>
          </a:p>
        </p:txBody>
      </p:sp>
      <p:sp>
        <p:nvSpPr>
          <p:cNvPr id="353287" name="Text Box 7"/>
          <p:cNvSpPr txBox="1">
            <a:spLocks noChangeArrowheads="1"/>
          </p:cNvSpPr>
          <p:nvPr/>
        </p:nvSpPr>
        <p:spPr bwMode="auto">
          <a:xfrm>
            <a:off x="5067300" y="29337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defRPr/>
            </a:pPr>
            <a:r>
              <a:rPr lang="en-US">
                <a:solidFill>
                  <a:schemeClr val="bg2"/>
                </a:solidFill>
                <a:effectLst>
                  <a:outerShdw blurRad="38100" dist="38100" dir="2700000" algn="tl">
                    <a:srgbClr val="FFFFFF"/>
                  </a:outerShdw>
                </a:effectLst>
              </a:rPr>
              <a:t>Service B</a:t>
            </a:r>
          </a:p>
        </p:txBody>
      </p:sp>
      <p:sp>
        <p:nvSpPr>
          <p:cNvPr id="353288" name="Text Box 8"/>
          <p:cNvSpPr txBox="1">
            <a:spLocks noChangeArrowheads="1"/>
          </p:cNvSpPr>
          <p:nvPr/>
        </p:nvSpPr>
        <p:spPr bwMode="auto">
          <a:xfrm>
            <a:off x="5080000" y="1727200"/>
            <a:ext cx="2006600" cy="588963"/>
          </a:xfrm>
          <a:prstGeom prst="rect">
            <a:avLst/>
          </a:prstGeom>
          <a:solidFill>
            <a:srgbClr val="CCFFCC"/>
          </a:solidFill>
          <a:ln w="9525">
            <a:solidFill>
              <a:schemeClr val="bg2"/>
            </a:solidFill>
            <a:miter lim="800000"/>
            <a:headEnd/>
            <a:tailEnd/>
          </a:ln>
          <a:effectLst/>
        </p:spPr>
        <p:txBody>
          <a:bodyPr>
            <a:spAutoFit/>
          </a:bodyPr>
          <a:lstStyle/>
          <a:p>
            <a:pPr>
              <a:spcBef>
                <a:spcPct val="50000"/>
              </a:spcBef>
              <a:defRPr/>
            </a:pPr>
            <a:r>
              <a:rPr lang="en-US">
                <a:solidFill>
                  <a:schemeClr val="bg2"/>
                </a:solidFill>
                <a:effectLst>
                  <a:outerShdw blurRad="38100" dist="38100" dir="2700000" algn="tl">
                    <a:srgbClr val="FFFFFF"/>
                  </a:outerShdw>
                </a:effectLst>
              </a:rPr>
              <a:t>Schema B</a:t>
            </a:r>
          </a:p>
        </p:txBody>
      </p:sp>
      <p:sp>
        <p:nvSpPr>
          <p:cNvPr id="353289" name="Line 9"/>
          <p:cNvSpPr>
            <a:spLocks noChangeShapeType="1"/>
          </p:cNvSpPr>
          <p:nvPr/>
        </p:nvSpPr>
        <p:spPr bwMode="auto">
          <a:xfrm flipV="1">
            <a:off x="3022600" y="2260600"/>
            <a:ext cx="0" cy="660400"/>
          </a:xfrm>
          <a:prstGeom prst="line">
            <a:avLst/>
          </a:prstGeom>
          <a:noFill/>
          <a:ln w="38100">
            <a:solidFill>
              <a:schemeClr val="accent1"/>
            </a:solidFill>
            <a:prstDash val="sysDot"/>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53290" name="Line 10"/>
          <p:cNvSpPr>
            <a:spLocks noChangeShapeType="1"/>
          </p:cNvSpPr>
          <p:nvPr/>
        </p:nvSpPr>
        <p:spPr bwMode="auto">
          <a:xfrm flipV="1">
            <a:off x="6070600" y="2273300"/>
            <a:ext cx="0" cy="660400"/>
          </a:xfrm>
          <a:prstGeom prst="line">
            <a:avLst/>
          </a:prstGeom>
          <a:noFill/>
          <a:ln w="38100">
            <a:solidFill>
              <a:schemeClr val="accent1"/>
            </a:solidFill>
            <a:prstDash val="sysDot"/>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53291" name="Line 11"/>
          <p:cNvSpPr>
            <a:spLocks noChangeShapeType="1"/>
          </p:cNvSpPr>
          <p:nvPr/>
        </p:nvSpPr>
        <p:spPr bwMode="auto">
          <a:xfrm flipH="1" flipV="1">
            <a:off x="4127500" y="2311400"/>
            <a:ext cx="939800" cy="609600"/>
          </a:xfrm>
          <a:prstGeom prst="line">
            <a:avLst/>
          </a:prstGeom>
          <a:noFill/>
          <a:ln w="38100">
            <a:solidFill>
              <a:schemeClr val="accent1"/>
            </a:solidFill>
            <a:prstDash val="sysDot"/>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53292" name="Line 12"/>
          <p:cNvSpPr>
            <a:spLocks noChangeShapeType="1"/>
          </p:cNvSpPr>
          <p:nvPr/>
        </p:nvSpPr>
        <p:spPr bwMode="auto">
          <a:xfrm flipV="1">
            <a:off x="4152900" y="2324100"/>
            <a:ext cx="927100" cy="609600"/>
          </a:xfrm>
          <a:prstGeom prst="line">
            <a:avLst/>
          </a:prstGeom>
          <a:noFill/>
          <a:ln w="38100">
            <a:solidFill>
              <a:schemeClr val="accent1"/>
            </a:solidFill>
            <a:prstDash val="sysDot"/>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53293" name="Line 13"/>
          <p:cNvSpPr>
            <a:spLocks noChangeShapeType="1"/>
          </p:cNvSpPr>
          <p:nvPr/>
        </p:nvSpPr>
        <p:spPr bwMode="auto">
          <a:xfrm>
            <a:off x="3035300" y="3530600"/>
            <a:ext cx="800100" cy="1041400"/>
          </a:xfrm>
          <a:prstGeom prst="line">
            <a:avLst/>
          </a:prstGeom>
          <a:noFill/>
          <a:ln w="38100">
            <a:solidFill>
              <a:schemeClr val="accent1"/>
            </a:solidFill>
            <a:prstDash val="sysDot"/>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353294" name="Line 14"/>
          <p:cNvSpPr>
            <a:spLocks noChangeShapeType="1"/>
          </p:cNvSpPr>
          <p:nvPr/>
        </p:nvSpPr>
        <p:spPr bwMode="auto">
          <a:xfrm flipH="1">
            <a:off x="5219700" y="3543300"/>
            <a:ext cx="838200" cy="990600"/>
          </a:xfrm>
          <a:prstGeom prst="line">
            <a:avLst/>
          </a:prstGeom>
          <a:noFill/>
          <a:ln w="38100">
            <a:solidFill>
              <a:schemeClr val="accent1"/>
            </a:solidFill>
            <a:prstDash val="sysDot"/>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pPr eaLnBrk="1" hangingPunct="1">
              <a:defRPr/>
            </a:pPr>
            <a:r>
              <a:rPr lang="en-US" smtClean="0"/>
              <a:t>Asynchronous Messaging</a:t>
            </a:r>
          </a:p>
        </p:txBody>
      </p:sp>
      <p:sp>
        <p:nvSpPr>
          <p:cNvPr id="355331" name="Rectangle 3"/>
          <p:cNvSpPr>
            <a:spLocks noGrp="1" noChangeArrowheads="1"/>
          </p:cNvSpPr>
          <p:nvPr>
            <p:ph idx="1"/>
          </p:nvPr>
        </p:nvSpPr>
        <p:spPr>
          <a:xfrm>
            <a:off x="107950" y="1584325"/>
            <a:ext cx="9036050" cy="3821113"/>
          </a:xfrm>
        </p:spPr>
        <p:txBody>
          <a:bodyPr/>
          <a:lstStyle/>
          <a:p>
            <a:pPr marL="342900" indent="-342900" eaLnBrk="1" hangingPunct="1">
              <a:defRPr/>
            </a:pPr>
            <a:r>
              <a:rPr lang="en-US" smtClean="0"/>
              <a:t>It’s all about one-way, fire &amp; forget messages</a:t>
            </a:r>
          </a:p>
          <a:p>
            <a:pPr marL="342900" indent="-342900" eaLnBrk="1" hangingPunct="1">
              <a:defRPr/>
            </a:pPr>
            <a:endParaRPr lang="en-US" smtClean="0"/>
          </a:p>
          <a:p>
            <a:pPr marL="342900" indent="-342900" eaLnBrk="1" hangingPunct="1">
              <a:defRPr/>
            </a:pPr>
            <a:r>
              <a:rPr lang="en-US" smtClean="0"/>
              <a:t>Everything is built on top of it</a:t>
            </a:r>
          </a:p>
          <a:p>
            <a:pPr marL="342900" indent="-342900" eaLnBrk="1" hangingPunct="1">
              <a:defRPr/>
            </a:pPr>
            <a:endParaRPr lang="en-US" smtClean="0"/>
          </a:p>
          <a:p>
            <a:pPr marL="742950" lvl="1" indent="-285750" eaLnBrk="1" hangingPunct="1">
              <a:defRPr/>
            </a:pPr>
            <a:r>
              <a:rPr lang="en-US" smtClean="0"/>
              <a:t>Return Address pattern</a:t>
            </a:r>
          </a:p>
          <a:p>
            <a:pPr marL="742950" lvl="1" indent="-285750" eaLnBrk="1" hangingPunct="1">
              <a:defRPr/>
            </a:pPr>
            <a:r>
              <a:rPr lang="en-US" smtClean="0"/>
              <a:t>Correlated Request/Response</a:t>
            </a:r>
          </a:p>
          <a:p>
            <a:pPr marL="742950" lvl="1" indent="-285750" eaLnBrk="1" hangingPunct="1">
              <a:defRPr/>
            </a:pPr>
            <a:r>
              <a:rPr lang="en-US" smtClean="0"/>
              <a:t>Publish/Subscribe</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pPr eaLnBrk="1" hangingPunct="1">
              <a:defRPr/>
            </a:pPr>
            <a:r>
              <a:rPr lang="en-US" smtClean="0"/>
              <a:t>One-way, fire &amp; forget messaging</a:t>
            </a:r>
          </a:p>
        </p:txBody>
      </p:sp>
      <p:sp>
        <p:nvSpPr>
          <p:cNvPr id="359446" name="Rectangle 22"/>
          <p:cNvSpPr>
            <a:spLocks noGrp="1" noChangeArrowheads="1"/>
          </p:cNvSpPr>
          <p:nvPr>
            <p:ph idx="1"/>
          </p:nvPr>
        </p:nvSpPr>
        <p:spPr>
          <a:xfrm>
            <a:off x="107950" y="5743575"/>
            <a:ext cx="9036050" cy="1126462"/>
          </a:xfrm>
        </p:spPr>
        <p:txBody>
          <a:bodyPr/>
          <a:lstStyle/>
          <a:p>
            <a:pPr marL="342900" indent="-342900" algn="ctr" eaLnBrk="1" hangingPunct="1">
              <a:buFont typeface="Wingdings" pitchFamily="2" charset="2"/>
              <a:buNone/>
              <a:defRPr/>
            </a:pPr>
            <a:r>
              <a:rPr lang="en-US" dirty="0" smtClean="0"/>
              <a:t>Each message has an Id. </a:t>
            </a:r>
          </a:p>
          <a:p>
            <a:pPr marL="342900" indent="-342900" algn="ctr" eaLnBrk="1" hangingPunct="1">
              <a:buFont typeface="Wingdings" pitchFamily="2" charset="2"/>
              <a:buNone/>
              <a:defRPr/>
            </a:pPr>
            <a:r>
              <a:rPr lang="en-US" dirty="0" smtClean="0"/>
              <a:t>Seems simple, but there’s more to it.</a:t>
            </a:r>
          </a:p>
        </p:txBody>
      </p:sp>
      <p:sp>
        <p:nvSpPr>
          <p:cNvPr id="359429" name="Line 5"/>
          <p:cNvSpPr>
            <a:spLocks noChangeShapeType="1"/>
          </p:cNvSpPr>
          <p:nvPr/>
        </p:nvSpPr>
        <p:spPr bwMode="auto">
          <a:xfrm>
            <a:off x="3035300" y="2603500"/>
            <a:ext cx="3238500" cy="0"/>
          </a:xfrm>
          <a:prstGeom prst="line">
            <a:avLst/>
          </a:prstGeom>
          <a:noFill/>
          <a:ln w="571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59430" name="Rectangle 6"/>
          <p:cNvSpPr>
            <a:spLocks noChangeArrowheads="1"/>
          </p:cNvSpPr>
          <p:nvPr/>
        </p:nvSpPr>
        <p:spPr bwMode="auto">
          <a:xfrm>
            <a:off x="3721100" y="2044700"/>
            <a:ext cx="1600200" cy="1181100"/>
          </a:xfrm>
          <a:prstGeom prst="rect">
            <a:avLst/>
          </a:prstGeom>
          <a:solidFill>
            <a:srgbClr val="C0C0C0"/>
          </a:solidFill>
          <a:ln w="25400">
            <a:solidFill>
              <a:schemeClr val="bg2"/>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59431" name="Line 7"/>
          <p:cNvSpPr>
            <a:spLocks noChangeShapeType="1"/>
          </p:cNvSpPr>
          <p:nvPr/>
        </p:nvSpPr>
        <p:spPr bwMode="auto">
          <a:xfrm>
            <a:off x="3721100" y="2044700"/>
            <a:ext cx="584200" cy="8509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2" name="Line 8"/>
          <p:cNvSpPr>
            <a:spLocks noChangeShapeType="1"/>
          </p:cNvSpPr>
          <p:nvPr/>
        </p:nvSpPr>
        <p:spPr bwMode="auto">
          <a:xfrm flipV="1">
            <a:off x="4711700" y="2044700"/>
            <a:ext cx="596900" cy="8382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3" name="Line 9"/>
          <p:cNvSpPr>
            <a:spLocks noChangeShapeType="1"/>
          </p:cNvSpPr>
          <p:nvPr/>
        </p:nvSpPr>
        <p:spPr bwMode="auto">
          <a:xfrm>
            <a:off x="4305300" y="2895600"/>
            <a:ext cx="419100" cy="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4" name="Line 10"/>
          <p:cNvSpPr>
            <a:spLocks noChangeShapeType="1"/>
          </p:cNvSpPr>
          <p:nvPr/>
        </p:nvSpPr>
        <p:spPr bwMode="auto">
          <a:xfrm flipV="1">
            <a:off x="3721100" y="2730500"/>
            <a:ext cx="457200" cy="4826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5" name="Line 11"/>
          <p:cNvSpPr>
            <a:spLocks noChangeShapeType="1"/>
          </p:cNvSpPr>
          <p:nvPr/>
        </p:nvSpPr>
        <p:spPr bwMode="auto">
          <a:xfrm>
            <a:off x="4838700" y="2755900"/>
            <a:ext cx="469900" cy="4318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7" name="Line 13"/>
          <p:cNvSpPr>
            <a:spLocks noChangeShapeType="1"/>
          </p:cNvSpPr>
          <p:nvPr/>
        </p:nvSpPr>
        <p:spPr bwMode="auto">
          <a:xfrm>
            <a:off x="6540500" y="2501900"/>
            <a:ext cx="0" cy="27432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9227" name="Text Box 14"/>
          <p:cNvSpPr txBox="1">
            <a:spLocks noChangeArrowheads="1"/>
          </p:cNvSpPr>
          <p:nvPr/>
        </p:nvSpPr>
        <p:spPr bwMode="auto">
          <a:xfrm>
            <a:off x="5854700" y="156210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Target Service</a:t>
            </a:r>
            <a:endParaRPr lang="en-US" sz="2000">
              <a:latin typeface="Arial" charset="0"/>
              <a:cs typeface="Arial" charset="0"/>
            </a:endParaRPr>
          </a:p>
        </p:txBody>
      </p:sp>
      <p:sp>
        <p:nvSpPr>
          <p:cNvPr id="9228" name="Text Box 19"/>
          <p:cNvSpPr txBox="1">
            <a:spLocks noChangeArrowheads="1"/>
          </p:cNvSpPr>
          <p:nvPr/>
        </p:nvSpPr>
        <p:spPr bwMode="auto">
          <a:xfrm>
            <a:off x="457200" y="2832100"/>
            <a:ext cx="2209800" cy="1006475"/>
          </a:xfrm>
          <a:prstGeom prst="rect">
            <a:avLst/>
          </a:prstGeom>
          <a:noFill/>
          <a:ln w="9525" algn="ctr">
            <a:noFill/>
            <a:miter lim="800000"/>
            <a:headEnd/>
            <a:tailEnd/>
          </a:ln>
        </p:spPr>
        <p:txBody>
          <a:bodyPr>
            <a:spAutoFit/>
          </a:bodyPr>
          <a:lstStyle/>
          <a:p>
            <a:pPr algn="ctr">
              <a:spcBef>
                <a:spcPct val="50000"/>
              </a:spcBef>
            </a:pPr>
            <a:r>
              <a:rPr lang="en-US" sz="2000">
                <a:latin typeface="Arial" charset="0"/>
                <a:cs typeface="Arial" charset="0"/>
              </a:rPr>
              <a:t>Sends, and keeps on working</a:t>
            </a:r>
          </a:p>
        </p:txBody>
      </p:sp>
      <p:sp>
        <p:nvSpPr>
          <p:cNvPr id="9229" name="Text Box 20"/>
          <p:cNvSpPr txBox="1">
            <a:spLocks noChangeArrowheads="1"/>
          </p:cNvSpPr>
          <p:nvPr/>
        </p:nvSpPr>
        <p:spPr bwMode="auto">
          <a:xfrm>
            <a:off x="2057400" y="157480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Initiating Service</a:t>
            </a:r>
            <a:endParaRPr lang="en-US" sz="2000">
              <a:latin typeface="Arial" charset="0"/>
              <a:cs typeface="Arial" charset="0"/>
            </a:endParaRPr>
          </a:p>
        </p:txBody>
      </p:sp>
      <p:sp>
        <p:nvSpPr>
          <p:cNvPr id="359445" name="Line 21"/>
          <p:cNvSpPr>
            <a:spLocks noChangeShapeType="1"/>
          </p:cNvSpPr>
          <p:nvPr/>
        </p:nvSpPr>
        <p:spPr bwMode="auto">
          <a:xfrm>
            <a:off x="2705100" y="2514600"/>
            <a:ext cx="0" cy="27559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59447" name="Text Box 23"/>
          <p:cNvSpPr txBox="1">
            <a:spLocks noChangeArrowheads="1"/>
          </p:cNvSpPr>
          <p:nvPr/>
        </p:nvSpPr>
        <p:spPr bwMode="auto">
          <a:xfrm>
            <a:off x="3695700" y="2882900"/>
            <a:ext cx="1663700" cy="336550"/>
          </a:xfrm>
          <a:prstGeom prst="rect">
            <a:avLst/>
          </a:prstGeom>
          <a:noFill/>
          <a:ln w="9525" algn="ctr">
            <a:noFill/>
            <a:miter lim="800000"/>
            <a:headEnd/>
            <a:tailEnd/>
          </a:ln>
          <a:effectLst/>
        </p:spPr>
        <p:txBody>
          <a:bodyPr>
            <a:spAutoFit/>
          </a:bodyPr>
          <a:lstStyle/>
          <a:p>
            <a:pPr algn="ctr">
              <a:spcBef>
                <a:spcPct val="50000"/>
              </a:spcBef>
              <a:defRPr/>
            </a:pPr>
            <a:r>
              <a:rPr lang="en-US" sz="1600">
                <a:solidFill>
                  <a:srgbClr val="FF0000"/>
                </a:solidFill>
                <a:effectLst>
                  <a:outerShdw blurRad="38100" dist="38100" dir="2700000" algn="tl">
                    <a:srgbClr val="000000"/>
                  </a:outerShdw>
                </a:effectLst>
                <a:latin typeface="Arial" charset="0"/>
                <a:cs typeface="Arial" charset="0"/>
              </a:rPr>
              <a:t>Id</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rot="16200000">
            <a:off x="2469950" y="3373066"/>
            <a:ext cx="4176000" cy="1588"/>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5" name="Picture 2" descr="C:\Documents and Settings\Udi Dahan\My Documents\My Pictures\work\rack.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643174" y="-24"/>
            <a:ext cx="4095750" cy="1314450"/>
          </a:xfrm>
          <a:prstGeom prst="rect">
            <a:avLst/>
          </a:prstGeom>
          <a:noFill/>
        </p:spPr>
      </p:pic>
      <p:pic>
        <p:nvPicPr>
          <p:cNvPr id="6" name="Picture 2" descr="C:\Documents and Settings\Udi Dahan\My Documents\My Pictures\work\rack.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795574" y="5543574"/>
            <a:ext cx="4095750" cy="1314450"/>
          </a:xfrm>
          <a:prstGeom prst="rect">
            <a:avLst/>
          </a:prstGeom>
          <a:noFill/>
        </p:spPr>
      </p:pic>
      <p:sp>
        <p:nvSpPr>
          <p:cNvPr id="7" name="Rectangle 6"/>
          <p:cNvSpPr/>
          <p:nvPr/>
        </p:nvSpPr>
        <p:spPr>
          <a:xfrm>
            <a:off x="2643174" y="500042"/>
            <a:ext cx="4071966" cy="714380"/>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MSMQ</a:t>
            </a:r>
          </a:p>
          <a:p>
            <a:pPr algn="ctr"/>
            <a:r>
              <a:rPr lang="en-US" sz="2000" b="1" dirty="0" smtClean="0"/>
              <a:t>Outgoing</a:t>
            </a:r>
            <a:r>
              <a:rPr lang="en-US" sz="2000" dirty="0" smtClean="0"/>
              <a:t>                          </a:t>
            </a:r>
            <a:r>
              <a:rPr lang="en-US" sz="2000" b="1" dirty="0" smtClean="0"/>
              <a:t>Incoming</a:t>
            </a:r>
            <a:endParaRPr lang="en-GB" sz="2000" b="1" dirty="0"/>
          </a:p>
        </p:txBody>
      </p:sp>
      <p:sp>
        <p:nvSpPr>
          <p:cNvPr id="8" name="Rounded Rectangle 7"/>
          <p:cNvSpPr/>
          <p:nvPr/>
        </p:nvSpPr>
        <p:spPr>
          <a:xfrm>
            <a:off x="3929058" y="0"/>
            <a:ext cx="1214446" cy="428628"/>
          </a:xfrm>
          <a:prstGeom prst="roundRect">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t>Server</a:t>
            </a:r>
          </a:p>
        </p:txBody>
      </p:sp>
      <p:sp>
        <p:nvSpPr>
          <p:cNvPr id="9" name="Rounded Rectangle 8"/>
          <p:cNvSpPr/>
          <p:nvPr/>
        </p:nvSpPr>
        <p:spPr>
          <a:xfrm>
            <a:off x="3929058" y="6357958"/>
            <a:ext cx="1214446"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smtClean="0"/>
              <a:t>Client</a:t>
            </a:r>
            <a:endParaRPr lang="en-GB" dirty="0"/>
          </a:p>
        </p:txBody>
      </p:sp>
      <p:sp>
        <p:nvSpPr>
          <p:cNvPr id="10" name="Rectangle 9"/>
          <p:cNvSpPr/>
          <p:nvPr/>
        </p:nvSpPr>
        <p:spPr>
          <a:xfrm>
            <a:off x="2714612" y="5500702"/>
            <a:ext cx="4071966" cy="714380"/>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MSMQ</a:t>
            </a:r>
          </a:p>
          <a:p>
            <a:pPr algn="ctr"/>
            <a:r>
              <a:rPr lang="en-US" sz="2000" b="1" dirty="0" smtClean="0"/>
              <a:t>Outgoing</a:t>
            </a:r>
            <a:r>
              <a:rPr lang="en-US" sz="2000" dirty="0" smtClean="0"/>
              <a:t>                          </a:t>
            </a:r>
            <a:r>
              <a:rPr lang="en-US" sz="2000" b="1" dirty="0" smtClean="0"/>
              <a:t>Incoming</a:t>
            </a:r>
            <a:endParaRPr lang="en-GB" sz="2000" b="1" dirty="0"/>
          </a:p>
        </p:txBody>
      </p:sp>
      <p:cxnSp>
        <p:nvCxnSpPr>
          <p:cNvPr id="11" name="Straight Arrow Connector 10"/>
          <p:cNvCxnSpPr/>
          <p:nvPr/>
        </p:nvCxnSpPr>
        <p:spPr>
          <a:xfrm rot="10800000">
            <a:off x="3357554" y="6143644"/>
            <a:ext cx="500066" cy="428628"/>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2178827" y="2250273"/>
            <a:ext cx="4714908" cy="250033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V="1">
            <a:off x="5072066" y="285728"/>
            <a:ext cx="642942" cy="500066"/>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Lightning Bolt 14"/>
          <p:cNvSpPr/>
          <p:nvPr/>
        </p:nvSpPr>
        <p:spPr>
          <a:xfrm>
            <a:off x="2428860" y="2428868"/>
            <a:ext cx="2071702" cy="928694"/>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ghtning Bolt 12"/>
          <p:cNvSpPr/>
          <p:nvPr/>
        </p:nvSpPr>
        <p:spPr>
          <a:xfrm>
            <a:off x="557251" y="0"/>
            <a:ext cx="2071702" cy="928694"/>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ghtning Bolt 16"/>
          <p:cNvSpPr/>
          <p:nvPr/>
        </p:nvSpPr>
        <p:spPr>
          <a:xfrm rot="19633349">
            <a:off x="3174713" y="10274"/>
            <a:ext cx="676863" cy="386618"/>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p:cNvPicPr>
            <a:picLocks noChangeAspect="1" noChangeArrowheads="1"/>
          </p:cNvPicPr>
          <p:nvPr/>
        </p:nvPicPr>
        <p:blipFill>
          <a:blip r:embed="rId3" cstate="print"/>
          <a:srcRect l="21941" t="22493" r="22208" b="20516"/>
          <a:stretch>
            <a:fillRect/>
          </a:stretch>
        </p:blipFill>
        <p:spPr bwMode="auto">
          <a:xfrm>
            <a:off x="6944335" y="2948682"/>
            <a:ext cx="1317010" cy="1175902"/>
          </a:xfrm>
          <a:prstGeom prst="rect">
            <a:avLst/>
          </a:prstGeom>
          <a:noFill/>
          <a:ln w="9525">
            <a:noFill/>
            <a:miter lim="800000"/>
            <a:headEnd/>
            <a:tailEnd/>
          </a:ln>
          <a:effectLst/>
        </p:spPr>
      </p:pic>
      <p:sp>
        <p:nvSpPr>
          <p:cNvPr id="19" name="Rectangle 18"/>
          <p:cNvSpPr/>
          <p:nvPr/>
        </p:nvSpPr>
        <p:spPr>
          <a:xfrm>
            <a:off x="6266233" y="2241045"/>
            <a:ext cx="2560320" cy="731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rbel" pitchFamily="34" charset="0"/>
              </a:rPr>
              <a:t>Store and Forward</a:t>
            </a:r>
            <a:endParaRPr lang="en-GB" sz="2400" dirty="0">
              <a:latin typeface="Corbel" pitchFamily="34" charset="0"/>
            </a:endParaRPr>
          </a:p>
        </p:txBody>
      </p:sp>
      <p:sp>
        <p:nvSpPr>
          <p:cNvPr id="20" name="Rectangle 19"/>
          <p:cNvSpPr/>
          <p:nvPr/>
        </p:nvSpPr>
        <p:spPr>
          <a:xfrm>
            <a:off x="6267236" y="4119936"/>
            <a:ext cx="2560320" cy="731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rbel" pitchFamily="34" charset="0"/>
              </a:rPr>
              <a:t>adds resilience</a:t>
            </a:r>
            <a:endParaRPr lang="en-GB" sz="2400" dirty="0" smtClean="0">
              <a:latin typeface="Corbe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eaLnBrk="1" hangingPunct="1">
              <a:defRPr/>
            </a:pPr>
            <a:r>
              <a:rPr lang="en-US" dirty="0" smtClean="0"/>
              <a:t>Standard message handling</a:t>
            </a:r>
          </a:p>
        </p:txBody>
      </p:sp>
      <p:grpSp>
        <p:nvGrpSpPr>
          <p:cNvPr id="2" name="Group 6"/>
          <p:cNvGrpSpPr/>
          <p:nvPr/>
        </p:nvGrpSpPr>
        <p:grpSpPr>
          <a:xfrm>
            <a:off x="904541" y="1517861"/>
            <a:ext cx="7382354" cy="3232843"/>
            <a:chOff x="1618890" y="1380226"/>
            <a:chExt cx="2554932" cy="3232843"/>
          </a:xfrm>
          <a:solidFill>
            <a:srgbClr val="FFC000">
              <a:lumMod val="40000"/>
              <a:lumOff val="60000"/>
            </a:srgbClr>
          </a:solidFill>
        </p:grpSpPr>
        <p:sp>
          <p:nvSpPr>
            <p:cNvPr id="9" name="Rectangle 8"/>
            <p:cNvSpPr/>
            <p:nvPr/>
          </p:nvSpPr>
          <p:spPr bwMode="auto">
            <a:xfrm>
              <a:off x="1621766" y="1380226"/>
              <a:ext cx="2552056"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000000"/>
                  </a:solidFill>
                  <a:effectLst/>
                  <a:uLnTx/>
                  <a:uFillTx/>
                  <a:latin typeface="Consolas" pitchFamily="49" charset="0"/>
                </a:rPr>
                <a:t>Customer Service</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10" name="Rectangle 9"/>
            <p:cNvSpPr/>
            <p:nvPr/>
          </p:nvSpPr>
          <p:spPr bwMode="auto">
            <a:xfrm>
              <a:off x="1618890" y="1946693"/>
              <a:ext cx="2552056" cy="2666376"/>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dirty="0" smtClean="0">
                <a:ln>
                  <a:noFill/>
                </a:ln>
                <a:solidFill>
                  <a:srgbClr val="000000"/>
                </a:solidFill>
                <a:effectLst/>
                <a:uLnTx/>
                <a:uFillTx/>
                <a:latin typeface="Consolas" pitchFamily="49"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Consolas" pitchFamily="49" charset="0"/>
                </a:rPr>
                <a:t>void </a:t>
              </a:r>
              <a:r>
                <a:rPr kumimoji="0" lang="en-US" sz="2400" b="1" i="0" u="none" strike="noStrike" kern="0" cap="none" spc="0" normalizeH="0" baseline="0" noProof="0" dirty="0" err="1" smtClean="0">
                  <a:ln>
                    <a:noFill/>
                  </a:ln>
                  <a:solidFill>
                    <a:srgbClr val="000000"/>
                  </a:solidFill>
                  <a:effectLst/>
                  <a:uLnTx/>
                  <a:uFillTx/>
                  <a:latin typeface="Consolas" pitchFamily="49" charset="0"/>
                </a:rPr>
                <a:t>Change_Address</a:t>
              </a:r>
              <a:r>
                <a:rPr kumimoji="0" lang="en-US" sz="2400" b="1" i="0" u="none" strike="noStrike" kern="0" cap="none" spc="0" normalizeH="0" baseline="0" noProof="0" dirty="0" smtClean="0">
                  <a:ln>
                    <a:noFill/>
                  </a:ln>
                  <a:solidFill>
                    <a:srgbClr val="000000"/>
                  </a:solidFill>
                  <a:effectLst/>
                  <a:uLnTx/>
                  <a:uFillTx/>
                  <a:latin typeface="Consolas" pitchFamily="49" charset="0"/>
                </a:rPr>
                <a:t>(</a:t>
              </a:r>
              <a:r>
                <a:rPr kumimoji="0" lang="en-US" sz="2400" b="1" i="0" u="none" strike="noStrike" kern="0" cap="none" spc="0" normalizeH="0" baseline="0" noProof="0" dirty="0" err="1" smtClean="0">
                  <a:ln>
                    <a:noFill/>
                  </a:ln>
                  <a:solidFill>
                    <a:srgbClr val="000000"/>
                  </a:solidFill>
                  <a:effectLst/>
                  <a:uLnTx/>
                  <a:uFillTx/>
                  <a:latin typeface="Consolas" pitchFamily="49" charset="0"/>
                </a:rPr>
                <a:t>Guid</a:t>
              </a:r>
              <a:r>
                <a:rPr kumimoji="0" lang="en-US" sz="2400" b="1" i="0" u="none" strike="noStrike" kern="0" cap="none" spc="0" normalizeH="0" baseline="0" noProof="0" dirty="0" smtClean="0">
                  <a:ln>
                    <a:noFill/>
                  </a:ln>
                  <a:solidFill>
                    <a:srgbClr val="000000"/>
                  </a:solidFill>
                  <a:effectLst/>
                  <a:uLnTx/>
                  <a:uFillTx/>
                  <a:latin typeface="Consolas" pitchFamily="49" charset="0"/>
                </a:rPr>
                <a:t> id, Address a);</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Consolas" pitchFamily="49"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Consolas" pitchFamily="49" charset="0"/>
                </a:rPr>
                <a:t>void </a:t>
              </a:r>
              <a:r>
                <a:rPr kumimoji="0" lang="en-US" sz="2400" b="1" i="0" u="none" strike="noStrike" kern="0" cap="none" spc="0" normalizeH="0" baseline="0" noProof="0" dirty="0" err="1" smtClean="0">
                  <a:ln>
                    <a:noFill/>
                  </a:ln>
                  <a:solidFill>
                    <a:srgbClr val="000000"/>
                  </a:solidFill>
                  <a:effectLst/>
                  <a:uLnTx/>
                  <a:uFillTx/>
                  <a:latin typeface="Consolas" pitchFamily="49" charset="0"/>
                </a:rPr>
                <a:t>Make_Preferred</a:t>
              </a:r>
              <a:r>
                <a:rPr kumimoji="0" lang="en-US" sz="2400" b="1" i="0" u="none" strike="noStrike" kern="0" cap="none" spc="0" normalizeH="0" baseline="0" noProof="0" dirty="0" smtClean="0">
                  <a:ln>
                    <a:noFill/>
                  </a:ln>
                  <a:solidFill>
                    <a:srgbClr val="000000"/>
                  </a:solidFill>
                  <a:effectLst/>
                  <a:uLnTx/>
                  <a:uFillTx/>
                  <a:latin typeface="Consolas" pitchFamily="49" charset="0"/>
                </a:rPr>
                <a:t>(</a:t>
              </a:r>
              <a:r>
                <a:rPr kumimoji="0" lang="en-US" sz="2400" b="1" i="0" u="none" strike="noStrike" kern="0" cap="none" spc="0" normalizeH="0" baseline="0" noProof="0" dirty="0" err="1" smtClean="0">
                  <a:ln>
                    <a:noFill/>
                  </a:ln>
                  <a:solidFill>
                    <a:srgbClr val="000000"/>
                  </a:solidFill>
                  <a:effectLst/>
                  <a:uLnTx/>
                  <a:uFillTx/>
                  <a:latin typeface="Consolas" pitchFamily="49" charset="0"/>
                </a:rPr>
                <a:t>Guid</a:t>
              </a:r>
              <a:r>
                <a:rPr kumimoji="0" lang="en-US" sz="2400" b="1" i="0" u="none" strike="noStrike" kern="0" cap="none" spc="0" normalizeH="0" baseline="0" noProof="0" dirty="0" smtClean="0">
                  <a:ln>
                    <a:noFill/>
                  </a:ln>
                  <a:solidFill>
                    <a:srgbClr val="000000"/>
                  </a:solidFill>
                  <a:effectLst/>
                  <a:uLnTx/>
                  <a:uFillTx/>
                  <a:latin typeface="Consolas" pitchFamily="49" charset="0"/>
                </a:rPr>
                <a:t> id);</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Consolas" pitchFamily="49"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sz="2400" i="0" u="none" strike="noStrike" kern="0" cap="none" spc="0" normalizeH="0" baseline="0" noProof="0" dirty="0" smtClean="0">
                  <a:ln>
                    <a:noFill/>
                  </a:ln>
                  <a:solidFill>
                    <a:srgbClr val="000000"/>
                  </a:solidFill>
                  <a:effectLst/>
                  <a:uLnTx/>
                  <a:uFillTx/>
                  <a:latin typeface="Consolas" pitchFamily="49" charset="0"/>
                </a:rPr>
                <a:t>void </a:t>
              </a:r>
              <a:r>
                <a:rPr kumimoji="0" lang="en-US" sz="2400" i="0" u="none" strike="noStrike" kern="0" cap="none" spc="0" normalizeH="0" baseline="0" noProof="0" dirty="0" err="1" smtClean="0">
                  <a:ln>
                    <a:noFill/>
                  </a:ln>
                  <a:solidFill>
                    <a:srgbClr val="000000"/>
                  </a:solidFill>
                  <a:effectLst/>
                  <a:uLnTx/>
                  <a:uFillTx/>
                  <a:latin typeface="Consolas" pitchFamily="49" charset="0"/>
                </a:rPr>
                <a:t>Change_Credit</a:t>
              </a:r>
              <a:r>
                <a:rPr kumimoji="0" lang="en-US" sz="2400" i="0" u="none" strike="noStrike" kern="0" cap="none" spc="0" normalizeH="0" baseline="0" noProof="0" dirty="0" smtClean="0">
                  <a:ln>
                    <a:noFill/>
                  </a:ln>
                  <a:solidFill>
                    <a:srgbClr val="000000"/>
                  </a:solidFill>
                  <a:effectLst/>
                  <a:uLnTx/>
                  <a:uFillTx/>
                  <a:latin typeface="Consolas" pitchFamily="49" charset="0"/>
                </a:rPr>
                <a:t>(</a:t>
              </a:r>
              <a:r>
                <a:rPr kumimoji="0" lang="en-US" sz="2400" i="0" u="none" strike="noStrike" kern="0" cap="none" spc="0" normalizeH="0" baseline="0" noProof="0" dirty="0" err="1" smtClean="0">
                  <a:ln>
                    <a:noFill/>
                  </a:ln>
                  <a:solidFill>
                    <a:srgbClr val="000000"/>
                  </a:solidFill>
                  <a:effectLst/>
                  <a:uLnTx/>
                  <a:uFillTx/>
                  <a:latin typeface="Consolas" pitchFamily="49" charset="0"/>
                </a:rPr>
                <a:t>Guid</a:t>
              </a:r>
              <a:r>
                <a:rPr kumimoji="0" lang="en-US" sz="2400" i="0" u="none" strike="noStrike" kern="0" cap="none" spc="0" normalizeH="0" baseline="0" noProof="0" dirty="0" smtClean="0">
                  <a:ln>
                    <a:noFill/>
                  </a:ln>
                  <a:solidFill>
                    <a:srgbClr val="000000"/>
                  </a:solidFill>
                  <a:effectLst/>
                  <a:uLnTx/>
                  <a:uFillTx/>
                  <a:latin typeface="Consolas" pitchFamily="49" charset="0"/>
                </a:rPr>
                <a:t> id, Credit c);</a:t>
              </a:r>
              <a:endParaRPr kumimoji="0" lang="en-GB" sz="2400" i="0" u="none" strike="noStrike" kern="0" cap="none" spc="0" normalizeH="0" baseline="0" noProof="0" dirty="0" smtClean="0">
                <a:ln>
                  <a:noFill/>
                </a:ln>
                <a:solidFill>
                  <a:srgbClr val="000000"/>
                </a:solidFill>
                <a:effectLst/>
                <a:uLnTx/>
                <a:uFillTx/>
                <a:latin typeface="Consolas" pitchFamily="49" charset="0"/>
              </a:endParaRPr>
            </a:p>
          </p:txBody>
        </p:sp>
      </p:grpSp>
      <p:sp>
        <p:nvSpPr>
          <p:cNvPr id="11" name="TextBox 10"/>
          <p:cNvSpPr txBox="1"/>
          <p:nvPr/>
        </p:nvSpPr>
        <p:spPr>
          <a:xfrm>
            <a:off x="883577" y="5095985"/>
            <a:ext cx="7429021" cy="1384995"/>
          </a:xfrm>
          <a:prstGeom prst="rect">
            <a:avLst/>
          </a:prstGeom>
          <a:noFill/>
        </p:spPr>
        <p:txBody>
          <a:bodyPr wrap="none" rtlCol="0">
            <a:spAutoFit/>
          </a:bodyPr>
          <a:lstStyle/>
          <a:p>
            <a:pPr>
              <a:buFont typeface="Arial" pitchFamily="34" charset="0"/>
              <a:buChar char="•"/>
            </a:pPr>
            <a:r>
              <a:rPr lang="en-US" sz="2800" b="0" dirty="0" smtClean="0"/>
              <a:t> Problem is that service layers get too large</a:t>
            </a:r>
          </a:p>
          <a:p>
            <a:pPr>
              <a:buFont typeface="Arial" pitchFamily="34" charset="0"/>
              <a:buChar char="•"/>
            </a:pPr>
            <a:r>
              <a:rPr lang="en-US" sz="2800" b="0" dirty="0" smtClean="0"/>
              <a:t> Difficult for multiple developers to collaborate</a:t>
            </a:r>
          </a:p>
          <a:p>
            <a:pPr>
              <a:buFont typeface="Arial" pitchFamily="34" charset="0"/>
              <a:buChar char="•"/>
            </a:pPr>
            <a:r>
              <a:rPr lang="en-US" sz="2800" b="0" dirty="0" smtClean="0"/>
              <a:t> Difficult to reuse logging, authorization, etc</a:t>
            </a:r>
            <a:endParaRPr lang="en-US" sz="2800" b="0"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 strongly-typed messages</a:t>
            </a:r>
            <a:endParaRPr lang="en-US" dirty="0"/>
          </a:p>
        </p:txBody>
      </p:sp>
      <p:grpSp>
        <p:nvGrpSpPr>
          <p:cNvPr id="3" name="Group 5"/>
          <p:cNvGrpSpPr/>
          <p:nvPr/>
        </p:nvGrpSpPr>
        <p:grpSpPr>
          <a:xfrm>
            <a:off x="549214" y="1777051"/>
            <a:ext cx="2262997" cy="1570008"/>
            <a:chOff x="1618890" y="1380226"/>
            <a:chExt cx="2262997" cy="1570008"/>
          </a:xfrm>
          <a:solidFill>
            <a:srgbClr val="FFC000">
              <a:lumMod val="40000"/>
              <a:lumOff val="60000"/>
            </a:srgbClr>
          </a:solidFill>
        </p:grpSpPr>
        <p:sp>
          <p:nvSpPr>
            <p:cNvPr id="14" name="Rectangle 13"/>
            <p:cNvSpPr/>
            <p:nvPr/>
          </p:nvSpPr>
          <p:spPr bwMode="auto">
            <a:xfrm>
              <a:off x="1621766" y="1380226"/>
              <a:ext cx="2260121"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IMessage</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15" name="Rectangle 14"/>
            <p:cNvSpPr/>
            <p:nvPr/>
          </p:nvSpPr>
          <p:spPr bwMode="auto">
            <a:xfrm>
              <a:off x="1618890" y="1946693"/>
              <a:ext cx="2260121" cy="100354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sp>
        <p:nvSpPr>
          <p:cNvPr id="19" name="Rectangle 6"/>
          <p:cNvSpPr txBox="1">
            <a:spLocks noChangeArrowheads="1"/>
          </p:cNvSpPr>
          <p:nvPr/>
        </p:nvSpPr>
        <p:spPr bwMode="auto">
          <a:xfrm>
            <a:off x="3410308" y="2433151"/>
            <a:ext cx="3611594" cy="4247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ea typeface="+mj-ea"/>
                <a:cs typeface="+mj-cs"/>
              </a:rPr>
              <a:t>where T : </a:t>
            </a:r>
            <a:r>
              <a:rPr kumimoji="0" lang="en-US" sz="2400" b="1" i="0" u="none" strike="noStrike" kern="0" cap="none" spc="0" normalizeH="0" baseline="0" noProof="0" dirty="0" err="1" smtClean="0">
                <a:ln>
                  <a:noFill/>
                </a:ln>
                <a:effectLst/>
                <a:uLnTx/>
                <a:uFillTx/>
                <a:latin typeface="Consolas" pitchFamily="49" charset="0"/>
                <a:ea typeface="+mj-ea"/>
                <a:cs typeface="+mj-cs"/>
              </a:rPr>
              <a:t>IMessage</a:t>
            </a:r>
            <a:endParaRPr kumimoji="0" lang="en-US" sz="2400" b="1" i="0" u="none" strike="noStrike" kern="0" cap="none" spc="0" normalizeH="0" baseline="0" noProof="0" dirty="0">
              <a:ln>
                <a:noFill/>
              </a:ln>
              <a:effectLst/>
              <a:uLnTx/>
              <a:uFillTx/>
              <a:latin typeface="Consolas" pitchFamily="49" charset="0"/>
              <a:ea typeface="+mj-ea"/>
              <a:cs typeface="+mj-cs"/>
            </a:endParaRPr>
          </a:p>
        </p:txBody>
      </p:sp>
      <p:cxnSp>
        <p:nvCxnSpPr>
          <p:cNvPr id="20" name="Straight Arrow Connector 19"/>
          <p:cNvCxnSpPr/>
          <p:nvPr/>
        </p:nvCxnSpPr>
        <p:spPr bwMode="auto">
          <a:xfrm rot="5400000" flipH="1" flipV="1">
            <a:off x="4659705" y="3449138"/>
            <a:ext cx="1135810" cy="0"/>
          </a:xfrm>
          <a:prstGeom prst="straightConnector1">
            <a:avLst/>
          </a:prstGeom>
          <a:solidFill>
            <a:srgbClr val="FFC000"/>
          </a:solidFill>
          <a:ln w="38100" cap="flat" cmpd="sng" algn="ctr">
            <a:solidFill>
              <a:schemeClr val="tx1"/>
            </a:solidFill>
            <a:prstDash val="solid"/>
            <a:round/>
            <a:headEnd type="none" w="med" len="med"/>
            <a:tailEnd type="none" w="med" len="med"/>
          </a:ln>
          <a:effectLst/>
        </p:spPr>
      </p:cxnSp>
      <p:cxnSp>
        <p:nvCxnSpPr>
          <p:cNvPr id="21" name="Straight Arrow Connector 20"/>
          <p:cNvCxnSpPr/>
          <p:nvPr/>
        </p:nvCxnSpPr>
        <p:spPr bwMode="auto">
          <a:xfrm flipH="1" flipV="1">
            <a:off x="2810764" y="2894172"/>
            <a:ext cx="2412000" cy="0"/>
          </a:xfrm>
          <a:prstGeom prst="straightConnector1">
            <a:avLst/>
          </a:prstGeom>
          <a:solidFill>
            <a:srgbClr val="FFC000"/>
          </a:solidFill>
          <a:ln w="38100" cap="flat" cmpd="sng" algn="ctr">
            <a:solidFill>
              <a:schemeClr val="tx1"/>
            </a:solidFill>
            <a:prstDash val="solid"/>
            <a:round/>
            <a:headEnd type="none" w="med" len="med"/>
            <a:tailEnd type="stealth" w="lg" len="lg"/>
          </a:ln>
          <a:effectLst/>
        </p:spPr>
      </p:cxnSp>
      <p:grpSp>
        <p:nvGrpSpPr>
          <p:cNvPr id="4" name="Group 6"/>
          <p:cNvGrpSpPr/>
          <p:nvPr/>
        </p:nvGrpSpPr>
        <p:grpSpPr>
          <a:xfrm>
            <a:off x="1969752" y="4021263"/>
            <a:ext cx="6500551" cy="1126456"/>
            <a:chOff x="1618890" y="1380226"/>
            <a:chExt cx="2249752" cy="1126456"/>
          </a:xfrm>
          <a:solidFill>
            <a:schemeClr val="accent1">
              <a:lumMod val="40000"/>
              <a:lumOff val="60000"/>
            </a:schemeClr>
          </a:solidFill>
        </p:grpSpPr>
        <p:sp>
          <p:nvSpPr>
            <p:cNvPr id="23" name="Rectangle 22"/>
            <p:cNvSpPr/>
            <p:nvPr/>
          </p:nvSpPr>
          <p:spPr bwMode="auto">
            <a:xfrm>
              <a:off x="1621766" y="1380226"/>
              <a:ext cx="2246876"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err="1" smtClean="0">
                  <a:solidFill>
                    <a:srgbClr val="000000"/>
                  </a:solidFill>
                  <a:latin typeface="Consolas" pitchFamily="49" charset="0"/>
                </a:rPr>
                <a:t>IHandleMessages</a:t>
              </a:r>
              <a:r>
                <a:rPr lang="en-US" dirty="0" smtClean="0">
                  <a:solidFill>
                    <a:srgbClr val="000000"/>
                  </a:solidFill>
                  <a:latin typeface="Consolas" pitchFamily="49" charset="0"/>
                </a:rPr>
                <a:t>&lt;T&gt;</a:t>
              </a:r>
              <a:endParaRPr lang="en-GB" dirty="0" smtClean="0">
                <a:solidFill>
                  <a:srgbClr val="000000"/>
                </a:solidFill>
                <a:latin typeface="Consolas" pitchFamily="49" charset="0"/>
              </a:endParaRPr>
            </a:p>
          </p:txBody>
        </p:sp>
        <p:sp>
          <p:nvSpPr>
            <p:cNvPr id="24" name="Rectangle 23"/>
            <p:cNvSpPr/>
            <p:nvPr/>
          </p:nvSpPr>
          <p:spPr bwMode="auto">
            <a:xfrm>
              <a:off x="1618890" y="1946693"/>
              <a:ext cx="2246876" cy="559989"/>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smtClean="0">
                  <a:solidFill>
                    <a:srgbClr val="000000"/>
                  </a:solidFill>
                  <a:latin typeface="Consolas" pitchFamily="49" charset="0"/>
                </a:rPr>
                <a:t>void Handle(T message);</a:t>
              </a:r>
              <a:endParaRPr lang="en-GB" sz="2400" dirty="0" smtClean="0">
                <a:solidFill>
                  <a:srgbClr val="000000"/>
                </a:solidFill>
                <a:latin typeface="Consolas" pitchFamily="49"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 methods as messages</a:t>
            </a:r>
            <a:endParaRPr lang="en-US" dirty="0"/>
          </a:p>
        </p:txBody>
      </p:sp>
      <p:sp>
        <p:nvSpPr>
          <p:cNvPr id="25" name="AutoShape 14"/>
          <p:cNvSpPr>
            <a:spLocks noChangeArrowheads="1"/>
          </p:cNvSpPr>
          <p:nvPr/>
        </p:nvSpPr>
        <p:spPr bwMode="auto">
          <a:xfrm>
            <a:off x="6417901" y="2838564"/>
            <a:ext cx="276225" cy="377825"/>
          </a:xfrm>
          <a:prstGeom prst="triangle">
            <a:avLst>
              <a:gd name="adj" fmla="val 50000"/>
            </a:avLst>
          </a:prstGeom>
          <a:noFill/>
          <a:ln w="38100" algn="ctr">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 name="Line 15"/>
          <p:cNvSpPr>
            <a:spLocks noChangeShapeType="1"/>
          </p:cNvSpPr>
          <p:nvPr/>
        </p:nvSpPr>
        <p:spPr bwMode="auto">
          <a:xfrm>
            <a:off x="6562363" y="3292589"/>
            <a:ext cx="0" cy="288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 name="Line 15"/>
          <p:cNvSpPr>
            <a:spLocks noChangeShapeType="1"/>
          </p:cNvSpPr>
          <p:nvPr/>
        </p:nvSpPr>
        <p:spPr bwMode="auto">
          <a:xfrm rot="5400000">
            <a:off x="6058128" y="3083771"/>
            <a:ext cx="0" cy="1116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3" name="Group 27"/>
          <p:cNvGrpSpPr/>
          <p:nvPr/>
        </p:nvGrpSpPr>
        <p:grpSpPr>
          <a:xfrm>
            <a:off x="6010646" y="1186765"/>
            <a:ext cx="2262997" cy="1570008"/>
            <a:chOff x="1618890" y="1380226"/>
            <a:chExt cx="2262997" cy="1570008"/>
          </a:xfrm>
          <a:solidFill>
            <a:srgbClr val="FFC000">
              <a:lumMod val="40000"/>
              <a:lumOff val="60000"/>
            </a:srgbClr>
          </a:solidFill>
        </p:grpSpPr>
        <p:sp>
          <p:nvSpPr>
            <p:cNvPr id="29" name="Rectangle 28"/>
            <p:cNvSpPr/>
            <p:nvPr/>
          </p:nvSpPr>
          <p:spPr bwMode="auto">
            <a:xfrm>
              <a:off x="1621766" y="1380226"/>
              <a:ext cx="2260121"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IMessage</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30" name="Rectangle 29"/>
            <p:cNvSpPr/>
            <p:nvPr/>
          </p:nvSpPr>
          <p:spPr bwMode="auto">
            <a:xfrm>
              <a:off x="1618890" y="1946693"/>
              <a:ext cx="2260121" cy="100354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grpSp>
        <p:nvGrpSpPr>
          <p:cNvPr id="4" name="Group 30"/>
          <p:cNvGrpSpPr/>
          <p:nvPr/>
        </p:nvGrpSpPr>
        <p:grpSpPr>
          <a:xfrm>
            <a:off x="832758" y="2981556"/>
            <a:ext cx="4640882" cy="1124300"/>
            <a:chOff x="-758994" y="1380226"/>
            <a:chExt cx="4640882" cy="1124300"/>
          </a:xfrm>
          <a:solidFill>
            <a:srgbClr val="FFC000">
              <a:lumMod val="40000"/>
              <a:lumOff val="60000"/>
            </a:srgbClr>
          </a:solidFill>
        </p:grpSpPr>
        <p:sp>
          <p:nvSpPr>
            <p:cNvPr id="32" name="Rectangle 31"/>
            <p:cNvSpPr/>
            <p:nvPr/>
          </p:nvSpPr>
          <p:spPr bwMode="auto">
            <a:xfrm>
              <a:off x="-756118" y="1380226"/>
              <a:ext cx="4638006"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Change_Address_Msg</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33" name="Rectangle 32"/>
            <p:cNvSpPr/>
            <p:nvPr/>
          </p:nvSpPr>
          <p:spPr bwMode="auto">
            <a:xfrm>
              <a:off x="-758994" y="1946694"/>
              <a:ext cx="4638006" cy="557832"/>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sp>
        <p:nvSpPr>
          <p:cNvPr id="34" name="AutoShape 14"/>
          <p:cNvSpPr>
            <a:spLocks noChangeArrowheads="1"/>
          </p:cNvSpPr>
          <p:nvPr/>
        </p:nvSpPr>
        <p:spPr bwMode="auto">
          <a:xfrm>
            <a:off x="6929525" y="2827707"/>
            <a:ext cx="276225" cy="377825"/>
          </a:xfrm>
          <a:prstGeom prst="triangle">
            <a:avLst>
              <a:gd name="adj" fmla="val 50000"/>
            </a:avLst>
          </a:prstGeom>
          <a:noFill/>
          <a:ln w="38100" algn="ctr">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 name="Line 15"/>
          <p:cNvSpPr>
            <a:spLocks noChangeShapeType="1"/>
          </p:cNvSpPr>
          <p:nvPr/>
        </p:nvSpPr>
        <p:spPr bwMode="auto">
          <a:xfrm>
            <a:off x="7073987" y="3281732"/>
            <a:ext cx="0" cy="1440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 name="Line 15"/>
          <p:cNvSpPr>
            <a:spLocks noChangeShapeType="1"/>
          </p:cNvSpPr>
          <p:nvPr/>
        </p:nvSpPr>
        <p:spPr bwMode="auto">
          <a:xfrm rot="5400000">
            <a:off x="6285108" y="3996569"/>
            <a:ext cx="0" cy="1620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5" name="Group 21"/>
          <p:cNvGrpSpPr/>
          <p:nvPr/>
        </p:nvGrpSpPr>
        <p:grpSpPr>
          <a:xfrm>
            <a:off x="807375" y="4227999"/>
            <a:ext cx="4670535" cy="1124300"/>
            <a:chOff x="-773487" y="1380226"/>
            <a:chExt cx="4670535" cy="1124300"/>
          </a:xfrm>
          <a:solidFill>
            <a:srgbClr val="FFC000">
              <a:lumMod val="40000"/>
              <a:lumOff val="60000"/>
            </a:srgbClr>
          </a:solidFill>
        </p:grpSpPr>
        <p:sp>
          <p:nvSpPr>
            <p:cNvPr id="38" name="Rectangle 37"/>
            <p:cNvSpPr/>
            <p:nvPr/>
          </p:nvSpPr>
          <p:spPr bwMode="auto">
            <a:xfrm>
              <a:off x="-766392" y="1380226"/>
              <a:ext cx="4663440"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Make_Preferred_Msg</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39" name="Rectangle 38"/>
            <p:cNvSpPr/>
            <p:nvPr/>
          </p:nvSpPr>
          <p:spPr bwMode="auto">
            <a:xfrm>
              <a:off x="-773487" y="1946694"/>
              <a:ext cx="4663440" cy="557832"/>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grpSp>
        <p:nvGrpSpPr>
          <p:cNvPr id="6" name="Group 27"/>
          <p:cNvGrpSpPr/>
          <p:nvPr/>
        </p:nvGrpSpPr>
        <p:grpSpPr>
          <a:xfrm>
            <a:off x="817649" y="5469003"/>
            <a:ext cx="4670535" cy="1124300"/>
            <a:chOff x="-763213" y="1380226"/>
            <a:chExt cx="4670535" cy="1124300"/>
          </a:xfrm>
          <a:solidFill>
            <a:srgbClr val="FFC000">
              <a:lumMod val="40000"/>
              <a:lumOff val="60000"/>
            </a:srgbClr>
          </a:solidFill>
        </p:grpSpPr>
        <p:sp>
          <p:nvSpPr>
            <p:cNvPr id="41" name="Rectangle 40"/>
            <p:cNvSpPr/>
            <p:nvPr/>
          </p:nvSpPr>
          <p:spPr bwMode="auto">
            <a:xfrm>
              <a:off x="-756118" y="1380226"/>
              <a:ext cx="4663440"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Change_Credit_Msg</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42" name="Rectangle 41"/>
            <p:cNvSpPr/>
            <p:nvPr/>
          </p:nvSpPr>
          <p:spPr bwMode="auto">
            <a:xfrm>
              <a:off x="-763213" y="1946694"/>
              <a:ext cx="4663440" cy="557832"/>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sp>
        <p:nvSpPr>
          <p:cNvPr id="43" name="AutoShape 14"/>
          <p:cNvSpPr>
            <a:spLocks noChangeArrowheads="1"/>
          </p:cNvSpPr>
          <p:nvPr/>
        </p:nvSpPr>
        <p:spPr bwMode="auto">
          <a:xfrm>
            <a:off x="7555466" y="2833146"/>
            <a:ext cx="276225" cy="377825"/>
          </a:xfrm>
          <a:prstGeom prst="triangle">
            <a:avLst>
              <a:gd name="adj" fmla="val 50000"/>
            </a:avLst>
          </a:prstGeom>
          <a:noFill/>
          <a:ln w="38100" algn="ctr">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 name="Line 15"/>
          <p:cNvSpPr>
            <a:spLocks noChangeShapeType="1"/>
          </p:cNvSpPr>
          <p:nvPr/>
        </p:nvSpPr>
        <p:spPr bwMode="auto">
          <a:xfrm>
            <a:off x="7699928" y="3287171"/>
            <a:ext cx="0" cy="2772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 name="Line 15"/>
          <p:cNvSpPr>
            <a:spLocks noChangeShapeType="1"/>
          </p:cNvSpPr>
          <p:nvPr/>
        </p:nvSpPr>
        <p:spPr bwMode="auto">
          <a:xfrm rot="5400000">
            <a:off x="6621378" y="4985999"/>
            <a:ext cx="0" cy="2232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4" grpId="0" animBg="1"/>
      <p:bldP spid="35" grpId="0" animBg="1"/>
      <p:bldP spid="36" grpId="0" animBg="1"/>
      <p:bldP spid="43" grpId="0" animBg="1"/>
      <p:bldP spid="44" grpId="0" animBg="1"/>
      <p:bldP spid="4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ine 15"/>
          <p:cNvSpPr>
            <a:spLocks noChangeShapeType="1"/>
          </p:cNvSpPr>
          <p:nvPr/>
        </p:nvSpPr>
        <p:spPr bwMode="auto">
          <a:xfrm rot="5400000">
            <a:off x="6621378" y="5002328"/>
            <a:ext cx="0" cy="2232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grpSp>
        <p:nvGrpSpPr>
          <p:cNvPr id="2" name="Group 6"/>
          <p:cNvGrpSpPr/>
          <p:nvPr/>
        </p:nvGrpSpPr>
        <p:grpSpPr>
          <a:xfrm>
            <a:off x="2308798" y="1257515"/>
            <a:ext cx="6538822" cy="1126456"/>
            <a:chOff x="1618890" y="1380226"/>
            <a:chExt cx="2262997" cy="1126456"/>
          </a:xfrm>
          <a:solidFill>
            <a:schemeClr val="accent1">
              <a:lumMod val="40000"/>
              <a:lumOff val="60000"/>
            </a:schemeClr>
          </a:solidFill>
        </p:grpSpPr>
        <p:sp>
          <p:nvSpPr>
            <p:cNvPr id="5" name="Rectangle 4"/>
            <p:cNvSpPr/>
            <p:nvPr/>
          </p:nvSpPr>
          <p:spPr bwMode="auto">
            <a:xfrm>
              <a:off x="1621766" y="1380226"/>
              <a:ext cx="2260121"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err="1" smtClean="0">
                  <a:solidFill>
                    <a:srgbClr val="000000"/>
                  </a:solidFill>
                  <a:latin typeface="Consolas" pitchFamily="49" charset="0"/>
                </a:rPr>
                <a:t>IHandleMessages</a:t>
              </a:r>
              <a:r>
                <a:rPr lang="en-US" dirty="0" smtClean="0">
                  <a:solidFill>
                    <a:srgbClr val="000000"/>
                  </a:solidFill>
                  <a:latin typeface="Consolas" pitchFamily="49" charset="0"/>
                </a:rPr>
                <a:t>&lt;T&gt;</a:t>
              </a:r>
              <a:endParaRPr lang="en-GB" dirty="0" smtClean="0">
                <a:solidFill>
                  <a:srgbClr val="000000"/>
                </a:solidFill>
                <a:latin typeface="Consolas" pitchFamily="49" charset="0"/>
              </a:endParaRPr>
            </a:p>
          </p:txBody>
        </p:sp>
        <p:sp>
          <p:nvSpPr>
            <p:cNvPr id="6" name="Rectangle 5"/>
            <p:cNvSpPr/>
            <p:nvPr/>
          </p:nvSpPr>
          <p:spPr bwMode="auto">
            <a:xfrm>
              <a:off x="1618890" y="1946693"/>
              <a:ext cx="2260121" cy="559989"/>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smtClean="0">
                  <a:solidFill>
                    <a:srgbClr val="000000"/>
                  </a:solidFill>
                  <a:latin typeface="Consolas" pitchFamily="49" charset="0"/>
                </a:rPr>
                <a:t>void Handle(T message);</a:t>
              </a:r>
              <a:endParaRPr lang="en-GB" sz="2400" dirty="0" smtClean="0">
                <a:solidFill>
                  <a:srgbClr val="000000"/>
                </a:solidFill>
                <a:latin typeface="Consolas" pitchFamily="49" charset="0"/>
              </a:endParaRPr>
            </a:p>
          </p:txBody>
        </p:sp>
      </p:grpSp>
      <p:sp>
        <p:nvSpPr>
          <p:cNvPr id="7" name="AutoShape 14"/>
          <p:cNvSpPr>
            <a:spLocks noChangeArrowheads="1"/>
          </p:cNvSpPr>
          <p:nvPr/>
        </p:nvSpPr>
        <p:spPr bwMode="auto">
          <a:xfrm>
            <a:off x="6417901" y="2446668"/>
            <a:ext cx="276225" cy="377825"/>
          </a:xfrm>
          <a:prstGeom prst="triangle">
            <a:avLst>
              <a:gd name="adj" fmla="val 50000"/>
            </a:avLst>
          </a:prstGeom>
          <a:noFill/>
          <a:ln w="38100" algn="ctr">
            <a:solidFill>
              <a:schemeClr val="tx1"/>
            </a:solidFill>
            <a:miter lim="800000"/>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8" name="Line 15"/>
          <p:cNvSpPr>
            <a:spLocks noChangeShapeType="1"/>
          </p:cNvSpPr>
          <p:nvPr/>
        </p:nvSpPr>
        <p:spPr bwMode="auto">
          <a:xfrm>
            <a:off x="6562363" y="2884364"/>
            <a:ext cx="0" cy="612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9" name="Line 15"/>
          <p:cNvSpPr>
            <a:spLocks noChangeShapeType="1"/>
          </p:cNvSpPr>
          <p:nvPr/>
        </p:nvSpPr>
        <p:spPr bwMode="auto">
          <a:xfrm rot="5400000">
            <a:off x="6059255" y="3052240"/>
            <a:ext cx="0" cy="1081088"/>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13" name="AutoShape 14"/>
          <p:cNvSpPr>
            <a:spLocks noChangeArrowheads="1"/>
          </p:cNvSpPr>
          <p:nvPr/>
        </p:nvSpPr>
        <p:spPr bwMode="auto">
          <a:xfrm>
            <a:off x="6929525" y="2435811"/>
            <a:ext cx="276225" cy="377825"/>
          </a:xfrm>
          <a:prstGeom prst="triangle">
            <a:avLst>
              <a:gd name="adj" fmla="val 50000"/>
            </a:avLst>
          </a:prstGeom>
          <a:noFill/>
          <a:ln w="38100" algn="ctr">
            <a:solidFill>
              <a:schemeClr val="tx1"/>
            </a:solidFill>
            <a:miter lim="800000"/>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14" name="Line 15"/>
          <p:cNvSpPr>
            <a:spLocks noChangeShapeType="1"/>
          </p:cNvSpPr>
          <p:nvPr/>
        </p:nvSpPr>
        <p:spPr bwMode="auto">
          <a:xfrm>
            <a:off x="7073987" y="2873507"/>
            <a:ext cx="0" cy="1764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15" name="Line 15"/>
          <p:cNvSpPr>
            <a:spLocks noChangeShapeType="1"/>
          </p:cNvSpPr>
          <p:nvPr/>
        </p:nvSpPr>
        <p:spPr bwMode="auto">
          <a:xfrm rot="5400000">
            <a:off x="6285108" y="3914924"/>
            <a:ext cx="0" cy="1620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22" name="AutoShape 14"/>
          <p:cNvSpPr>
            <a:spLocks noChangeArrowheads="1"/>
          </p:cNvSpPr>
          <p:nvPr/>
        </p:nvSpPr>
        <p:spPr bwMode="auto">
          <a:xfrm>
            <a:off x="7555466" y="2441250"/>
            <a:ext cx="276225" cy="377825"/>
          </a:xfrm>
          <a:prstGeom prst="triangle">
            <a:avLst>
              <a:gd name="adj" fmla="val 50000"/>
            </a:avLst>
          </a:prstGeom>
          <a:noFill/>
          <a:ln w="38100" algn="ctr">
            <a:solidFill>
              <a:schemeClr val="tx1"/>
            </a:solidFill>
            <a:miter lim="800000"/>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23" name="Line 15"/>
          <p:cNvSpPr>
            <a:spLocks noChangeShapeType="1"/>
          </p:cNvSpPr>
          <p:nvPr/>
        </p:nvSpPr>
        <p:spPr bwMode="auto">
          <a:xfrm>
            <a:off x="7699928" y="2878946"/>
            <a:ext cx="0" cy="3240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grpSp>
        <p:nvGrpSpPr>
          <p:cNvPr id="3" name="Group 27"/>
          <p:cNvGrpSpPr/>
          <p:nvPr/>
        </p:nvGrpSpPr>
        <p:grpSpPr>
          <a:xfrm>
            <a:off x="310230" y="2981556"/>
            <a:ext cx="5856693" cy="1124300"/>
            <a:chOff x="310230" y="2981556"/>
            <a:chExt cx="5856693" cy="1124300"/>
          </a:xfrm>
          <a:solidFill>
            <a:schemeClr val="accent1">
              <a:lumMod val="40000"/>
              <a:lumOff val="60000"/>
            </a:schemeClr>
          </a:solidFill>
        </p:grpSpPr>
        <p:grpSp>
          <p:nvGrpSpPr>
            <p:cNvPr id="4" name="Group 9"/>
            <p:cNvGrpSpPr/>
            <p:nvPr/>
          </p:nvGrpSpPr>
          <p:grpSpPr>
            <a:xfrm>
              <a:off x="310230" y="2981556"/>
              <a:ext cx="5854264" cy="1124300"/>
              <a:chOff x="-758994" y="1380226"/>
              <a:chExt cx="4691201" cy="1124300"/>
            </a:xfrm>
            <a:grpFill/>
          </p:grpSpPr>
          <p:sp>
            <p:nvSpPr>
              <p:cNvPr id="11" name="Rectangle 10"/>
              <p:cNvSpPr/>
              <p:nvPr/>
            </p:nvSpPr>
            <p:spPr bwMode="auto">
              <a:xfrm>
                <a:off x="-756118" y="1380226"/>
                <a:ext cx="4688325"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solidFill>
                      <a:srgbClr val="000000"/>
                    </a:solidFill>
                    <a:latin typeface="Consolas" pitchFamily="49" charset="0"/>
                  </a:rPr>
                  <a:t>H1: </a:t>
                </a:r>
                <a:endParaRPr lang="en-GB" dirty="0" smtClean="0">
                  <a:solidFill>
                    <a:srgbClr val="000000"/>
                  </a:solidFill>
                  <a:latin typeface="Consolas" pitchFamily="49" charset="0"/>
                </a:endParaRPr>
              </a:p>
            </p:txBody>
          </p:sp>
          <p:sp>
            <p:nvSpPr>
              <p:cNvPr id="12" name="Rectangle 11"/>
              <p:cNvSpPr/>
              <p:nvPr/>
            </p:nvSpPr>
            <p:spPr bwMode="auto">
              <a:xfrm>
                <a:off x="-758994" y="1946694"/>
                <a:ext cx="4689515" cy="557832"/>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smtClean="0">
                  <a:solidFill>
                    <a:srgbClr val="000000"/>
                  </a:solidFill>
                </a:endParaRPr>
              </a:p>
            </p:txBody>
          </p:sp>
        </p:grpSp>
        <p:sp>
          <p:nvSpPr>
            <p:cNvPr id="25" name="TextBox 24"/>
            <p:cNvSpPr txBox="1"/>
            <p:nvPr/>
          </p:nvSpPr>
          <p:spPr>
            <a:xfrm>
              <a:off x="1045008" y="3069771"/>
              <a:ext cx="5121915" cy="400110"/>
            </a:xfrm>
            <a:prstGeom prst="rect">
              <a:avLst/>
            </a:prstGeom>
            <a:grpFill/>
          </p:spPr>
          <p:txBody>
            <a:bodyPr wrap="none" rtlCol="0">
              <a:spAutoFit/>
            </a:bodyPr>
            <a:lstStyle/>
            <a:p>
              <a:r>
                <a:rPr lang="en-US" sz="2000" dirty="0" err="1" smtClean="0">
                  <a:solidFill>
                    <a:srgbClr val="000000"/>
                  </a:solidFill>
                  <a:effectLst>
                    <a:outerShdw blurRad="38100" dist="38100" dir="2700000" algn="tl">
                      <a:srgbClr val="000000">
                        <a:alpha val="43137"/>
                      </a:srgbClr>
                    </a:outerShdw>
                  </a:effectLst>
                  <a:latin typeface="Consolas" pitchFamily="49" charset="0"/>
                </a:rPr>
                <a:t>IHandleMessages</a:t>
              </a:r>
              <a:r>
                <a:rPr lang="en-US" sz="2000" dirty="0" smtClean="0">
                  <a:solidFill>
                    <a:srgbClr val="000000"/>
                  </a:solidFill>
                  <a:effectLst>
                    <a:outerShdw blurRad="38100" dist="38100" dir="2700000" algn="tl">
                      <a:srgbClr val="000000">
                        <a:alpha val="43137"/>
                      </a:srgbClr>
                    </a:outerShdw>
                  </a:effectLst>
                  <a:latin typeface="Consolas" pitchFamily="49" charset="0"/>
                </a:rPr>
                <a:t>&lt;</a:t>
              </a:r>
              <a:r>
                <a:rPr lang="en-US" sz="2000" dirty="0" err="1" smtClean="0">
                  <a:solidFill>
                    <a:srgbClr val="000000"/>
                  </a:solidFill>
                  <a:effectLst>
                    <a:outerShdw blurRad="38100" dist="38100" dir="2700000" algn="tl">
                      <a:srgbClr val="000000">
                        <a:alpha val="43137"/>
                      </a:srgbClr>
                    </a:outerShdw>
                  </a:effectLst>
                  <a:latin typeface="Consolas" pitchFamily="49" charset="0"/>
                </a:rPr>
                <a:t>Change_Address_Msg</a:t>
              </a:r>
              <a:r>
                <a:rPr lang="en-US" sz="2000" dirty="0" smtClean="0">
                  <a:solidFill>
                    <a:srgbClr val="000000"/>
                  </a:solidFill>
                  <a:effectLst>
                    <a:outerShdw blurRad="38100" dist="38100" dir="2700000" algn="tl">
                      <a:srgbClr val="000000">
                        <a:alpha val="43137"/>
                      </a:srgbClr>
                    </a:outerShdw>
                  </a:effectLst>
                  <a:latin typeface="Consolas" pitchFamily="49" charset="0"/>
                </a:rPr>
                <a:t>&gt;</a:t>
              </a:r>
              <a:endParaRPr lang="en-GB" sz="2000" dirty="0">
                <a:solidFill>
                  <a:srgbClr val="000000"/>
                </a:solidFill>
                <a:effectLst>
                  <a:outerShdw blurRad="38100" dist="38100" dir="2700000" algn="tl">
                    <a:srgbClr val="000000">
                      <a:alpha val="43137"/>
                    </a:srgbClr>
                  </a:outerShdw>
                </a:effectLst>
                <a:latin typeface="Consolas" pitchFamily="49" charset="0"/>
              </a:endParaRPr>
            </a:p>
          </p:txBody>
        </p:sp>
      </p:grpSp>
      <p:grpSp>
        <p:nvGrpSpPr>
          <p:cNvPr id="10" name="Group 28"/>
          <p:cNvGrpSpPr/>
          <p:nvPr/>
        </p:nvGrpSpPr>
        <p:grpSpPr>
          <a:xfrm>
            <a:off x="302216" y="4227999"/>
            <a:ext cx="5852619" cy="1124300"/>
            <a:chOff x="302216" y="4227999"/>
            <a:chExt cx="5852619" cy="1124300"/>
          </a:xfrm>
          <a:solidFill>
            <a:schemeClr val="accent1">
              <a:lumMod val="40000"/>
              <a:lumOff val="60000"/>
            </a:schemeClr>
          </a:solidFill>
        </p:grpSpPr>
        <p:grpSp>
          <p:nvGrpSpPr>
            <p:cNvPr id="16" name="Group 15"/>
            <p:cNvGrpSpPr/>
            <p:nvPr/>
          </p:nvGrpSpPr>
          <p:grpSpPr>
            <a:xfrm>
              <a:off x="302216" y="4227999"/>
              <a:ext cx="5852619" cy="1124300"/>
              <a:chOff x="-756118" y="1380226"/>
              <a:chExt cx="4689882" cy="1124300"/>
            </a:xfrm>
            <a:grpFill/>
          </p:grpSpPr>
          <p:sp>
            <p:nvSpPr>
              <p:cNvPr id="17" name="Rectangle 16"/>
              <p:cNvSpPr/>
              <p:nvPr/>
            </p:nvSpPr>
            <p:spPr bwMode="auto">
              <a:xfrm>
                <a:off x="-756118" y="1380226"/>
                <a:ext cx="4689514"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solidFill>
                      <a:srgbClr val="000000"/>
                    </a:solidFill>
                    <a:latin typeface="Consolas" pitchFamily="49" charset="0"/>
                  </a:rPr>
                  <a:t>H2: </a:t>
                </a:r>
                <a:endParaRPr lang="en-GB" dirty="0" smtClean="0">
                  <a:solidFill>
                    <a:srgbClr val="000000"/>
                  </a:solidFill>
                  <a:latin typeface="Consolas" pitchFamily="49" charset="0"/>
                </a:endParaRPr>
              </a:p>
            </p:txBody>
          </p:sp>
          <p:sp>
            <p:nvSpPr>
              <p:cNvPr id="18" name="Rectangle 17"/>
              <p:cNvSpPr/>
              <p:nvPr/>
            </p:nvSpPr>
            <p:spPr bwMode="auto">
              <a:xfrm>
                <a:off x="-755750" y="1946694"/>
                <a:ext cx="4689514" cy="557832"/>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smtClean="0">
                  <a:solidFill>
                    <a:srgbClr val="000000"/>
                  </a:solidFill>
                </a:endParaRPr>
              </a:p>
            </p:txBody>
          </p:sp>
        </p:grpSp>
        <p:sp>
          <p:nvSpPr>
            <p:cNvPr id="26" name="TextBox 25"/>
            <p:cNvSpPr txBox="1"/>
            <p:nvPr/>
          </p:nvSpPr>
          <p:spPr>
            <a:xfrm>
              <a:off x="971054" y="4332543"/>
              <a:ext cx="5121915" cy="400110"/>
            </a:xfrm>
            <a:prstGeom prst="rect">
              <a:avLst/>
            </a:prstGeom>
            <a:grpFill/>
          </p:spPr>
          <p:txBody>
            <a:bodyPr wrap="none" rtlCol="0">
              <a:spAutoFit/>
            </a:bodyPr>
            <a:lstStyle/>
            <a:p>
              <a:r>
                <a:rPr lang="en-US" sz="2000" dirty="0" err="1" smtClean="0">
                  <a:solidFill>
                    <a:srgbClr val="000000"/>
                  </a:solidFill>
                  <a:effectLst>
                    <a:outerShdw blurRad="38100" dist="38100" dir="2700000" algn="tl">
                      <a:srgbClr val="000000">
                        <a:alpha val="43137"/>
                      </a:srgbClr>
                    </a:outerShdw>
                  </a:effectLst>
                  <a:latin typeface="Consolas" pitchFamily="49" charset="0"/>
                </a:rPr>
                <a:t>IHandleMessages</a:t>
              </a:r>
              <a:r>
                <a:rPr lang="en-US" sz="2000" dirty="0" smtClean="0">
                  <a:solidFill>
                    <a:srgbClr val="000000"/>
                  </a:solidFill>
                  <a:effectLst>
                    <a:outerShdw blurRad="38100" dist="38100" dir="2700000" algn="tl">
                      <a:srgbClr val="000000">
                        <a:alpha val="43137"/>
                      </a:srgbClr>
                    </a:outerShdw>
                  </a:effectLst>
                  <a:latin typeface="Consolas" pitchFamily="49" charset="0"/>
                </a:rPr>
                <a:t>&lt;</a:t>
              </a:r>
              <a:r>
                <a:rPr lang="en-US" sz="2000" dirty="0" err="1" smtClean="0">
                  <a:solidFill>
                    <a:srgbClr val="000000"/>
                  </a:solidFill>
                  <a:effectLst>
                    <a:outerShdw blurRad="38100" dist="38100" dir="2700000" algn="tl">
                      <a:srgbClr val="000000">
                        <a:alpha val="43137"/>
                      </a:srgbClr>
                    </a:outerShdw>
                  </a:effectLst>
                  <a:latin typeface="Consolas" pitchFamily="49" charset="0"/>
                </a:rPr>
                <a:t>Make_Preferred_Msg</a:t>
              </a:r>
              <a:r>
                <a:rPr lang="en-US" sz="2000" dirty="0" smtClean="0">
                  <a:solidFill>
                    <a:srgbClr val="000000"/>
                  </a:solidFill>
                  <a:effectLst>
                    <a:outerShdw blurRad="38100" dist="38100" dir="2700000" algn="tl">
                      <a:srgbClr val="000000">
                        <a:alpha val="43137"/>
                      </a:srgbClr>
                    </a:outerShdw>
                  </a:effectLst>
                  <a:latin typeface="Consolas" pitchFamily="49" charset="0"/>
                </a:rPr>
                <a:t>&gt;</a:t>
              </a:r>
              <a:endParaRPr lang="en-GB" sz="2000" dirty="0">
                <a:solidFill>
                  <a:srgbClr val="000000"/>
                </a:solidFill>
                <a:effectLst>
                  <a:outerShdw blurRad="38100" dist="38100" dir="2700000" algn="tl">
                    <a:srgbClr val="000000">
                      <a:alpha val="43137"/>
                    </a:srgbClr>
                  </a:outerShdw>
                </a:effectLst>
                <a:latin typeface="Consolas" pitchFamily="49" charset="0"/>
              </a:endParaRPr>
            </a:p>
          </p:txBody>
        </p:sp>
      </p:grpSp>
      <p:grpSp>
        <p:nvGrpSpPr>
          <p:cNvPr id="19" name="Group 29"/>
          <p:cNvGrpSpPr/>
          <p:nvPr/>
        </p:nvGrpSpPr>
        <p:grpSpPr>
          <a:xfrm>
            <a:off x="302216" y="5469003"/>
            <a:ext cx="5852619" cy="1124300"/>
            <a:chOff x="302216" y="5469003"/>
            <a:chExt cx="5852619" cy="1124300"/>
          </a:xfrm>
          <a:solidFill>
            <a:schemeClr val="accent1">
              <a:lumMod val="40000"/>
              <a:lumOff val="60000"/>
            </a:schemeClr>
          </a:solidFill>
        </p:grpSpPr>
        <p:grpSp>
          <p:nvGrpSpPr>
            <p:cNvPr id="28" name="Group 18"/>
            <p:cNvGrpSpPr/>
            <p:nvPr/>
          </p:nvGrpSpPr>
          <p:grpSpPr>
            <a:xfrm>
              <a:off x="302216" y="5469003"/>
              <a:ext cx="5852619" cy="1124300"/>
              <a:chOff x="-756118" y="1380226"/>
              <a:chExt cx="4689882" cy="1124300"/>
            </a:xfrm>
            <a:grpFill/>
          </p:grpSpPr>
          <p:sp>
            <p:nvSpPr>
              <p:cNvPr id="20" name="Rectangle 19"/>
              <p:cNvSpPr/>
              <p:nvPr/>
            </p:nvSpPr>
            <p:spPr bwMode="auto">
              <a:xfrm>
                <a:off x="-756118" y="1380226"/>
                <a:ext cx="4689514"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solidFill>
                      <a:srgbClr val="000000"/>
                    </a:solidFill>
                    <a:latin typeface="Consolas" pitchFamily="49" charset="0"/>
                  </a:rPr>
                  <a:t>H3: </a:t>
                </a:r>
                <a:endParaRPr lang="en-GB" dirty="0" smtClean="0">
                  <a:solidFill>
                    <a:srgbClr val="000000"/>
                  </a:solidFill>
                  <a:latin typeface="Consolas" pitchFamily="49" charset="0"/>
                </a:endParaRPr>
              </a:p>
            </p:txBody>
          </p:sp>
          <p:sp>
            <p:nvSpPr>
              <p:cNvPr id="21" name="Rectangle 20"/>
              <p:cNvSpPr/>
              <p:nvPr/>
            </p:nvSpPr>
            <p:spPr bwMode="auto">
              <a:xfrm>
                <a:off x="-755750" y="1946694"/>
                <a:ext cx="4689514" cy="557832"/>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smtClean="0">
                  <a:solidFill>
                    <a:srgbClr val="000000"/>
                  </a:solidFill>
                </a:endParaRPr>
              </a:p>
            </p:txBody>
          </p:sp>
        </p:grpSp>
        <p:sp>
          <p:nvSpPr>
            <p:cNvPr id="27" name="TextBox 26"/>
            <p:cNvSpPr txBox="1"/>
            <p:nvPr/>
          </p:nvSpPr>
          <p:spPr>
            <a:xfrm>
              <a:off x="1039557" y="5529999"/>
              <a:ext cx="4980851" cy="400110"/>
            </a:xfrm>
            <a:prstGeom prst="rect">
              <a:avLst/>
            </a:prstGeom>
            <a:grpFill/>
          </p:spPr>
          <p:txBody>
            <a:bodyPr wrap="none" rtlCol="0">
              <a:spAutoFit/>
            </a:bodyPr>
            <a:lstStyle/>
            <a:p>
              <a:r>
                <a:rPr lang="en-US" sz="2000" dirty="0" err="1" smtClean="0">
                  <a:solidFill>
                    <a:srgbClr val="000000"/>
                  </a:solidFill>
                  <a:effectLst>
                    <a:outerShdw blurRad="38100" dist="38100" dir="2700000" algn="tl">
                      <a:srgbClr val="000000">
                        <a:alpha val="43137"/>
                      </a:srgbClr>
                    </a:outerShdw>
                  </a:effectLst>
                  <a:latin typeface="Consolas" pitchFamily="49" charset="0"/>
                </a:rPr>
                <a:t>IHandleMessages</a:t>
              </a:r>
              <a:r>
                <a:rPr lang="en-US" sz="2000" dirty="0" smtClean="0">
                  <a:solidFill>
                    <a:srgbClr val="000000"/>
                  </a:solidFill>
                  <a:effectLst>
                    <a:outerShdw blurRad="38100" dist="38100" dir="2700000" algn="tl">
                      <a:srgbClr val="000000">
                        <a:alpha val="43137"/>
                      </a:srgbClr>
                    </a:outerShdw>
                  </a:effectLst>
                  <a:latin typeface="Consolas" pitchFamily="49" charset="0"/>
                </a:rPr>
                <a:t>&lt;</a:t>
              </a:r>
              <a:r>
                <a:rPr lang="en-US" sz="2000" dirty="0" err="1" smtClean="0">
                  <a:solidFill>
                    <a:srgbClr val="000000"/>
                  </a:solidFill>
                  <a:effectLst>
                    <a:outerShdw blurRad="38100" dist="38100" dir="2700000" algn="tl">
                      <a:srgbClr val="000000">
                        <a:alpha val="43137"/>
                      </a:srgbClr>
                    </a:outerShdw>
                  </a:effectLst>
                  <a:latin typeface="Consolas" pitchFamily="49" charset="0"/>
                </a:rPr>
                <a:t>Change_Credit_Msg</a:t>
              </a:r>
              <a:r>
                <a:rPr lang="en-US" sz="2000" dirty="0" smtClean="0">
                  <a:solidFill>
                    <a:srgbClr val="000000"/>
                  </a:solidFill>
                  <a:effectLst>
                    <a:outerShdw blurRad="38100" dist="38100" dir="2700000" algn="tl">
                      <a:srgbClr val="000000">
                        <a:alpha val="43137"/>
                      </a:srgbClr>
                    </a:outerShdw>
                  </a:effectLst>
                  <a:latin typeface="Consolas" pitchFamily="49" charset="0"/>
                </a:rPr>
                <a:t>&gt;</a:t>
              </a:r>
              <a:endParaRPr lang="en-GB" sz="2000" dirty="0">
                <a:solidFill>
                  <a:srgbClr val="000000"/>
                </a:solidFill>
                <a:effectLst>
                  <a:outerShdw blurRad="38100" dist="38100" dir="2700000" algn="tl">
                    <a:srgbClr val="000000">
                      <a:alpha val="43137"/>
                    </a:srgbClr>
                  </a:outerShdw>
                </a:effectLst>
                <a:latin typeface="Consolas" pitchFamily="49" charset="0"/>
              </a:endParaRPr>
            </a:p>
          </p:txBody>
        </p:sp>
      </p:grpSp>
      <p:sp>
        <p:nvSpPr>
          <p:cNvPr id="31" name="Title 30"/>
          <p:cNvSpPr>
            <a:spLocks noGrp="1"/>
          </p:cNvSpPr>
          <p:nvPr>
            <p:ph type="title"/>
          </p:nvPr>
        </p:nvSpPr>
        <p:spPr/>
        <p:txBody>
          <a:bodyPr/>
          <a:lstStyle/>
          <a:p>
            <a:r>
              <a:rPr lang="en-US" dirty="0" smtClean="0"/>
              <a:t>Handling Logic Separated</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P spid="8" grpId="0" animBg="1"/>
      <p:bldP spid="9" grpId="0" animBg="1"/>
      <p:bldP spid="13" grpId="0" animBg="1"/>
      <p:bldP spid="14" grpId="0" animBg="1"/>
      <p:bldP spid="15" grpId="0" animBg="1"/>
      <p:bldP spid="22" grpId="0" animBg="1"/>
      <p:bldP spid="2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handlers per message</a:t>
            </a:r>
            <a:endParaRPr lang="en-US" dirty="0"/>
          </a:p>
        </p:txBody>
      </p:sp>
      <p:grpSp>
        <p:nvGrpSpPr>
          <p:cNvPr id="3" name="Group 27"/>
          <p:cNvGrpSpPr/>
          <p:nvPr/>
        </p:nvGrpSpPr>
        <p:grpSpPr>
          <a:xfrm>
            <a:off x="279407" y="1317143"/>
            <a:ext cx="5856693" cy="1124300"/>
            <a:chOff x="310230" y="2981556"/>
            <a:chExt cx="5856693" cy="1124300"/>
          </a:xfrm>
          <a:solidFill>
            <a:schemeClr val="accent1">
              <a:lumMod val="40000"/>
              <a:lumOff val="60000"/>
            </a:schemeClr>
          </a:solidFill>
        </p:grpSpPr>
        <p:grpSp>
          <p:nvGrpSpPr>
            <p:cNvPr id="4" name="Group 9"/>
            <p:cNvGrpSpPr/>
            <p:nvPr/>
          </p:nvGrpSpPr>
          <p:grpSpPr>
            <a:xfrm>
              <a:off x="310230" y="2981556"/>
              <a:ext cx="5854264" cy="1124300"/>
              <a:chOff x="-758994" y="1380226"/>
              <a:chExt cx="4691201" cy="1124300"/>
            </a:xfrm>
            <a:grpFill/>
          </p:grpSpPr>
          <p:sp>
            <p:nvSpPr>
              <p:cNvPr id="7" name="Rectangle 6"/>
              <p:cNvSpPr/>
              <p:nvPr/>
            </p:nvSpPr>
            <p:spPr bwMode="auto">
              <a:xfrm>
                <a:off x="-756118" y="1380226"/>
                <a:ext cx="4688325"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solidFill>
                      <a:srgbClr val="000000"/>
                    </a:solidFill>
                    <a:latin typeface="Consolas" pitchFamily="49" charset="0"/>
                  </a:rPr>
                  <a:t>H1: </a:t>
                </a:r>
                <a:endParaRPr lang="en-GB" dirty="0" smtClean="0">
                  <a:solidFill>
                    <a:srgbClr val="000000"/>
                  </a:solidFill>
                  <a:latin typeface="Consolas" pitchFamily="49" charset="0"/>
                </a:endParaRPr>
              </a:p>
            </p:txBody>
          </p:sp>
          <p:sp>
            <p:nvSpPr>
              <p:cNvPr id="8" name="Rectangle 7"/>
              <p:cNvSpPr/>
              <p:nvPr/>
            </p:nvSpPr>
            <p:spPr bwMode="auto">
              <a:xfrm>
                <a:off x="-758994" y="1946694"/>
                <a:ext cx="4689515" cy="557832"/>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smtClean="0">
                  <a:solidFill>
                    <a:srgbClr val="000000"/>
                  </a:solidFill>
                </a:endParaRPr>
              </a:p>
            </p:txBody>
          </p:sp>
        </p:grpSp>
        <p:sp>
          <p:nvSpPr>
            <p:cNvPr id="6" name="TextBox 5"/>
            <p:cNvSpPr txBox="1"/>
            <p:nvPr/>
          </p:nvSpPr>
          <p:spPr>
            <a:xfrm>
              <a:off x="1045008" y="3069771"/>
              <a:ext cx="5121915" cy="400110"/>
            </a:xfrm>
            <a:prstGeom prst="rect">
              <a:avLst/>
            </a:prstGeom>
            <a:grpFill/>
          </p:spPr>
          <p:txBody>
            <a:bodyPr wrap="none" rtlCol="0">
              <a:spAutoFit/>
            </a:bodyPr>
            <a:lstStyle/>
            <a:p>
              <a:r>
                <a:rPr lang="en-US" sz="2000" dirty="0" err="1" smtClean="0">
                  <a:solidFill>
                    <a:srgbClr val="000000"/>
                  </a:solidFill>
                  <a:effectLst>
                    <a:outerShdw blurRad="38100" dist="38100" dir="2700000" algn="tl">
                      <a:srgbClr val="000000">
                        <a:alpha val="43137"/>
                      </a:srgbClr>
                    </a:outerShdw>
                  </a:effectLst>
                  <a:latin typeface="Consolas" pitchFamily="49" charset="0"/>
                </a:rPr>
                <a:t>IHandleMessages</a:t>
              </a:r>
              <a:r>
                <a:rPr lang="en-US" sz="2000" dirty="0" smtClean="0">
                  <a:solidFill>
                    <a:srgbClr val="000000"/>
                  </a:solidFill>
                  <a:effectLst>
                    <a:outerShdw blurRad="38100" dist="38100" dir="2700000" algn="tl">
                      <a:srgbClr val="000000">
                        <a:alpha val="43137"/>
                      </a:srgbClr>
                    </a:outerShdw>
                  </a:effectLst>
                  <a:latin typeface="Consolas" pitchFamily="49" charset="0"/>
                </a:rPr>
                <a:t>&lt;</a:t>
              </a:r>
              <a:r>
                <a:rPr lang="en-US" sz="2000" dirty="0" err="1" smtClean="0">
                  <a:solidFill>
                    <a:srgbClr val="000000"/>
                  </a:solidFill>
                  <a:effectLst>
                    <a:outerShdw blurRad="38100" dist="38100" dir="2700000" algn="tl">
                      <a:srgbClr val="000000">
                        <a:alpha val="43137"/>
                      </a:srgbClr>
                    </a:outerShdw>
                  </a:effectLst>
                  <a:latin typeface="Consolas" pitchFamily="49" charset="0"/>
                </a:rPr>
                <a:t>Change_Address_Msg</a:t>
              </a:r>
              <a:r>
                <a:rPr lang="en-US" sz="2000" dirty="0" smtClean="0">
                  <a:solidFill>
                    <a:srgbClr val="000000"/>
                  </a:solidFill>
                  <a:effectLst>
                    <a:outerShdw blurRad="38100" dist="38100" dir="2700000" algn="tl">
                      <a:srgbClr val="000000">
                        <a:alpha val="43137"/>
                      </a:srgbClr>
                    </a:outerShdw>
                  </a:effectLst>
                  <a:latin typeface="Consolas" pitchFamily="49" charset="0"/>
                </a:rPr>
                <a:t>&gt;</a:t>
              </a:r>
              <a:endParaRPr lang="en-GB" sz="2000" dirty="0">
                <a:solidFill>
                  <a:srgbClr val="000000"/>
                </a:solidFill>
                <a:effectLst>
                  <a:outerShdw blurRad="38100" dist="38100" dir="2700000" algn="tl">
                    <a:srgbClr val="000000">
                      <a:alpha val="43137"/>
                    </a:srgbClr>
                  </a:outerShdw>
                </a:effectLst>
                <a:latin typeface="Consolas" pitchFamily="49" charset="0"/>
              </a:endParaRPr>
            </a:p>
          </p:txBody>
        </p:sp>
      </p:grpSp>
      <p:grpSp>
        <p:nvGrpSpPr>
          <p:cNvPr id="5" name="Group 27"/>
          <p:cNvGrpSpPr/>
          <p:nvPr/>
        </p:nvGrpSpPr>
        <p:grpSpPr>
          <a:xfrm>
            <a:off x="279406" y="2632234"/>
            <a:ext cx="6273794" cy="1124300"/>
            <a:chOff x="310229" y="2981556"/>
            <a:chExt cx="6273794" cy="1124300"/>
          </a:xfrm>
          <a:solidFill>
            <a:schemeClr val="accent1">
              <a:lumMod val="40000"/>
              <a:lumOff val="60000"/>
            </a:schemeClr>
          </a:solidFill>
        </p:grpSpPr>
        <p:grpSp>
          <p:nvGrpSpPr>
            <p:cNvPr id="9" name="Group 9"/>
            <p:cNvGrpSpPr/>
            <p:nvPr/>
          </p:nvGrpSpPr>
          <p:grpSpPr>
            <a:xfrm>
              <a:off x="310229" y="2981556"/>
              <a:ext cx="6273794" cy="1124300"/>
              <a:chOff x="-758995" y="1380226"/>
              <a:chExt cx="5027383" cy="1124300"/>
            </a:xfrm>
            <a:grpFill/>
          </p:grpSpPr>
          <p:sp>
            <p:nvSpPr>
              <p:cNvPr id="12" name="Rectangle 11"/>
              <p:cNvSpPr/>
              <p:nvPr/>
            </p:nvSpPr>
            <p:spPr bwMode="auto">
              <a:xfrm>
                <a:off x="-756118" y="1380226"/>
                <a:ext cx="5024506"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solidFill>
                      <a:srgbClr val="000000"/>
                    </a:solidFill>
                    <a:latin typeface="Consolas" pitchFamily="49" charset="0"/>
                  </a:rPr>
                  <a:t>H4: </a:t>
                </a:r>
                <a:endParaRPr lang="en-GB" dirty="0" smtClean="0">
                  <a:solidFill>
                    <a:srgbClr val="000000"/>
                  </a:solidFill>
                  <a:latin typeface="Consolas" pitchFamily="49" charset="0"/>
                </a:endParaRPr>
              </a:p>
            </p:txBody>
          </p:sp>
          <p:sp>
            <p:nvSpPr>
              <p:cNvPr id="13" name="Rectangle 12"/>
              <p:cNvSpPr/>
              <p:nvPr/>
            </p:nvSpPr>
            <p:spPr bwMode="auto">
              <a:xfrm>
                <a:off x="-758995" y="1946694"/>
                <a:ext cx="5017206" cy="557832"/>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smtClean="0">
                  <a:solidFill>
                    <a:srgbClr val="000000"/>
                  </a:solidFill>
                </a:endParaRPr>
              </a:p>
            </p:txBody>
          </p:sp>
        </p:grpSp>
        <p:sp>
          <p:nvSpPr>
            <p:cNvPr id="11" name="TextBox 10"/>
            <p:cNvSpPr txBox="1"/>
            <p:nvPr/>
          </p:nvSpPr>
          <p:spPr>
            <a:xfrm>
              <a:off x="1045008" y="3069771"/>
              <a:ext cx="5404043" cy="400110"/>
            </a:xfrm>
            <a:prstGeom prst="rect">
              <a:avLst/>
            </a:prstGeom>
            <a:grpFill/>
          </p:spPr>
          <p:txBody>
            <a:bodyPr wrap="none" rtlCol="0">
              <a:spAutoFit/>
            </a:bodyPr>
            <a:lstStyle/>
            <a:p>
              <a:r>
                <a:rPr lang="en-US" sz="2000" dirty="0" err="1" smtClean="0">
                  <a:solidFill>
                    <a:srgbClr val="000000"/>
                  </a:solidFill>
                  <a:effectLst>
                    <a:outerShdw blurRad="38100" dist="38100" dir="2700000" algn="tl">
                      <a:srgbClr val="000000">
                        <a:alpha val="43137"/>
                      </a:srgbClr>
                    </a:outerShdw>
                  </a:effectLst>
                  <a:latin typeface="Consolas" pitchFamily="49" charset="0"/>
                </a:rPr>
                <a:t>IHandleMessages</a:t>
              </a:r>
              <a:r>
                <a:rPr lang="en-US" sz="2000" dirty="0" smtClean="0">
                  <a:solidFill>
                    <a:srgbClr val="000000"/>
                  </a:solidFill>
                  <a:effectLst>
                    <a:outerShdw blurRad="38100" dist="38100" dir="2700000" algn="tl">
                      <a:srgbClr val="000000">
                        <a:alpha val="43137"/>
                      </a:srgbClr>
                    </a:outerShdw>
                  </a:effectLst>
                  <a:latin typeface="Consolas" pitchFamily="49" charset="0"/>
                </a:rPr>
                <a:t>&lt;Change_Address_Msgv2&gt;</a:t>
              </a:r>
              <a:endParaRPr lang="en-GB" sz="2000" dirty="0">
                <a:solidFill>
                  <a:srgbClr val="000000"/>
                </a:solidFill>
                <a:effectLst>
                  <a:outerShdw blurRad="38100" dist="38100" dir="2700000" algn="tl">
                    <a:srgbClr val="000000">
                      <a:alpha val="43137"/>
                    </a:srgbClr>
                  </a:outerShdw>
                </a:effectLst>
                <a:latin typeface="Consolas" pitchFamily="49" charset="0"/>
              </a:endParaRPr>
            </a:p>
          </p:txBody>
        </p:sp>
      </p:grpSp>
      <p:grpSp>
        <p:nvGrpSpPr>
          <p:cNvPr id="10" name="Group 27"/>
          <p:cNvGrpSpPr/>
          <p:nvPr/>
        </p:nvGrpSpPr>
        <p:grpSpPr>
          <a:xfrm>
            <a:off x="279405" y="4008974"/>
            <a:ext cx="6130070" cy="1124300"/>
            <a:chOff x="310228" y="2981556"/>
            <a:chExt cx="6130070" cy="1124300"/>
          </a:xfrm>
          <a:solidFill>
            <a:schemeClr val="accent1">
              <a:lumMod val="40000"/>
              <a:lumOff val="60000"/>
            </a:schemeClr>
          </a:solidFill>
        </p:grpSpPr>
        <p:grpSp>
          <p:nvGrpSpPr>
            <p:cNvPr id="14" name="Group 9"/>
            <p:cNvGrpSpPr/>
            <p:nvPr/>
          </p:nvGrpSpPr>
          <p:grpSpPr>
            <a:xfrm>
              <a:off x="310228" y="2981556"/>
              <a:ext cx="6130070" cy="1124300"/>
              <a:chOff x="-758996" y="1380226"/>
              <a:chExt cx="4912213" cy="1124300"/>
            </a:xfrm>
            <a:grpFill/>
          </p:grpSpPr>
          <p:sp>
            <p:nvSpPr>
              <p:cNvPr id="17" name="Rectangle 16"/>
              <p:cNvSpPr/>
              <p:nvPr/>
            </p:nvSpPr>
            <p:spPr bwMode="auto">
              <a:xfrm>
                <a:off x="-756119" y="1380226"/>
                <a:ext cx="4909336"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400" dirty="0" smtClean="0">
                    <a:solidFill>
                      <a:srgbClr val="000000"/>
                    </a:solidFill>
                    <a:latin typeface="Consolas" pitchFamily="49" charset="0"/>
                  </a:rPr>
                  <a:t>Authorization:</a:t>
                </a:r>
                <a:r>
                  <a:rPr lang="en-US" dirty="0" smtClean="0">
                    <a:solidFill>
                      <a:srgbClr val="000000"/>
                    </a:solidFill>
                    <a:latin typeface="Consolas" pitchFamily="49" charset="0"/>
                  </a:rPr>
                  <a:t> </a:t>
                </a:r>
                <a:endParaRPr lang="en-GB" dirty="0" smtClean="0">
                  <a:solidFill>
                    <a:srgbClr val="000000"/>
                  </a:solidFill>
                  <a:latin typeface="Consolas" pitchFamily="49" charset="0"/>
                </a:endParaRPr>
              </a:p>
            </p:txBody>
          </p:sp>
          <p:sp>
            <p:nvSpPr>
              <p:cNvPr id="18" name="Rectangle 17"/>
              <p:cNvSpPr/>
              <p:nvPr/>
            </p:nvSpPr>
            <p:spPr bwMode="auto">
              <a:xfrm>
                <a:off x="-758996" y="1946694"/>
                <a:ext cx="4909336" cy="557832"/>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smtClean="0">
                  <a:solidFill>
                    <a:srgbClr val="000000"/>
                  </a:solidFill>
                </a:endParaRPr>
              </a:p>
            </p:txBody>
          </p:sp>
        </p:grpSp>
        <p:sp>
          <p:nvSpPr>
            <p:cNvPr id="16" name="TextBox 15"/>
            <p:cNvSpPr txBox="1"/>
            <p:nvPr/>
          </p:nvSpPr>
          <p:spPr>
            <a:xfrm>
              <a:off x="2719670" y="3121141"/>
              <a:ext cx="3711272" cy="400110"/>
            </a:xfrm>
            <a:prstGeom prst="rect">
              <a:avLst/>
            </a:prstGeom>
            <a:grpFill/>
          </p:spPr>
          <p:txBody>
            <a:bodyPr wrap="none" rtlCol="0">
              <a:spAutoFit/>
            </a:bodyPr>
            <a:lstStyle/>
            <a:p>
              <a:r>
                <a:rPr lang="en-US" sz="2000" dirty="0" err="1" smtClean="0">
                  <a:solidFill>
                    <a:srgbClr val="000000"/>
                  </a:solidFill>
                  <a:effectLst>
                    <a:outerShdw blurRad="38100" dist="38100" dir="2700000" algn="tl">
                      <a:srgbClr val="000000">
                        <a:alpha val="43137"/>
                      </a:srgbClr>
                    </a:outerShdw>
                  </a:effectLst>
                  <a:latin typeface="Consolas" pitchFamily="49" charset="0"/>
                </a:rPr>
                <a:t>IHandleMessages</a:t>
              </a:r>
              <a:r>
                <a:rPr lang="en-US" sz="2000" dirty="0" smtClean="0">
                  <a:solidFill>
                    <a:srgbClr val="000000"/>
                  </a:solidFill>
                  <a:effectLst>
                    <a:outerShdw blurRad="38100" dist="38100" dir="2700000" algn="tl">
                      <a:srgbClr val="000000">
                        <a:alpha val="43137"/>
                      </a:srgbClr>
                    </a:outerShdw>
                  </a:effectLst>
                  <a:latin typeface="Consolas" pitchFamily="49" charset="0"/>
                </a:rPr>
                <a:t>&lt;</a:t>
              </a:r>
              <a:r>
                <a:rPr lang="en-US" sz="2000" dirty="0" err="1" smtClean="0">
                  <a:solidFill>
                    <a:srgbClr val="000000"/>
                  </a:solidFill>
                  <a:effectLst>
                    <a:outerShdw blurRad="38100" dist="38100" dir="2700000" algn="tl">
                      <a:srgbClr val="000000">
                        <a:alpha val="43137"/>
                      </a:srgbClr>
                    </a:outerShdw>
                  </a:effectLst>
                  <a:latin typeface="Consolas" pitchFamily="49" charset="0"/>
                </a:rPr>
                <a:t>IMessage</a:t>
              </a:r>
              <a:r>
                <a:rPr lang="en-US" sz="2000" dirty="0" smtClean="0">
                  <a:solidFill>
                    <a:srgbClr val="000000"/>
                  </a:solidFill>
                  <a:effectLst>
                    <a:outerShdw blurRad="38100" dist="38100" dir="2700000" algn="tl">
                      <a:srgbClr val="000000">
                        <a:alpha val="43137"/>
                      </a:srgbClr>
                    </a:outerShdw>
                  </a:effectLst>
                  <a:latin typeface="Consolas" pitchFamily="49" charset="0"/>
                </a:rPr>
                <a:t>&gt;</a:t>
              </a:r>
              <a:endParaRPr lang="en-GB" sz="2000" dirty="0">
                <a:solidFill>
                  <a:srgbClr val="000000"/>
                </a:solidFill>
                <a:effectLst>
                  <a:outerShdw blurRad="38100" dist="38100" dir="2700000" algn="tl">
                    <a:srgbClr val="000000">
                      <a:alpha val="43137"/>
                    </a:srgbClr>
                  </a:outerShdw>
                </a:effectLst>
                <a:latin typeface="Consolas" pitchFamily="49" charset="0"/>
              </a:endParaRPr>
            </a:p>
          </p:txBody>
        </p:sp>
      </p:grpSp>
      <p:sp>
        <p:nvSpPr>
          <p:cNvPr id="19" name="TextBox 18"/>
          <p:cNvSpPr txBox="1"/>
          <p:nvPr/>
        </p:nvSpPr>
        <p:spPr>
          <a:xfrm>
            <a:off x="883577" y="5188451"/>
            <a:ext cx="6523902" cy="954107"/>
          </a:xfrm>
          <a:prstGeom prst="rect">
            <a:avLst/>
          </a:prstGeom>
          <a:noFill/>
        </p:spPr>
        <p:txBody>
          <a:bodyPr wrap="none" rtlCol="0">
            <a:spAutoFit/>
          </a:bodyPr>
          <a:lstStyle/>
          <a:p>
            <a:pPr>
              <a:buFont typeface="Arial" pitchFamily="34" charset="0"/>
              <a:buChar char="•"/>
            </a:pPr>
            <a:r>
              <a:rPr lang="en-US" sz="2800" b="0" dirty="0" smtClean="0"/>
              <a:t> Dispatch based on type polymorphism</a:t>
            </a:r>
          </a:p>
          <a:p>
            <a:pPr>
              <a:buFont typeface="Arial" pitchFamily="34" charset="0"/>
              <a:buChar char="•"/>
            </a:pPr>
            <a:r>
              <a:rPr lang="en-US" sz="2800" b="0" dirty="0" smtClean="0"/>
              <a:t> Allows for pipeline of handler invocation</a:t>
            </a:r>
            <a:endParaRPr lang="en-US" sz="28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noFill/>
          <a:ln/>
        </p:spPr>
        <p:txBody>
          <a:bodyPr/>
          <a:lstStyle/>
          <a:p>
            <a:r>
              <a:rPr lang="en-US" dirty="0"/>
              <a:t>Systems are not applications</a:t>
            </a:r>
          </a:p>
        </p:txBody>
      </p:sp>
      <p:sp>
        <p:nvSpPr>
          <p:cNvPr id="286723" name="Rectangle 3"/>
          <p:cNvSpPr>
            <a:spLocks noGrp="1" noChangeArrowheads="1"/>
          </p:cNvSpPr>
          <p:nvPr>
            <p:ph idx="1"/>
          </p:nvPr>
        </p:nvSpPr>
        <p:spPr>
          <a:xfrm>
            <a:off x="107950" y="1584325"/>
            <a:ext cx="8915400" cy="968375"/>
          </a:xfrm>
          <a:noFill/>
          <a:ln/>
        </p:spPr>
        <p:txBody>
          <a:bodyPr>
            <a:normAutofit fontScale="92500" lnSpcReduction="10000"/>
          </a:bodyPr>
          <a:lstStyle/>
          <a:p>
            <a:pPr marL="342900" indent="-342900"/>
            <a:r>
              <a:rPr lang="en-US" dirty="0"/>
              <a:t>A system can be made up of multiple executable elements on multiple machines</a:t>
            </a:r>
          </a:p>
        </p:txBody>
      </p:sp>
      <p:sp>
        <p:nvSpPr>
          <p:cNvPr id="286726" name="Rectangle 6"/>
          <p:cNvSpPr>
            <a:spLocks noChangeArrowheads="1"/>
          </p:cNvSpPr>
          <p:nvPr/>
        </p:nvSpPr>
        <p:spPr bwMode="auto">
          <a:xfrm>
            <a:off x="228600" y="5889625"/>
            <a:ext cx="8915400" cy="530225"/>
          </a:xfrm>
          <a:prstGeom prst="rect">
            <a:avLst/>
          </a:prstGeom>
          <a:noFill/>
          <a:ln w="9525">
            <a:noFill/>
            <a:miter lim="800000"/>
            <a:headEnd/>
            <a:tailEnd/>
          </a:ln>
          <a:effectLst/>
        </p:spPr>
        <p:txBody>
          <a:bodyPr>
            <a:spAutoFit/>
          </a:bodyPr>
          <a:lstStyle/>
          <a:p>
            <a:pPr marL="342900" indent="-342900">
              <a:lnSpc>
                <a:spcPct val="90000"/>
              </a:lnSpc>
              <a:spcBef>
                <a:spcPct val="30000"/>
              </a:spcBef>
              <a:buClr>
                <a:schemeClr val="tx2"/>
              </a:buClr>
              <a:buSzPct val="55000"/>
              <a:buFont typeface="Wingdings" pitchFamily="2" charset="2"/>
              <a:buBlip>
                <a:blip r:embed="rId3"/>
              </a:buBlip>
            </a:pPr>
            <a:r>
              <a:rPr lang="en-US" b="0">
                <a:effectLst>
                  <a:outerShdw blurRad="38100" dist="38100" dir="2700000" algn="tl">
                    <a:srgbClr val="000000"/>
                  </a:outerShdw>
                </a:effectLst>
                <a:latin typeface="Franklin Gothic Book" pitchFamily="34" charset="0"/>
              </a:rPr>
              <a:t>System must deal with “connectivity”</a:t>
            </a:r>
          </a:p>
        </p:txBody>
      </p:sp>
      <p:pic>
        <p:nvPicPr>
          <p:cNvPr id="286727" name="Picture 7" descr="scalable2"/>
          <p:cNvPicPr>
            <a:picLocks noChangeAspect="1" noChangeArrowheads="1"/>
          </p:cNvPicPr>
          <p:nvPr/>
        </p:nvPicPr>
        <p:blipFill>
          <a:blip r:embed="rId4" cstate="print"/>
          <a:srcRect/>
          <a:stretch>
            <a:fillRect/>
          </a:stretch>
        </p:blipFill>
        <p:spPr bwMode="auto">
          <a:xfrm>
            <a:off x="579438" y="2644775"/>
            <a:ext cx="2298700" cy="3116263"/>
          </a:xfrm>
          <a:prstGeom prst="rect">
            <a:avLst/>
          </a:prstGeom>
          <a:noFill/>
        </p:spPr>
      </p:pic>
      <p:sp>
        <p:nvSpPr>
          <p:cNvPr id="286728" name="Rectangle 8"/>
          <p:cNvSpPr>
            <a:spLocks noChangeArrowheads="1"/>
          </p:cNvSpPr>
          <p:nvPr/>
        </p:nvSpPr>
        <p:spPr bwMode="auto">
          <a:xfrm rot="10800000" flipV="1">
            <a:off x="5373688" y="3094038"/>
            <a:ext cx="3771900" cy="1406525"/>
          </a:xfrm>
          <a:prstGeom prst="rect">
            <a:avLst/>
          </a:prstGeom>
          <a:noFill/>
          <a:ln w="9525">
            <a:noFill/>
            <a:miter lim="800000"/>
            <a:headEnd/>
            <a:tailEnd/>
          </a:ln>
          <a:effectLst/>
        </p:spPr>
        <p:txBody>
          <a:bodyPr>
            <a:spAutoFit/>
          </a:bodyPr>
          <a:lstStyle/>
          <a:p>
            <a:pPr marL="342900" indent="-342900">
              <a:lnSpc>
                <a:spcPct val="90000"/>
              </a:lnSpc>
              <a:spcBef>
                <a:spcPct val="30000"/>
              </a:spcBef>
              <a:buClr>
                <a:schemeClr val="tx2"/>
              </a:buClr>
              <a:buSzPct val="55000"/>
              <a:buFont typeface="Wingdings" pitchFamily="2" charset="2"/>
              <a:buBlip>
                <a:blip r:embed="rId3"/>
              </a:buBlip>
            </a:pPr>
            <a:r>
              <a:rPr lang="en-US" b="0">
                <a:effectLst>
                  <a:outerShdw blurRad="38100" dist="38100" dir="2700000" algn="tl">
                    <a:srgbClr val="000000"/>
                  </a:outerShdw>
                </a:effectLst>
                <a:latin typeface="Franklin Gothic Book" pitchFamily="34" charset="0"/>
              </a:rPr>
              <a:t>Usually has multiple sources of information</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Fault-tolerance - scenarios</a:t>
            </a:r>
            <a:endParaRPr lang="en-US" dirty="0"/>
          </a:p>
        </p:txBody>
      </p:sp>
      <p:sp>
        <p:nvSpPr>
          <p:cNvPr id="4" name="Content Placeholder 3"/>
          <p:cNvSpPr>
            <a:spLocks noGrp="1"/>
          </p:cNvSpPr>
          <p:nvPr>
            <p:ph idx="1"/>
          </p:nvPr>
        </p:nvSpPr>
        <p:spPr>
          <a:xfrm>
            <a:off x="107950" y="1584325"/>
            <a:ext cx="8915400" cy="2899255"/>
          </a:xfrm>
        </p:spPr>
        <p:txBody>
          <a:bodyPr/>
          <a:lstStyle/>
          <a:p>
            <a:r>
              <a:rPr lang="en-US" dirty="0" smtClean="0"/>
              <a:t>When servers crash</a:t>
            </a:r>
          </a:p>
          <a:p>
            <a:endParaRPr lang="en-US" dirty="0" smtClean="0"/>
          </a:p>
          <a:p>
            <a:r>
              <a:rPr lang="en-US" dirty="0" smtClean="0"/>
              <a:t>When databases are down</a:t>
            </a:r>
          </a:p>
          <a:p>
            <a:endParaRPr lang="en-US" dirty="0" smtClean="0"/>
          </a:p>
          <a:p>
            <a:r>
              <a:rPr lang="en-US" dirty="0" smtClean="0"/>
              <a:t>When deadlocks occur in the database</a:t>
            </a:r>
            <a:endParaRPr lang="en-US"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Rectangle 24598" descr="Server"/>
          <p:cNvPicPr>
            <a:picLocks noChangeAspect="1" noChangeArrowheads="1"/>
          </p:cNvPicPr>
          <p:nvPr/>
        </p:nvPicPr>
        <p:blipFill>
          <a:blip r:embed="rId3" cstate="print"/>
          <a:srcRect/>
          <a:stretch>
            <a:fillRect/>
          </a:stretch>
        </p:blipFill>
        <p:spPr bwMode="auto">
          <a:xfrm>
            <a:off x="6008386"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 name="Rectangle 24598" descr="Server"/>
          <p:cNvPicPr>
            <a:picLocks noChangeAspect="1" noChangeArrowheads="1"/>
          </p:cNvPicPr>
          <p:nvPr/>
        </p:nvPicPr>
        <p:blipFill>
          <a:blip r:embed="rId3" cstate="print"/>
          <a:srcRect/>
          <a:stretch>
            <a:fillRect/>
          </a:stretch>
        </p:blipFill>
        <p:spPr bwMode="auto">
          <a:xfrm>
            <a:off x="2147062"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When Servers Crash</a:t>
            </a:r>
            <a:endParaRPr lang="en-GB" dirty="0"/>
          </a:p>
        </p:txBody>
      </p:sp>
      <p:sp>
        <p:nvSpPr>
          <p:cNvPr id="8" name="Can 7"/>
          <p:cNvSpPr/>
          <p:nvPr/>
        </p:nvSpPr>
        <p:spPr bwMode="auto">
          <a:xfrm>
            <a:off x="6336374" y="2432918"/>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algn="ctr"/>
            <a:r>
              <a:rPr lang="en-US" kern="0" dirty="0" smtClean="0">
                <a:solidFill>
                  <a:srgbClr val="FFFFFF"/>
                </a:solidFill>
                <a:effectLst>
                  <a:outerShdw blurRad="38100" dist="38100" dir="2700000" algn="tl">
                    <a:srgbClr val="000000">
                      <a:alpha val="43137"/>
                    </a:srgbClr>
                  </a:outerShdw>
                </a:effectLst>
                <a:latin typeface="Calibri" pitchFamily="34" charset="0"/>
              </a:rPr>
              <a:t>DB</a:t>
            </a:r>
            <a:endParaRPr lang="en-GB" kern="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9" name="Rounded Rectangle 8"/>
          <p:cNvSpPr/>
          <p:nvPr/>
        </p:nvSpPr>
        <p:spPr bwMode="auto">
          <a:xfrm>
            <a:off x="2369795" y="2498236"/>
            <a:ext cx="1126672" cy="138792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App</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3" name="Group 12"/>
          <p:cNvGrpSpPr/>
          <p:nvPr/>
        </p:nvGrpSpPr>
        <p:grpSpPr>
          <a:xfrm>
            <a:off x="275987" y="2334948"/>
            <a:ext cx="2298219" cy="408217"/>
            <a:chOff x="667883" y="4049493"/>
            <a:chExt cx="2298219" cy="408217"/>
          </a:xfrm>
        </p:grpSpPr>
        <p:cxnSp>
          <p:nvCxnSpPr>
            <p:cNvPr id="11" name="Straight Arrow Connector 10"/>
            <p:cNvCxnSpPr/>
            <p:nvPr/>
          </p:nvCxnSpPr>
          <p:spPr bwMode="auto">
            <a:xfrm>
              <a:off x="761745"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12" name="TextBox 11"/>
            <p:cNvSpPr txBox="1"/>
            <p:nvPr/>
          </p:nvSpPr>
          <p:spPr>
            <a:xfrm>
              <a:off x="667883" y="4049493"/>
              <a:ext cx="1938351" cy="400110"/>
            </a:xfrm>
            <a:prstGeom prst="rect">
              <a:avLst/>
            </a:prstGeom>
            <a:noFill/>
          </p:spPr>
          <p:txBody>
            <a:bodyPr wrap="none" rtlCol="0">
              <a:spAutoFit/>
            </a:bodyPr>
            <a:lstStyle/>
            <a:p>
              <a:r>
                <a:rPr lang="en-US" sz="2000" b="0" dirty="0" smtClean="0">
                  <a:latin typeface="Calibri" pitchFamily="34" charset="0"/>
                </a:rPr>
                <a:t>[HTTP] $$ Order</a:t>
              </a:r>
              <a:endParaRPr lang="en-GB" sz="2000" b="0" dirty="0">
                <a:latin typeface="Calibri" pitchFamily="34" charset="0"/>
              </a:endParaRPr>
            </a:p>
          </p:txBody>
        </p:sp>
      </p:grpSp>
      <p:sp>
        <p:nvSpPr>
          <p:cNvPr id="21" name="Rounded Rectangle 20"/>
          <p:cNvSpPr/>
          <p:nvPr/>
        </p:nvSpPr>
        <p:spPr bwMode="auto">
          <a:xfrm>
            <a:off x="3529124" y="2520004"/>
            <a:ext cx="691258" cy="1387929"/>
          </a:xfrm>
          <a:prstGeom prst="roundRect">
            <a:avLst/>
          </a:prstGeom>
          <a:ln>
            <a:headEnd type="none" w="med" len="med"/>
            <a:tailEnd type="none" w="med" len="med"/>
          </a:ln>
        </p:spPr>
        <p:style>
          <a:lnRef idx="0">
            <a:schemeClr val="accent3"/>
          </a:lnRef>
          <a:fillRef idx="1001">
            <a:schemeClr val="dk2"/>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Calibri" pitchFamily="34" charset="0"/>
              </a:rPr>
              <a:t>Tx</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4" name="Group 13"/>
          <p:cNvGrpSpPr/>
          <p:nvPr/>
        </p:nvGrpSpPr>
        <p:grpSpPr>
          <a:xfrm>
            <a:off x="4231272" y="2520003"/>
            <a:ext cx="2204357" cy="400110"/>
            <a:chOff x="783779" y="4082151"/>
            <a:chExt cx="2204357" cy="400110"/>
          </a:xfrm>
        </p:grpSpPr>
        <p:cxnSp>
          <p:nvCxnSpPr>
            <p:cNvPr id="15" name="Straight Arrow Connector 14"/>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16" name="TextBox 15"/>
            <p:cNvSpPr txBox="1"/>
            <p:nvPr/>
          </p:nvSpPr>
          <p:spPr>
            <a:xfrm>
              <a:off x="1168770" y="4082151"/>
              <a:ext cx="1164101" cy="400110"/>
            </a:xfrm>
            <a:prstGeom prst="rect">
              <a:avLst/>
            </a:prstGeom>
            <a:noFill/>
          </p:spPr>
          <p:txBody>
            <a:bodyPr wrap="none" rtlCol="0">
              <a:spAutoFit/>
            </a:bodyPr>
            <a:lstStyle/>
            <a:p>
              <a:r>
                <a:rPr lang="en-US" sz="2000" b="0" dirty="0" smtClean="0">
                  <a:latin typeface="Calibri" pitchFamily="34" charset="0"/>
                </a:rPr>
                <a:t>Call 1 of 3</a:t>
              </a:r>
              <a:endParaRPr lang="en-GB" sz="2000" b="0" dirty="0">
                <a:latin typeface="Calibri" pitchFamily="34" charset="0"/>
              </a:endParaRPr>
            </a:p>
          </p:txBody>
        </p:sp>
      </p:grpSp>
      <p:grpSp>
        <p:nvGrpSpPr>
          <p:cNvPr id="5" name="Group 17"/>
          <p:cNvGrpSpPr/>
          <p:nvPr/>
        </p:nvGrpSpPr>
        <p:grpSpPr>
          <a:xfrm>
            <a:off x="4220382" y="2949996"/>
            <a:ext cx="2204357" cy="400110"/>
            <a:chOff x="783779" y="4082151"/>
            <a:chExt cx="2204357" cy="400110"/>
          </a:xfrm>
        </p:grpSpPr>
        <p:cxnSp>
          <p:nvCxnSpPr>
            <p:cNvPr id="19" name="Straight Arrow Connector 18"/>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20" name="TextBox 19"/>
            <p:cNvSpPr txBox="1"/>
            <p:nvPr/>
          </p:nvSpPr>
          <p:spPr>
            <a:xfrm>
              <a:off x="1179787" y="4082151"/>
              <a:ext cx="1199367" cy="400110"/>
            </a:xfrm>
            <a:prstGeom prst="rect">
              <a:avLst/>
            </a:prstGeom>
            <a:noFill/>
          </p:spPr>
          <p:txBody>
            <a:bodyPr wrap="none" rtlCol="0">
              <a:spAutoFit/>
            </a:bodyPr>
            <a:lstStyle/>
            <a:p>
              <a:r>
                <a:rPr lang="en-US" sz="2000" b="0" dirty="0" smtClean="0">
                  <a:latin typeface="Calibri" pitchFamily="34" charset="0"/>
                </a:rPr>
                <a:t>Call 2 of 3</a:t>
              </a:r>
              <a:endParaRPr lang="en-GB" sz="2000" b="0" dirty="0">
                <a:latin typeface="Calibri" pitchFamily="34" charset="0"/>
              </a:endParaRPr>
            </a:p>
          </p:txBody>
        </p:sp>
      </p:grpSp>
      <p:sp>
        <p:nvSpPr>
          <p:cNvPr id="23" name="16-Point Star 22"/>
          <p:cNvSpPr/>
          <p:nvPr/>
        </p:nvSpPr>
        <p:spPr bwMode="auto">
          <a:xfrm>
            <a:off x="1194146" y="4147429"/>
            <a:ext cx="4114800" cy="1355270"/>
          </a:xfrm>
          <a:prstGeom prst="star16">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Critical Windows Patch</a:t>
            </a:r>
            <a:endParaRPr kumimoji="0" lang="en-GB" sz="36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6" name="Group 25"/>
          <p:cNvGrpSpPr/>
          <p:nvPr/>
        </p:nvGrpSpPr>
        <p:grpSpPr>
          <a:xfrm>
            <a:off x="5915473" y="4995995"/>
            <a:ext cx="2286427" cy="751531"/>
            <a:chOff x="6502411" y="5371706"/>
            <a:chExt cx="2286427" cy="751531"/>
          </a:xfrm>
        </p:grpSpPr>
        <p:pic>
          <p:nvPicPr>
            <p:cNvPr id="4099" name="Picture 3"/>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8033659" y="5371706"/>
              <a:ext cx="755179" cy="751531"/>
            </a:xfrm>
            <a:prstGeom prst="rect">
              <a:avLst/>
            </a:prstGeom>
            <a:noFill/>
            <a:ln w="9525">
              <a:noFill/>
              <a:miter lim="800000"/>
              <a:headEnd/>
              <a:tailEnd/>
            </a:ln>
            <a:effectLst/>
          </p:spPr>
        </p:pic>
        <p:sp>
          <p:nvSpPr>
            <p:cNvPr id="25" name="TextBox 24"/>
            <p:cNvSpPr txBox="1"/>
            <p:nvPr/>
          </p:nvSpPr>
          <p:spPr>
            <a:xfrm>
              <a:off x="6502411" y="5508151"/>
              <a:ext cx="1401987" cy="523220"/>
            </a:xfrm>
            <a:prstGeom prst="rect">
              <a:avLst/>
            </a:prstGeom>
            <a:noFill/>
          </p:spPr>
          <p:txBody>
            <a:bodyPr wrap="none" rtlCol="0">
              <a:spAutoFit/>
            </a:bodyPr>
            <a:lstStyle/>
            <a:p>
              <a:r>
                <a:rPr lang="en-US" sz="2800" b="0" dirty="0" smtClean="0">
                  <a:latin typeface="Calibri" pitchFamily="34" charset="0"/>
                </a:rPr>
                <a:t>Rollback</a:t>
              </a:r>
              <a:endParaRPr lang="en-GB" sz="2800" b="0" dirty="0">
                <a:latin typeface="Calibri" pitchFamily="34" charset="0"/>
              </a:endParaRPr>
            </a:p>
          </p:txBody>
        </p:sp>
      </p:grpSp>
      <p:sp>
        <p:nvSpPr>
          <p:cNvPr id="27" name="TextBox 26"/>
          <p:cNvSpPr txBox="1"/>
          <p:nvPr/>
        </p:nvSpPr>
        <p:spPr>
          <a:xfrm>
            <a:off x="380999" y="5640635"/>
            <a:ext cx="3929743" cy="584775"/>
          </a:xfrm>
          <a:prstGeom prst="rect">
            <a:avLst/>
          </a:prstGeom>
          <a:noFill/>
        </p:spPr>
        <p:txBody>
          <a:bodyPr wrap="square" rtlCol="0">
            <a:spAutoFit/>
          </a:bodyPr>
          <a:lstStyle/>
          <a:p>
            <a:r>
              <a:rPr lang="en-US" sz="3200" b="0" dirty="0" smtClean="0">
                <a:latin typeface="Calibri" pitchFamily="34" charset="0"/>
              </a:rPr>
              <a:t>Where’s the order!?</a:t>
            </a:r>
            <a:endParaRPr lang="en-GB" sz="3200" b="0"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ctangle 24598" descr="Server"/>
          <p:cNvPicPr>
            <a:picLocks noChangeAspect="1" noChangeArrowheads="1"/>
          </p:cNvPicPr>
          <p:nvPr/>
        </p:nvPicPr>
        <p:blipFill>
          <a:blip r:embed="rId3" cstate="print"/>
          <a:srcRect/>
          <a:stretch>
            <a:fillRect/>
          </a:stretch>
        </p:blipFill>
        <p:spPr bwMode="auto">
          <a:xfrm>
            <a:off x="6008386"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9" name="Rectangle 24598" descr="Server"/>
          <p:cNvPicPr>
            <a:picLocks noChangeAspect="1" noChangeArrowheads="1"/>
          </p:cNvPicPr>
          <p:nvPr/>
        </p:nvPicPr>
        <p:blipFill>
          <a:blip r:embed="rId3" cstate="print"/>
          <a:srcRect/>
          <a:stretch>
            <a:fillRect/>
          </a:stretch>
        </p:blipFill>
        <p:spPr bwMode="auto">
          <a:xfrm>
            <a:off x="2147062"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0" name="Rounded Rectangle 19"/>
          <p:cNvSpPr/>
          <p:nvPr/>
        </p:nvSpPr>
        <p:spPr bwMode="auto">
          <a:xfrm>
            <a:off x="2369795" y="2498236"/>
            <a:ext cx="1126672" cy="138792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App</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3" name="Group 21"/>
          <p:cNvGrpSpPr/>
          <p:nvPr/>
        </p:nvGrpSpPr>
        <p:grpSpPr>
          <a:xfrm>
            <a:off x="275987" y="2334948"/>
            <a:ext cx="2298219" cy="408217"/>
            <a:chOff x="667883" y="4049493"/>
            <a:chExt cx="2298219" cy="408217"/>
          </a:xfrm>
        </p:grpSpPr>
        <p:cxnSp>
          <p:nvCxnSpPr>
            <p:cNvPr id="25" name="Straight Arrow Connector 24"/>
            <p:cNvCxnSpPr/>
            <p:nvPr/>
          </p:nvCxnSpPr>
          <p:spPr bwMode="auto">
            <a:xfrm>
              <a:off x="761745"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28" name="TextBox 27"/>
            <p:cNvSpPr txBox="1"/>
            <p:nvPr/>
          </p:nvSpPr>
          <p:spPr>
            <a:xfrm>
              <a:off x="667883" y="4049493"/>
              <a:ext cx="1938351" cy="400110"/>
            </a:xfrm>
            <a:prstGeom prst="rect">
              <a:avLst/>
            </a:prstGeom>
            <a:noFill/>
          </p:spPr>
          <p:txBody>
            <a:bodyPr wrap="none" rtlCol="0">
              <a:spAutoFit/>
            </a:bodyPr>
            <a:lstStyle/>
            <a:p>
              <a:r>
                <a:rPr lang="en-US" sz="2000" b="0" dirty="0" smtClean="0">
                  <a:latin typeface="Calibri" pitchFamily="34" charset="0"/>
                </a:rPr>
                <a:t>[HTTP] $$ Order</a:t>
              </a:r>
              <a:endParaRPr lang="en-GB" sz="2000" b="0" dirty="0">
                <a:latin typeface="Calibri" pitchFamily="34" charset="0"/>
              </a:endParaRPr>
            </a:p>
          </p:txBody>
        </p:sp>
      </p:grpSp>
      <p:sp>
        <p:nvSpPr>
          <p:cNvPr id="29" name="Rounded Rectangle 28"/>
          <p:cNvSpPr/>
          <p:nvPr/>
        </p:nvSpPr>
        <p:spPr bwMode="auto">
          <a:xfrm>
            <a:off x="3529124" y="2520004"/>
            <a:ext cx="691258" cy="1387929"/>
          </a:xfrm>
          <a:prstGeom prst="roundRect">
            <a:avLst/>
          </a:prstGeom>
          <a:ln>
            <a:headEnd type="none" w="med" len="med"/>
            <a:tailEnd type="none" w="med" len="med"/>
          </a:ln>
        </p:spPr>
        <p:style>
          <a:lnRef idx="0">
            <a:schemeClr val="accent3"/>
          </a:lnRef>
          <a:fillRef idx="1001">
            <a:schemeClr val="dk2"/>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Calibri" pitchFamily="34" charset="0"/>
              </a:rPr>
              <a:t>Tx</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p:txBody>
          <a:bodyPr/>
          <a:lstStyle/>
          <a:p>
            <a:r>
              <a:rPr lang="en-US" dirty="0" smtClean="0"/>
              <a:t>When Databases Are Down</a:t>
            </a:r>
            <a:endParaRPr lang="en-GB" dirty="0"/>
          </a:p>
        </p:txBody>
      </p:sp>
      <p:sp>
        <p:nvSpPr>
          <p:cNvPr id="24" name="TextBox 23"/>
          <p:cNvSpPr txBox="1"/>
          <p:nvPr/>
        </p:nvSpPr>
        <p:spPr>
          <a:xfrm>
            <a:off x="4508513" y="3162260"/>
            <a:ext cx="1247777" cy="400110"/>
          </a:xfrm>
          <a:prstGeom prst="rect">
            <a:avLst/>
          </a:prstGeom>
          <a:noFill/>
        </p:spPr>
        <p:txBody>
          <a:bodyPr wrap="none" rtlCol="0">
            <a:spAutoFit/>
          </a:bodyPr>
          <a:lstStyle/>
          <a:p>
            <a:r>
              <a:rPr lang="en-US" sz="2000" b="0" dirty="0" smtClean="0">
                <a:latin typeface="Calibri" pitchFamily="34" charset="0"/>
              </a:rPr>
              <a:t>Exception</a:t>
            </a:r>
            <a:endParaRPr lang="en-GB" sz="2000" b="0" dirty="0">
              <a:latin typeface="Calibri" pitchFamily="34" charset="0"/>
            </a:endParaRPr>
          </a:p>
        </p:txBody>
      </p:sp>
      <p:sp>
        <p:nvSpPr>
          <p:cNvPr id="26" name="TextBox 25"/>
          <p:cNvSpPr txBox="1"/>
          <p:nvPr/>
        </p:nvSpPr>
        <p:spPr>
          <a:xfrm>
            <a:off x="4497623" y="3608582"/>
            <a:ext cx="1441933" cy="400110"/>
          </a:xfrm>
          <a:prstGeom prst="rect">
            <a:avLst/>
          </a:prstGeom>
          <a:noFill/>
        </p:spPr>
        <p:txBody>
          <a:bodyPr wrap="none" rtlCol="0">
            <a:spAutoFit/>
          </a:bodyPr>
          <a:lstStyle/>
          <a:p>
            <a:r>
              <a:rPr lang="en-US" sz="2000" b="0" dirty="0" smtClean="0">
                <a:latin typeface="Calibri" pitchFamily="34" charset="0"/>
              </a:rPr>
              <a:t>Write to log</a:t>
            </a:r>
            <a:endParaRPr lang="en-GB" sz="2000" b="0" dirty="0">
              <a:latin typeface="Calibri" pitchFamily="34" charset="0"/>
            </a:endParaRPr>
          </a:p>
        </p:txBody>
      </p:sp>
      <p:sp>
        <p:nvSpPr>
          <p:cNvPr id="31" name="Can 30"/>
          <p:cNvSpPr/>
          <p:nvPr/>
        </p:nvSpPr>
        <p:spPr bwMode="auto">
          <a:xfrm>
            <a:off x="6336374" y="2432918"/>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algn="ctr"/>
            <a:r>
              <a:rPr lang="en-US" kern="0" dirty="0" smtClean="0">
                <a:solidFill>
                  <a:srgbClr val="FFFFFF"/>
                </a:solidFill>
                <a:effectLst>
                  <a:outerShdw blurRad="38100" dist="38100" dir="2700000" algn="tl">
                    <a:srgbClr val="000000">
                      <a:alpha val="43137"/>
                    </a:srgbClr>
                  </a:outerShdw>
                </a:effectLst>
                <a:latin typeface="Calibri" pitchFamily="34" charset="0"/>
              </a:rPr>
              <a:t>DB</a:t>
            </a:r>
            <a:endParaRPr lang="en-GB" kern="0" dirty="0" smtClean="0">
              <a:solidFill>
                <a:srgbClr val="FFFFFF"/>
              </a:solidFill>
              <a:effectLst>
                <a:outerShdw blurRad="38100" dist="38100" dir="2700000" algn="tl">
                  <a:srgbClr val="000000">
                    <a:alpha val="43137"/>
                  </a:srgbClr>
                </a:outerShdw>
              </a:effectLst>
              <a:latin typeface="Calibri" pitchFamily="34" charset="0"/>
            </a:endParaRPr>
          </a:p>
        </p:txBody>
      </p:sp>
      <p:grpSp>
        <p:nvGrpSpPr>
          <p:cNvPr id="4" name="Group 13"/>
          <p:cNvGrpSpPr/>
          <p:nvPr/>
        </p:nvGrpSpPr>
        <p:grpSpPr>
          <a:xfrm>
            <a:off x="4220382" y="2387799"/>
            <a:ext cx="2204357" cy="400110"/>
            <a:chOff x="783779" y="4082151"/>
            <a:chExt cx="2204357" cy="400110"/>
          </a:xfrm>
        </p:grpSpPr>
        <p:sp>
          <p:nvSpPr>
            <p:cNvPr id="16" name="TextBox 15"/>
            <p:cNvSpPr txBox="1"/>
            <p:nvPr/>
          </p:nvSpPr>
          <p:spPr>
            <a:xfrm>
              <a:off x="1289957" y="4082151"/>
              <a:ext cx="1164101" cy="400110"/>
            </a:xfrm>
            <a:prstGeom prst="rect">
              <a:avLst/>
            </a:prstGeom>
            <a:noFill/>
          </p:spPr>
          <p:txBody>
            <a:bodyPr wrap="none" rtlCol="0">
              <a:spAutoFit/>
            </a:bodyPr>
            <a:lstStyle/>
            <a:p>
              <a:r>
                <a:rPr lang="en-US" sz="2000" b="0" dirty="0" smtClean="0">
                  <a:latin typeface="Calibri" pitchFamily="34" charset="0"/>
                </a:rPr>
                <a:t>Call 1 of 3</a:t>
              </a:r>
              <a:endParaRPr lang="en-GB" sz="2000" b="0" dirty="0">
                <a:latin typeface="Calibri" pitchFamily="34" charset="0"/>
              </a:endParaRPr>
            </a:p>
          </p:txBody>
        </p:sp>
        <p:cxnSp>
          <p:nvCxnSpPr>
            <p:cNvPr id="15" name="Straight Arrow Connector 14"/>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grpSp>
      <p:sp>
        <p:nvSpPr>
          <p:cNvPr id="23" name="16-Point Star 22"/>
          <p:cNvSpPr/>
          <p:nvPr/>
        </p:nvSpPr>
        <p:spPr bwMode="auto">
          <a:xfrm>
            <a:off x="6128238" y="3476132"/>
            <a:ext cx="1600200" cy="881743"/>
          </a:xfrm>
          <a:prstGeom prst="star16">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Down</a:t>
            </a: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sp>
        <p:nvSpPr>
          <p:cNvPr id="33" name="TextBox 32"/>
          <p:cNvSpPr txBox="1"/>
          <p:nvPr/>
        </p:nvSpPr>
        <p:spPr>
          <a:xfrm>
            <a:off x="450874" y="5640635"/>
            <a:ext cx="3532505" cy="584775"/>
          </a:xfrm>
          <a:prstGeom prst="rect">
            <a:avLst/>
          </a:prstGeom>
          <a:noFill/>
        </p:spPr>
        <p:txBody>
          <a:bodyPr wrap="none" rtlCol="0">
            <a:spAutoFit/>
          </a:bodyPr>
          <a:lstStyle/>
          <a:p>
            <a:r>
              <a:rPr lang="en-US" sz="3200" b="0" dirty="0" smtClean="0">
                <a:latin typeface="Calibri" pitchFamily="34" charset="0"/>
              </a:rPr>
              <a:t>Where’s the order!?</a:t>
            </a:r>
            <a:endParaRPr lang="en-GB" sz="3200" b="0"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p:bldP spid="26" grpId="0"/>
      <p:bldP spid="3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Rectangle 24598" descr="Server"/>
          <p:cNvPicPr>
            <a:picLocks noChangeAspect="1" noChangeArrowheads="1"/>
          </p:cNvPicPr>
          <p:nvPr/>
        </p:nvPicPr>
        <p:blipFill>
          <a:blip r:embed="rId3" cstate="print"/>
          <a:srcRect/>
          <a:stretch>
            <a:fillRect/>
          </a:stretch>
        </p:blipFill>
        <p:spPr bwMode="auto">
          <a:xfrm>
            <a:off x="2147062"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3" name="Rounded Rectangle 62"/>
          <p:cNvSpPr/>
          <p:nvPr/>
        </p:nvSpPr>
        <p:spPr bwMode="auto">
          <a:xfrm>
            <a:off x="3529124" y="2520004"/>
            <a:ext cx="691258" cy="1387929"/>
          </a:xfrm>
          <a:prstGeom prst="roundRect">
            <a:avLst/>
          </a:prstGeom>
          <a:ln>
            <a:headEnd type="none" w="med" len="med"/>
            <a:tailEnd type="none" w="med" len="med"/>
          </a:ln>
        </p:spPr>
        <p:style>
          <a:lnRef idx="0">
            <a:schemeClr val="accent3"/>
          </a:lnRef>
          <a:fillRef idx="1001">
            <a:schemeClr val="dk2"/>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Calibri" pitchFamily="34" charset="0"/>
              </a:rPr>
              <a:t>Tx</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pic>
        <p:nvPicPr>
          <p:cNvPr id="57" name="Rectangle 24598" descr="Server"/>
          <p:cNvPicPr>
            <a:picLocks noChangeAspect="1" noChangeArrowheads="1"/>
          </p:cNvPicPr>
          <p:nvPr/>
        </p:nvPicPr>
        <p:blipFill>
          <a:blip r:embed="rId3" cstate="print"/>
          <a:srcRect/>
          <a:stretch>
            <a:fillRect/>
          </a:stretch>
        </p:blipFill>
        <p:spPr bwMode="auto">
          <a:xfrm>
            <a:off x="6008386"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9" name="Rounded Rectangle 58"/>
          <p:cNvSpPr/>
          <p:nvPr/>
        </p:nvSpPr>
        <p:spPr bwMode="auto">
          <a:xfrm>
            <a:off x="2369795" y="2498236"/>
            <a:ext cx="1126672" cy="138792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App</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3" name="Group 59"/>
          <p:cNvGrpSpPr/>
          <p:nvPr/>
        </p:nvGrpSpPr>
        <p:grpSpPr>
          <a:xfrm>
            <a:off x="275987" y="2334948"/>
            <a:ext cx="2298219" cy="408217"/>
            <a:chOff x="667883" y="4049493"/>
            <a:chExt cx="2298219" cy="408217"/>
          </a:xfrm>
        </p:grpSpPr>
        <p:cxnSp>
          <p:nvCxnSpPr>
            <p:cNvPr id="61" name="Straight Arrow Connector 60"/>
            <p:cNvCxnSpPr/>
            <p:nvPr/>
          </p:nvCxnSpPr>
          <p:spPr bwMode="auto">
            <a:xfrm>
              <a:off x="761745"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62" name="TextBox 61"/>
            <p:cNvSpPr txBox="1"/>
            <p:nvPr/>
          </p:nvSpPr>
          <p:spPr>
            <a:xfrm>
              <a:off x="667883" y="4049493"/>
              <a:ext cx="1938351" cy="400110"/>
            </a:xfrm>
            <a:prstGeom prst="rect">
              <a:avLst/>
            </a:prstGeom>
            <a:noFill/>
          </p:spPr>
          <p:txBody>
            <a:bodyPr wrap="none" rtlCol="0">
              <a:spAutoFit/>
            </a:bodyPr>
            <a:lstStyle/>
            <a:p>
              <a:r>
                <a:rPr lang="en-US" sz="2000" b="0" dirty="0" smtClean="0">
                  <a:latin typeface="Calibri" pitchFamily="34" charset="0"/>
                </a:rPr>
                <a:t>[HTTP] $$ Order</a:t>
              </a:r>
              <a:endParaRPr lang="en-GB" sz="2000" b="0" dirty="0">
                <a:latin typeface="Calibri" pitchFamily="34" charset="0"/>
              </a:endParaRPr>
            </a:p>
          </p:txBody>
        </p:sp>
      </p:grpSp>
      <p:sp>
        <p:nvSpPr>
          <p:cNvPr id="2" name="Title 1"/>
          <p:cNvSpPr>
            <a:spLocks noGrp="1"/>
          </p:cNvSpPr>
          <p:nvPr>
            <p:ph type="title"/>
          </p:nvPr>
        </p:nvSpPr>
        <p:spPr/>
        <p:txBody>
          <a:bodyPr/>
          <a:lstStyle/>
          <a:p>
            <a:r>
              <a:rPr lang="en-US" dirty="0" smtClean="0"/>
              <a:t>When Deadlocks Happen</a:t>
            </a:r>
            <a:endParaRPr lang="en-GB" dirty="0"/>
          </a:p>
        </p:txBody>
      </p:sp>
      <p:sp>
        <p:nvSpPr>
          <p:cNvPr id="8" name="Can 7"/>
          <p:cNvSpPr/>
          <p:nvPr/>
        </p:nvSpPr>
        <p:spPr bwMode="auto">
          <a:xfrm>
            <a:off x="6906983" y="2432918"/>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algn="ctr"/>
            <a:r>
              <a:rPr lang="en-US" kern="0" dirty="0" smtClean="0">
                <a:solidFill>
                  <a:srgbClr val="FFFFFF"/>
                </a:solidFill>
                <a:effectLst>
                  <a:outerShdw blurRad="38100" dist="38100" dir="2700000" algn="tl">
                    <a:srgbClr val="000000">
                      <a:alpha val="43137"/>
                    </a:srgbClr>
                  </a:outerShdw>
                </a:effectLst>
                <a:latin typeface="Calibri" pitchFamily="34" charset="0"/>
              </a:rPr>
              <a:t>DB</a:t>
            </a:r>
            <a:endParaRPr lang="en-GB" kern="0" dirty="0" smtClean="0">
              <a:solidFill>
                <a:srgbClr val="FFFFFF"/>
              </a:solidFill>
              <a:effectLst>
                <a:outerShdw blurRad="38100" dist="38100" dir="2700000" algn="tl">
                  <a:srgbClr val="000000">
                    <a:alpha val="43137"/>
                  </a:srgbClr>
                </a:outerShdw>
              </a:effectLst>
              <a:latin typeface="Calibri" pitchFamily="34" charset="0"/>
            </a:endParaRPr>
          </a:p>
        </p:txBody>
      </p:sp>
      <p:grpSp>
        <p:nvGrpSpPr>
          <p:cNvPr id="4" name="Group 13"/>
          <p:cNvGrpSpPr/>
          <p:nvPr/>
        </p:nvGrpSpPr>
        <p:grpSpPr>
          <a:xfrm>
            <a:off x="4213505" y="2520003"/>
            <a:ext cx="2204357" cy="400110"/>
            <a:chOff x="783779" y="4082151"/>
            <a:chExt cx="2204357" cy="400110"/>
          </a:xfrm>
        </p:grpSpPr>
        <p:cxnSp>
          <p:nvCxnSpPr>
            <p:cNvPr id="15" name="Straight Arrow Connector 14"/>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16" name="TextBox 15"/>
            <p:cNvSpPr txBox="1"/>
            <p:nvPr/>
          </p:nvSpPr>
          <p:spPr>
            <a:xfrm>
              <a:off x="1289957" y="4082151"/>
              <a:ext cx="1164101" cy="400110"/>
            </a:xfrm>
            <a:prstGeom prst="rect">
              <a:avLst/>
            </a:prstGeom>
            <a:noFill/>
          </p:spPr>
          <p:txBody>
            <a:bodyPr wrap="none" rtlCol="0">
              <a:spAutoFit/>
            </a:bodyPr>
            <a:lstStyle/>
            <a:p>
              <a:r>
                <a:rPr lang="en-US" sz="2000" b="0" dirty="0" smtClean="0">
                  <a:latin typeface="Calibri" pitchFamily="34" charset="0"/>
                </a:rPr>
                <a:t>Call 1 of 3</a:t>
              </a:r>
              <a:endParaRPr lang="en-GB" sz="2000" b="0" dirty="0">
                <a:latin typeface="Calibri" pitchFamily="34" charset="0"/>
              </a:endParaRPr>
            </a:p>
          </p:txBody>
        </p:sp>
      </p:grpSp>
      <p:sp>
        <p:nvSpPr>
          <p:cNvPr id="23" name="16-Point Star 22"/>
          <p:cNvSpPr/>
          <p:nvPr/>
        </p:nvSpPr>
        <p:spPr bwMode="auto">
          <a:xfrm>
            <a:off x="5094515" y="5633357"/>
            <a:ext cx="2286000" cy="881743"/>
          </a:xfrm>
          <a:prstGeom prst="star16">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Deadlock</a:t>
            </a: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sp>
        <p:nvSpPr>
          <p:cNvPr id="24" name="TextBox 23"/>
          <p:cNvSpPr txBox="1"/>
          <p:nvPr/>
        </p:nvSpPr>
        <p:spPr>
          <a:xfrm>
            <a:off x="4465838" y="3276563"/>
            <a:ext cx="1247777" cy="400110"/>
          </a:xfrm>
          <a:prstGeom prst="rect">
            <a:avLst/>
          </a:prstGeom>
          <a:noFill/>
        </p:spPr>
        <p:txBody>
          <a:bodyPr wrap="none" rtlCol="0">
            <a:spAutoFit/>
          </a:bodyPr>
          <a:lstStyle/>
          <a:p>
            <a:r>
              <a:rPr lang="en-US" sz="2000" b="0" dirty="0" smtClean="0">
                <a:latin typeface="Calibri" pitchFamily="34" charset="0"/>
              </a:rPr>
              <a:t>Exception</a:t>
            </a:r>
            <a:endParaRPr lang="en-GB" sz="2000" b="0" dirty="0">
              <a:latin typeface="Calibri" pitchFamily="34" charset="0"/>
            </a:endParaRPr>
          </a:p>
        </p:txBody>
      </p:sp>
      <p:sp>
        <p:nvSpPr>
          <p:cNvPr id="26" name="TextBox 25"/>
          <p:cNvSpPr txBox="1"/>
          <p:nvPr/>
        </p:nvSpPr>
        <p:spPr>
          <a:xfrm>
            <a:off x="4454948" y="3608582"/>
            <a:ext cx="1441933" cy="400110"/>
          </a:xfrm>
          <a:prstGeom prst="rect">
            <a:avLst/>
          </a:prstGeom>
          <a:noFill/>
        </p:spPr>
        <p:txBody>
          <a:bodyPr wrap="none" rtlCol="0">
            <a:spAutoFit/>
          </a:bodyPr>
          <a:lstStyle/>
          <a:p>
            <a:r>
              <a:rPr lang="en-US" sz="2000" b="0" dirty="0" smtClean="0">
                <a:latin typeface="Calibri" pitchFamily="34" charset="0"/>
              </a:rPr>
              <a:t>Write to log</a:t>
            </a:r>
            <a:endParaRPr lang="en-GB" sz="2000" b="0" dirty="0">
              <a:latin typeface="Calibri" pitchFamily="34" charset="0"/>
            </a:endParaRPr>
          </a:p>
        </p:txBody>
      </p:sp>
      <p:grpSp>
        <p:nvGrpSpPr>
          <p:cNvPr id="5" name="Group 19"/>
          <p:cNvGrpSpPr/>
          <p:nvPr/>
        </p:nvGrpSpPr>
        <p:grpSpPr>
          <a:xfrm>
            <a:off x="6972299" y="3265690"/>
            <a:ext cx="239419" cy="347464"/>
            <a:chOff x="1353918" y="2285992"/>
            <a:chExt cx="435373" cy="612794"/>
          </a:xfrm>
        </p:grpSpPr>
        <p:cxnSp>
          <p:nvCxnSpPr>
            <p:cNvPr id="22" name="Straight Connector 21"/>
            <p:cNvCxnSpPr/>
            <p:nvPr/>
          </p:nvCxnSpPr>
          <p:spPr>
            <a:xfrm rot="5400000">
              <a:off x="1051290" y="2591992"/>
              <a:ext cx="612000" cy="1588"/>
            </a:xfrm>
            <a:prstGeom prst="line">
              <a:avLst/>
            </a:prstGeom>
            <a:noFill/>
            <a:ln w="9525" cap="flat" cmpd="sng" algn="ctr">
              <a:solidFill>
                <a:schemeClr val="tx1"/>
              </a:solidFill>
              <a:prstDash val="solid"/>
            </a:ln>
            <a:effectLst/>
          </p:spPr>
        </p:cxnSp>
        <p:cxnSp>
          <p:nvCxnSpPr>
            <p:cNvPr id="25" name="Straight Connector 24"/>
            <p:cNvCxnSpPr/>
            <p:nvPr/>
          </p:nvCxnSpPr>
          <p:spPr>
            <a:xfrm rot="5400000">
              <a:off x="1203690" y="2591198"/>
              <a:ext cx="612000" cy="1588"/>
            </a:xfrm>
            <a:prstGeom prst="line">
              <a:avLst/>
            </a:prstGeom>
            <a:noFill/>
            <a:ln w="9525" cap="flat" cmpd="sng" algn="ctr">
              <a:solidFill>
                <a:schemeClr val="tx1"/>
              </a:solidFill>
              <a:prstDash val="solid"/>
            </a:ln>
            <a:effectLst/>
          </p:spPr>
        </p:cxnSp>
        <p:cxnSp>
          <p:nvCxnSpPr>
            <p:cNvPr id="27" name="Straight Connector 26"/>
            <p:cNvCxnSpPr/>
            <p:nvPr/>
          </p:nvCxnSpPr>
          <p:spPr>
            <a:xfrm rot="5400000">
              <a:off x="1336248" y="2591198"/>
              <a:ext cx="612000" cy="1588"/>
            </a:xfrm>
            <a:prstGeom prst="line">
              <a:avLst/>
            </a:prstGeom>
            <a:noFill/>
            <a:ln w="9525" cap="flat" cmpd="sng" algn="ctr">
              <a:solidFill>
                <a:schemeClr val="tx1"/>
              </a:solidFill>
              <a:prstDash val="solid"/>
            </a:ln>
            <a:effectLst/>
          </p:spPr>
        </p:cxnSp>
        <p:cxnSp>
          <p:nvCxnSpPr>
            <p:cNvPr id="29" name="Straight Connector 28"/>
            <p:cNvCxnSpPr/>
            <p:nvPr/>
          </p:nvCxnSpPr>
          <p:spPr>
            <a:xfrm rot="5400000">
              <a:off x="1479124" y="2591198"/>
              <a:ext cx="612000" cy="1588"/>
            </a:xfrm>
            <a:prstGeom prst="line">
              <a:avLst/>
            </a:prstGeom>
            <a:noFill/>
            <a:ln w="9525" cap="flat" cmpd="sng" algn="ctr">
              <a:solidFill>
                <a:schemeClr val="tx1"/>
              </a:solidFill>
              <a:prstDash val="solid"/>
            </a:ln>
            <a:effectLst/>
          </p:spPr>
        </p:cxnSp>
        <p:cxnSp>
          <p:nvCxnSpPr>
            <p:cNvPr id="30" name="Straight Connector 29"/>
            <p:cNvCxnSpPr/>
            <p:nvPr/>
          </p:nvCxnSpPr>
          <p:spPr>
            <a:xfrm rot="10800000">
              <a:off x="1353918" y="2285992"/>
              <a:ext cx="432000" cy="1588"/>
            </a:xfrm>
            <a:prstGeom prst="line">
              <a:avLst/>
            </a:prstGeom>
            <a:noFill/>
            <a:ln w="9525" cap="flat" cmpd="sng" algn="ctr">
              <a:solidFill>
                <a:schemeClr val="tx1"/>
              </a:solidFill>
              <a:prstDash val="solid"/>
            </a:ln>
            <a:effectLst/>
          </p:spPr>
        </p:cxnSp>
        <p:cxnSp>
          <p:nvCxnSpPr>
            <p:cNvPr id="31" name="Straight Connector 30"/>
            <p:cNvCxnSpPr/>
            <p:nvPr/>
          </p:nvCxnSpPr>
          <p:spPr>
            <a:xfrm rot="10800000">
              <a:off x="1357291" y="2438392"/>
              <a:ext cx="432000" cy="1588"/>
            </a:xfrm>
            <a:prstGeom prst="line">
              <a:avLst/>
            </a:prstGeom>
            <a:noFill/>
            <a:ln w="9525" cap="flat" cmpd="sng" algn="ctr">
              <a:solidFill>
                <a:schemeClr val="tx1"/>
              </a:solidFill>
              <a:prstDash val="solid"/>
            </a:ln>
            <a:effectLst/>
          </p:spPr>
        </p:cxnSp>
        <p:cxnSp>
          <p:nvCxnSpPr>
            <p:cNvPr id="32" name="Straight Connector 31"/>
            <p:cNvCxnSpPr/>
            <p:nvPr/>
          </p:nvCxnSpPr>
          <p:spPr>
            <a:xfrm rot="10800000">
              <a:off x="1357291" y="2570155"/>
              <a:ext cx="432000" cy="1588"/>
            </a:xfrm>
            <a:prstGeom prst="line">
              <a:avLst/>
            </a:prstGeom>
            <a:noFill/>
            <a:ln w="9525" cap="flat" cmpd="sng" algn="ctr">
              <a:solidFill>
                <a:schemeClr val="tx1"/>
              </a:solidFill>
              <a:prstDash val="solid"/>
            </a:ln>
            <a:effectLst/>
          </p:spPr>
        </p:cxnSp>
        <p:cxnSp>
          <p:nvCxnSpPr>
            <p:cNvPr id="33" name="Straight Connector 32"/>
            <p:cNvCxnSpPr/>
            <p:nvPr/>
          </p:nvCxnSpPr>
          <p:spPr>
            <a:xfrm rot="10800000">
              <a:off x="1357291" y="2713031"/>
              <a:ext cx="432000" cy="1588"/>
            </a:xfrm>
            <a:prstGeom prst="line">
              <a:avLst/>
            </a:prstGeom>
            <a:noFill/>
            <a:ln w="9525" cap="flat" cmpd="sng" algn="ctr">
              <a:solidFill>
                <a:schemeClr val="tx1"/>
              </a:solidFill>
              <a:prstDash val="solid"/>
            </a:ln>
            <a:effectLst/>
          </p:spPr>
        </p:cxnSp>
        <p:cxnSp>
          <p:nvCxnSpPr>
            <p:cNvPr id="34" name="Straight Connector 33"/>
            <p:cNvCxnSpPr/>
            <p:nvPr/>
          </p:nvCxnSpPr>
          <p:spPr>
            <a:xfrm rot="10800000">
              <a:off x="1357290" y="2855907"/>
              <a:ext cx="432000" cy="1588"/>
            </a:xfrm>
            <a:prstGeom prst="line">
              <a:avLst/>
            </a:prstGeom>
            <a:noFill/>
            <a:ln w="9525" cap="flat" cmpd="sng" algn="ctr">
              <a:solidFill>
                <a:schemeClr val="tx1"/>
              </a:solidFill>
              <a:prstDash val="solid"/>
            </a:ln>
            <a:effectLst/>
          </p:spPr>
        </p:cxnSp>
      </p:grpSp>
      <p:sp>
        <p:nvSpPr>
          <p:cNvPr id="35" name="TextBox 34"/>
          <p:cNvSpPr txBox="1"/>
          <p:nvPr/>
        </p:nvSpPr>
        <p:spPr>
          <a:xfrm>
            <a:off x="6924017" y="3544950"/>
            <a:ext cx="340158" cy="400110"/>
          </a:xfrm>
          <a:prstGeom prst="rect">
            <a:avLst/>
          </a:prstGeom>
          <a:noFill/>
        </p:spPr>
        <p:txBody>
          <a:bodyPr wrap="none" rtlCol="0">
            <a:spAutoFit/>
          </a:bodyPr>
          <a:lstStyle/>
          <a:p>
            <a:pPr algn="l" rtl="0"/>
            <a:r>
              <a:rPr lang="en-US" sz="2000" kern="1200" dirty="0">
                <a:latin typeface="Calibri"/>
                <a:ea typeface="+mn-ea"/>
                <a:cs typeface="+mn-cs"/>
              </a:rPr>
              <a:t>A</a:t>
            </a:r>
            <a:endParaRPr lang="en-GB" sz="2000" kern="1200" dirty="0">
              <a:latin typeface="Calibri"/>
              <a:ea typeface="+mn-ea"/>
              <a:cs typeface="+mn-cs"/>
            </a:endParaRPr>
          </a:p>
        </p:txBody>
      </p:sp>
      <p:sp>
        <p:nvSpPr>
          <p:cNvPr id="36" name="TextBox 35"/>
          <p:cNvSpPr txBox="1"/>
          <p:nvPr/>
        </p:nvSpPr>
        <p:spPr>
          <a:xfrm>
            <a:off x="7566962" y="3544954"/>
            <a:ext cx="328936" cy="400110"/>
          </a:xfrm>
          <a:prstGeom prst="rect">
            <a:avLst/>
          </a:prstGeom>
          <a:noFill/>
        </p:spPr>
        <p:txBody>
          <a:bodyPr wrap="none" rtlCol="0">
            <a:spAutoFit/>
          </a:bodyPr>
          <a:lstStyle/>
          <a:p>
            <a:pPr algn="l" rtl="0"/>
            <a:r>
              <a:rPr lang="en-US" sz="2000" kern="1200" dirty="0">
                <a:latin typeface="Calibri"/>
                <a:ea typeface="+mn-ea"/>
                <a:cs typeface="+mn-cs"/>
              </a:rPr>
              <a:t>B</a:t>
            </a:r>
            <a:endParaRPr lang="en-GB" sz="2000" kern="1200" dirty="0">
              <a:latin typeface="Calibri"/>
              <a:ea typeface="+mn-ea"/>
              <a:cs typeface="+mn-cs"/>
            </a:endParaRPr>
          </a:p>
        </p:txBody>
      </p:sp>
      <p:grpSp>
        <p:nvGrpSpPr>
          <p:cNvPr id="6" name="Group 36"/>
          <p:cNvGrpSpPr/>
          <p:nvPr/>
        </p:nvGrpSpPr>
        <p:grpSpPr>
          <a:xfrm>
            <a:off x="7598240" y="3271129"/>
            <a:ext cx="239419" cy="347464"/>
            <a:chOff x="1353918" y="2285992"/>
            <a:chExt cx="435373" cy="612794"/>
          </a:xfrm>
        </p:grpSpPr>
        <p:cxnSp>
          <p:nvCxnSpPr>
            <p:cNvPr id="38" name="Straight Connector 37"/>
            <p:cNvCxnSpPr/>
            <p:nvPr/>
          </p:nvCxnSpPr>
          <p:spPr>
            <a:xfrm rot="5400000">
              <a:off x="1051290" y="2591992"/>
              <a:ext cx="612000" cy="1588"/>
            </a:xfrm>
            <a:prstGeom prst="line">
              <a:avLst/>
            </a:prstGeom>
            <a:noFill/>
            <a:ln w="9525" cap="flat" cmpd="sng" algn="ctr">
              <a:solidFill>
                <a:schemeClr val="tx1"/>
              </a:solidFill>
              <a:prstDash val="solid"/>
            </a:ln>
            <a:effectLst/>
          </p:spPr>
        </p:cxnSp>
        <p:cxnSp>
          <p:nvCxnSpPr>
            <p:cNvPr id="39" name="Straight Connector 38"/>
            <p:cNvCxnSpPr/>
            <p:nvPr/>
          </p:nvCxnSpPr>
          <p:spPr>
            <a:xfrm rot="5400000">
              <a:off x="1203690" y="2591198"/>
              <a:ext cx="612000" cy="1588"/>
            </a:xfrm>
            <a:prstGeom prst="line">
              <a:avLst/>
            </a:prstGeom>
            <a:noFill/>
            <a:ln w="9525" cap="flat" cmpd="sng" algn="ctr">
              <a:solidFill>
                <a:schemeClr val="tx1"/>
              </a:solidFill>
              <a:prstDash val="solid"/>
            </a:ln>
            <a:effectLst/>
          </p:spPr>
        </p:cxnSp>
        <p:cxnSp>
          <p:nvCxnSpPr>
            <p:cNvPr id="40" name="Straight Connector 39"/>
            <p:cNvCxnSpPr/>
            <p:nvPr/>
          </p:nvCxnSpPr>
          <p:spPr>
            <a:xfrm rot="5400000">
              <a:off x="1336248" y="2591198"/>
              <a:ext cx="612000" cy="1588"/>
            </a:xfrm>
            <a:prstGeom prst="line">
              <a:avLst/>
            </a:prstGeom>
            <a:noFill/>
            <a:ln w="9525" cap="flat" cmpd="sng" algn="ctr">
              <a:solidFill>
                <a:schemeClr val="tx1"/>
              </a:solidFill>
              <a:prstDash val="solid"/>
            </a:ln>
            <a:effectLst/>
          </p:spPr>
        </p:cxnSp>
        <p:cxnSp>
          <p:nvCxnSpPr>
            <p:cNvPr id="41" name="Straight Connector 40"/>
            <p:cNvCxnSpPr/>
            <p:nvPr/>
          </p:nvCxnSpPr>
          <p:spPr>
            <a:xfrm rot="5400000">
              <a:off x="1479124" y="2591198"/>
              <a:ext cx="612000" cy="1588"/>
            </a:xfrm>
            <a:prstGeom prst="line">
              <a:avLst/>
            </a:prstGeom>
            <a:noFill/>
            <a:ln w="9525" cap="flat" cmpd="sng" algn="ctr">
              <a:solidFill>
                <a:schemeClr val="tx1"/>
              </a:solidFill>
              <a:prstDash val="solid"/>
            </a:ln>
            <a:effectLst/>
          </p:spPr>
        </p:cxnSp>
        <p:cxnSp>
          <p:nvCxnSpPr>
            <p:cNvPr id="42" name="Straight Connector 41"/>
            <p:cNvCxnSpPr/>
            <p:nvPr/>
          </p:nvCxnSpPr>
          <p:spPr>
            <a:xfrm rot="10800000">
              <a:off x="1353918" y="2285992"/>
              <a:ext cx="432000" cy="1588"/>
            </a:xfrm>
            <a:prstGeom prst="line">
              <a:avLst/>
            </a:prstGeom>
            <a:noFill/>
            <a:ln w="9525" cap="flat" cmpd="sng" algn="ctr">
              <a:solidFill>
                <a:schemeClr val="tx1"/>
              </a:solidFill>
              <a:prstDash val="solid"/>
            </a:ln>
            <a:effectLst/>
          </p:spPr>
        </p:cxnSp>
        <p:cxnSp>
          <p:nvCxnSpPr>
            <p:cNvPr id="43" name="Straight Connector 42"/>
            <p:cNvCxnSpPr/>
            <p:nvPr/>
          </p:nvCxnSpPr>
          <p:spPr>
            <a:xfrm rot="10800000">
              <a:off x="1357291" y="2438392"/>
              <a:ext cx="432000" cy="1588"/>
            </a:xfrm>
            <a:prstGeom prst="line">
              <a:avLst/>
            </a:prstGeom>
            <a:noFill/>
            <a:ln w="9525" cap="flat" cmpd="sng" algn="ctr">
              <a:solidFill>
                <a:schemeClr val="tx1"/>
              </a:solidFill>
              <a:prstDash val="solid"/>
            </a:ln>
            <a:effectLst/>
          </p:spPr>
        </p:cxnSp>
        <p:cxnSp>
          <p:nvCxnSpPr>
            <p:cNvPr id="44" name="Straight Connector 43"/>
            <p:cNvCxnSpPr/>
            <p:nvPr/>
          </p:nvCxnSpPr>
          <p:spPr>
            <a:xfrm rot="10800000">
              <a:off x="1357291" y="2570155"/>
              <a:ext cx="432000" cy="1588"/>
            </a:xfrm>
            <a:prstGeom prst="line">
              <a:avLst/>
            </a:prstGeom>
            <a:noFill/>
            <a:ln w="9525" cap="flat" cmpd="sng" algn="ctr">
              <a:solidFill>
                <a:schemeClr val="tx1"/>
              </a:solidFill>
              <a:prstDash val="solid"/>
            </a:ln>
            <a:effectLst/>
          </p:spPr>
        </p:cxnSp>
        <p:cxnSp>
          <p:nvCxnSpPr>
            <p:cNvPr id="45" name="Straight Connector 44"/>
            <p:cNvCxnSpPr/>
            <p:nvPr/>
          </p:nvCxnSpPr>
          <p:spPr>
            <a:xfrm rot="10800000">
              <a:off x="1357291" y="2713031"/>
              <a:ext cx="432000" cy="1588"/>
            </a:xfrm>
            <a:prstGeom prst="line">
              <a:avLst/>
            </a:prstGeom>
            <a:noFill/>
            <a:ln w="9525" cap="flat" cmpd="sng" algn="ctr">
              <a:solidFill>
                <a:schemeClr val="tx1"/>
              </a:solidFill>
              <a:prstDash val="solid"/>
            </a:ln>
            <a:effectLst/>
          </p:spPr>
        </p:cxnSp>
        <p:cxnSp>
          <p:nvCxnSpPr>
            <p:cNvPr id="46" name="Straight Connector 45"/>
            <p:cNvCxnSpPr/>
            <p:nvPr/>
          </p:nvCxnSpPr>
          <p:spPr>
            <a:xfrm rot="10800000">
              <a:off x="1357290" y="2855907"/>
              <a:ext cx="432000" cy="1588"/>
            </a:xfrm>
            <a:prstGeom prst="line">
              <a:avLst/>
            </a:prstGeom>
            <a:noFill/>
            <a:ln w="9525" cap="flat" cmpd="sng" algn="ctr">
              <a:solidFill>
                <a:schemeClr val="tx1"/>
              </a:solidFill>
              <a:prstDash val="solid"/>
            </a:ln>
            <a:effectLst/>
          </p:spPr>
        </p:cxnSp>
      </p:grpSp>
      <p:grpSp>
        <p:nvGrpSpPr>
          <p:cNvPr id="7" name="Group 46"/>
          <p:cNvGrpSpPr/>
          <p:nvPr/>
        </p:nvGrpSpPr>
        <p:grpSpPr>
          <a:xfrm>
            <a:off x="4202615" y="2868351"/>
            <a:ext cx="2204357" cy="400110"/>
            <a:chOff x="783779" y="4082151"/>
            <a:chExt cx="2204357" cy="400110"/>
          </a:xfrm>
        </p:grpSpPr>
        <p:cxnSp>
          <p:nvCxnSpPr>
            <p:cNvPr id="48" name="Straight Arrow Connector 47"/>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49" name="TextBox 48"/>
            <p:cNvSpPr txBox="1"/>
            <p:nvPr/>
          </p:nvSpPr>
          <p:spPr>
            <a:xfrm>
              <a:off x="1289957" y="4082151"/>
              <a:ext cx="1199367" cy="400110"/>
            </a:xfrm>
            <a:prstGeom prst="rect">
              <a:avLst/>
            </a:prstGeom>
            <a:noFill/>
          </p:spPr>
          <p:txBody>
            <a:bodyPr wrap="none" rtlCol="0">
              <a:spAutoFit/>
            </a:bodyPr>
            <a:lstStyle/>
            <a:p>
              <a:r>
                <a:rPr lang="en-US" sz="2000" b="0" dirty="0" smtClean="0">
                  <a:latin typeface="Calibri" pitchFamily="34" charset="0"/>
                </a:rPr>
                <a:t>Call 2 of 3</a:t>
              </a:r>
              <a:endParaRPr lang="en-GB" sz="2000" b="0" dirty="0">
                <a:latin typeface="Calibri" pitchFamily="34" charset="0"/>
              </a:endParaRPr>
            </a:p>
          </p:txBody>
        </p:sp>
      </p:grpSp>
      <p:sp>
        <p:nvSpPr>
          <p:cNvPr id="52" name="Down Arrow 51"/>
          <p:cNvSpPr/>
          <p:nvPr/>
        </p:nvSpPr>
        <p:spPr>
          <a:xfrm rot="9562978">
            <a:off x="7792434" y="3886599"/>
            <a:ext cx="428628" cy="1393147"/>
          </a:xfrm>
          <a:prstGeom prst="downArrow">
            <a:avLst/>
          </a:prstGeom>
          <a:solidFill>
            <a:schemeClr val="accent4"/>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Down Arrow 52"/>
          <p:cNvSpPr/>
          <p:nvPr/>
        </p:nvSpPr>
        <p:spPr>
          <a:xfrm rot="5400000">
            <a:off x="7314225" y="3182156"/>
            <a:ext cx="247421" cy="278916"/>
          </a:xfrm>
          <a:prstGeom prst="downArrow">
            <a:avLst/>
          </a:prstGeom>
          <a:solidFill>
            <a:schemeClr val="accent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ight Arrow 54"/>
          <p:cNvSpPr/>
          <p:nvPr/>
        </p:nvSpPr>
        <p:spPr>
          <a:xfrm>
            <a:off x="7236008" y="3441256"/>
            <a:ext cx="285758" cy="265330"/>
          </a:xfrm>
          <a:prstGeom prst="rightArrow">
            <a:avLst/>
          </a:prstGeom>
          <a:solidFill>
            <a:schemeClr val="accent3"/>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56" name="Straight Connector 55"/>
          <p:cNvCxnSpPr>
            <a:endCxn id="23" idx="0"/>
          </p:cNvCxnSpPr>
          <p:nvPr/>
        </p:nvCxnSpPr>
        <p:spPr>
          <a:xfrm rot="5400000">
            <a:off x="6256265" y="4590298"/>
            <a:ext cx="1961664" cy="382709"/>
          </a:xfrm>
          <a:prstGeom prst="line">
            <a:avLst/>
          </a:prstGeom>
          <a:noFill/>
          <a:ln w="38100" cap="flat" cmpd="sng" algn="ctr">
            <a:solidFill>
              <a:schemeClr val="accent1"/>
            </a:solidFill>
            <a:prstDash val="dash"/>
          </a:ln>
          <a:effectLst/>
        </p:spPr>
      </p:cxnSp>
      <p:pic>
        <p:nvPicPr>
          <p:cNvPr id="64" name="Rectangle 24598" descr="Server"/>
          <p:cNvPicPr>
            <a:picLocks noChangeAspect="1" noChangeArrowheads="1"/>
          </p:cNvPicPr>
          <p:nvPr/>
        </p:nvPicPr>
        <p:blipFill>
          <a:blip r:embed="rId3" cstate="print"/>
          <a:srcRect/>
          <a:stretch>
            <a:fillRect/>
          </a:stretch>
        </p:blipFill>
        <p:spPr bwMode="auto">
          <a:xfrm>
            <a:off x="8048640" y="5180808"/>
            <a:ext cx="1018013" cy="139116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5" name="TextBox 64"/>
          <p:cNvSpPr txBox="1"/>
          <p:nvPr/>
        </p:nvSpPr>
        <p:spPr>
          <a:xfrm>
            <a:off x="450874" y="5640635"/>
            <a:ext cx="3532505" cy="584775"/>
          </a:xfrm>
          <a:prstGeom prst="rect">
            <a:avLst/>
          </a:prstGeom>
          <a:noFill/>
        </p:spPr>
        <p:txBody>
          <a:bodyPr wrap="none" rtlCol="0">
            <a:spAutoFit/>
          </a:bodyPr>
          <a:lstStyle/>
          <a:p>
            <a:r>
              <a:rPr lang="en-US" sz="3200" b="0" dirty="0" smtClean="0">
                <a:latin typeface="Calibri" pitchFamily="34" charset="0"/>
              </a:rPr>
              <a:t>Where’s the order!?</a:t>
            </a:r>
            <a:endParaRPr lang="en-GB" sz="3200" b="0" dirty="0">
              <a:latin typeface="Calibri" pitchFamily="34" charset="0"/>
            </a:endParaRPr>
          </a:p>
        </p:txBody>
      </p:sp>
      <p:pic>
        <p:nvPicPr>
          <p:cNvPr id="2050" name="Picture 2" descr="L:\Paul Nelson\TechEd\Dev\Breakouts\ARC05-IS\lock.png"/>
          <p:cNvPicPr>
            <a:picLocks noChangeAspect="1" noChangeArrowheads="1"/>
          </p:cNvPicPr>
          <p:nvPr/>
        </p:nvPicPr>
        <p:blipFill>
          <a:blip r:embed="rId4" cstate="print"/>
          <a:srcRect/>
          <a:stretch>
            <a:fillRect/>
          </a:stretch>
        </p:blipFill>
        <p:spPr bwMode="auto">
          <a:xfrm>
            <a:off x="7779269" y="3581439"/>
            <a:ext cx="657888" cy="697588"/>
          </a:xfrm>
          <a:prstGeom prst="rect">
            <a:avLst/>
          </a:prstGeom>
          <a:noFill/>
        </p:spPr>
      </p:pic>
      <p:pic>
        <p:nvPicPr>
          <p:cNvPr id="66" name="Picture 2" descr="L:\Paul Nelson\TechEd\Dev\Breakouts\ARC05-IS\lock.png"/>
          <p:cNvPicPr>
            <a:picLocks noChangeAspect="1" noChangeArrowheads="1"/>
          </p:cNvPicPr>
          <p:nvPr/>
        </p:nvPicPr>
        <p:blipFill>
          <a:blip r:embed="rId4" cstate="print"/>
          <a:srcRect/>
          <a:stretch>
            <a:fillRect/>
          </a:stretch>
        </p:blipFill>
        <p:spPr bwMode="auto">
          <a:xfrm rot="4022130">
            <a:off x="6509024" y="3799888"/>
            <a:ext cx="657888" cy="697588"/>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down)">
                                      <p:cBhvr>
                                        <p:cTn id="34" dur="500"/>
                                        <p:tgtEl>
                                          <p:spTgt spid="56"/>
                                        </p:tgtEl>
                                      </p:cBhvr>
                                    </p:animEffect>
                                  </p:childTnLst>
                                </p:cTn>
                              </p:par>
                            </p:childTnLst>
                          </p:cTn>
                        </p:par>
                        <p:par>
                          <p:cTn id="35" fill="hold">
                            <p:stCondLst>
                              <p:cond delay="500"/>
                            </p:stCondLst>
                            <p:childTnLst>
                              <p:par>
                                <p:cTn id="36" presetID="53"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3" grpId="0" animBg="1"/>
      <p:bldP spid="24" grpId="0"/>
      <p:bldP spid="26" grpId="0"/>
      <p:bldP spid="55" grpId="0" animBg="1"/>
      <p:bldP spid="6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Rectangle 24598" descr="Server"/>
          <p:cNvPicPr>
            <a:picLocks noChangeAspect="1" noChangeArrowheads="1"/>
          </p:cNvPicPr>
          <p:nvPr/>
        </p:nvPicPr>
        <p:blipFill>
          <a:blip r:embed="rId3" cstate="print"/>
          <a:srcRect/>
          <a:stretch>
            <a:fillRect/>
          </a:stretch>
        </p:blipFill>
        <p:spPr bwMode="auto">
          <a:xfrm>
            <a:off x="6715490" y="2060105"/>
            <a:ext cx="2389789" cy="326576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43" name="Rectangle 24598" descr="Server"/>
          <p:cNvPicPr>
            <a:picLocks noChangeAspect="1" noChangeArrowheads="1"/>
          </p:cNvPicPr>
          <p:nvPr/>
        </p:nvPicPr>
        <p:blipFill>
          <a:blip r:embed="rId3" cstate="print"/>
          <a:srcRect/>
          <a:stretch>
            <a:fillRect/>
          </a:stretch>
        </p:blipFill>
        <p:spPr bwMode="auto">
          <a:xfrm>
            <a:off x="2364396" y="1151948"/>
            <a:ext cx="3635347" cy="49678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7" name="Rounded Rectangle 16"/>
          <p:cNvSpPr/>
          <p:nvPr/>
        </p:nvSpPr>
        <p:spPr bwMode="auto">
          <a:xfrm>
            <a:off x="2808514" y="1665514"/>
            <a:ext cx="2106386" cy="3461657"/>
          </a:xfrm>
          <a:prstGeom prst="roundRect">
            <a:avLst/>
          </a:prstGeom>
          <a:ln>
            <a:headEnd type="none" w="med" len="med"/>
            <a:tailEnd type="none" w="med" len="med"/>
          </a:ln>
        </p:spPr>
        <p:style>
          <a:lnRef idx="0">
            <a:schemeClr val="accent3"/>
          </a:lnRef>
          <a:fillRef idx="1001">
            <a:schemeClr val="dk2"/>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Calibri" pitchFamily="34" charset="0"/>
              </a:rPr>
              <a:t>Tx</a:t>
            </a: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p:txBody>
          <a:bodyPr/>
          <a:lstStyle/>
          <a:p>
            <a:r>
              <a:rPr lang="en-US" dirty="0" smtClean="0"/>
              <a:t>How Does Messaging Help?</a:t>
            </a:r>
            <a:endParaRPr lang="en-GB" dirty="0"/>
          </a:p>
        </p:txBody>
      </p:sp>
      <p:sp>
        <p:nvSpPr>
          <p:cNvPr id="6" name="Flowchart: Direct Access Storage 5"/>
          <p:cNvSpPr/>
          <p:nvPr/>
        </p:nvSpPr>
        <p:spPr bwMode="auto">
          <a:xfrm>
            <a:off x="1763503" y="1828800"/>
            <a:ext cx="1224643" cy="914400"/>
          </a:xfrm>
          <a:prstGeom prst="flowChartMagneticDrum">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Q</a:t>
            </a: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3" name="Group 12"/>
          <p:cNvGrpSpPr/>
          <p:nvPr/>
        </p:nvGrpSpPr>
        <p:grpSpPr>
          <a:xfrm>
            <a:off x="391883" y="1828749"/>
            <a:ext cx="1224000" cy="408217"/>
            <a:chOff x="783779" y="4049493"/>
            <a:chExt cx="1224000" cy="408217"/>
          </a:xfrm>
        </p:grpSpPr>
        <p:cxnSp>
          <p:nvCxnSpPr>
            <p:cNvPr id="8" name="Straight Arrow Connector 7"/>
            <p:cNvCxnSpPr/>
            <p:nvPr/>
          </p:nvCxnSpPr>
          <p:spPr bwMode="auto">
            <a:xfrm>
              <a:off x="783779" y="4457710"/>
              <a:ext cx="1224000"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9" name="TextBox 8"/>
            <p:cNvSpPr txBox="1"/>
            <p:nvPr/>
          </p:nvSpPr>
          <p:spPr>
            <a:xfrm>
              <a:off x="800087" y="4049493"/>
              <a:ext cx="1111202" cy="400110"/>
            </a:xfrm>
            <a:prstGeom prst="rect">
              <a:avLst/>
            </a:prstGeom>
            <a:noFill/>
          </p:spPr>
          <p:txBody>
            <a:bodyPr wrap="none" rtlCol="0">
              <a:spAutoFit/>
            </a:bodyPr>
            <a:lstStyle/>
            <a:p>
              <a:r>
                <a:rPr lang="en-US" sz="2000" b="0" dirty="0" smtClean="0">
                  <a:latin typeface="Calibri" pitchFamily="34" charset="0"/>
                </a:rPr>
                <a:t>$$ Order</a:t>
              </a:r>
              <a:endParaRPr lang="en-GB" sz="2000" b="0" dirty="0">
                <a:latin typeface="Calibri" pitchFamily="34" charset="0"/>
              </a:endParaRPr>
            </a:p>
          </p:txBody>
        </p:sp>
      </p:grpSp>
      <p:grpSp>
        <p:nvGrpSpPr>
          <p:cNvPr id="4" name="Group 25"/>
          <p:cNvGrpSpPr/>
          <p:nvPr/>
        </p:nvGrpSpPr>
        <p:grpSpPr>
          <a:xfrm>
            <a:off x="1943361" y="1937527"/>
            <a:ext cx="843909" cy="647699"/>
            <a:chOff x="194726" y="4649361"/>
            <a:chExt cx="3729038" cy="2171700"/>
          </a:xfrm>
        </p:grpSpPr>
        <p:sp>
          <p:nvSpPr>
            <p:cNvPr id="11" name="Rectangle 15"/>
            <p:cNvSpPr>
              <a:spLocks noChangeArrowheads="1"/>
            </p:cNvSpPr>
            <p:nvPr/>
          </p:nvSpPr>
          <p:spPr bwMode="auto">
            <a:xfrm>
              <a:off x="194726" y="4649361"/>
              <a:ext cx="3729038" cy="2171700"/>
            </a:xfrm>
            <a:prstGeom prst="rect">
              <a:avLst/>
            </a:prstGeom>
            <a:solidFill>
              <a:srgbClr val="FFFFFF"/>
            </a:solidFill>
            <a:ln w="25400">
              <a:solidFill>
                <a:schemeClr val="bg2"/>
              </a:solidFill>
              <a:miter lim="800000"/>
              <a:headEnd/>
              <a:tailEnd/>
            </a:ln>
            <a:effectLst/>
          </p:spPr>
          <p:txBody>
            <a:bodyPr wrap="none" anchor="ctr"/>
            <a:lstStyle/>
            <a:p>
              <a:endParaRPr lang="en-GB" dirty="0">
                <a:latin typeface="Calibri" pitchFamily="34" charset="0"/>
              </a:endParaRPr>
            </a:p>
          </p:txBody>
        </p:sp>
        <p:sp>
          <p:nvSpPr>
            <p:cNvPr id="12" name="Line 16"/>
            <p:cNvSpPr>
              <a:spLocks noChangeShapeType="1"/>
            </p:cNvSpPr>
            <p:nvPr/>
          </p:nvSpPr>
          <p:spPr bwMode="auto">
            <a:xfrm>
              <a:off x="194727" y="4686300"/>
              <a:ext cx="984249" cy="1565277"/>
            </a:xfrm>
            <a:prstGeom prst="line">
              <a:avLst/>
            </a:prstGeom>
            <a:noFill/>
            <a:ln w="25400">
              <a:solidFill>
                <a:schemeClr val="bg2"/>
              </a:solidFill>
              <a:round/>
              <a:headEnd/>
              <a:tailEnd/>
            </a:ln>
            <a:effectLst/>
          </p:spPr>
          <p:txBody>
            <a:bodyPr/>
            <a:lstStyle/>
            <a:p>
              <a:endParaRPr lang="en-GB" dirty="0">
                <a:latin typeface="Calibri" pitchFamily="34" charset="0"/>
              </a:endParaRPr>
            </a:p>
          </p:txBody>
        </p:sp>
        <p:sp>
          <p:nvSpPr>
            <p:cNvPr id="13" name="Line 17"/>
            <p:cNvSpPr>
              <a:spLocks noChangeShapeType="1"/>
            </p:cNvSpPr>
            <p:nvPr/>
          </p:nvSpPr>
          <p:spPr bwMode="auto">
            <a:xfrm flipV="1">
              <a:off x="2847971" y="4699001"/>
              <a:ext cx="1004889" cy="1541464"/>
            </a:xfrm>
            <a:prstGeom prst="line">
              <a:avLst/>
            </a:prstGeom>
            <a:noFill/>
            <a:ln w="25400">
              <a:solidFill>
                <a:schemeClr val="bg2"/>
              </a:solidFill>
              <a:round/>
              <a:headEnd/>
              <a:tailEnd/>
            </a:ln>
            <a:effectLst/>
          </p:spPr>
          <p:txBody>
            <a:bodyPr/>
            <a:lstStyle/>
            <a:p>
              <a:endParaRPr lang="en-GB" dirty="0">
                <a:latin typeface="Calibri" pitchFamily="34" charset="0"/>
              </a:endParaRPr>
            </a:p>
          </p:txBody>
        </p:sp>
        <p:sp>
          <p:nvSpPr>
            <p:cNvPr id="14" name="Line 18"/>
            <p:cNvSpPr>
              <a:spLocks noChangeShapeType="1"/>
            </p:cNvSpPr>
            <p:nvPr/>
          </p:nvSpPr>
          <p:spPr bwMode="auto">
            <a:xfrm flipV="1">
              <a:off x="1153578" y="6229350"/>
              <a:ext cx="1727198" cy="7936"/>
            </a:xfrm>
            <a:prstGeom prst="line">
              <a:avLst/>
            </a:prstGeom>
            <a:noFill/>
            <a:ln w="25400">
              <a:solidFill>
                <a:schemeClr val="bg2"/>
              </a:solidFill>
              <a:round/>
              <a:headEnd/>
              <a:tailEnd/>
            </a:ln>
            <a:effectLst/>
          </p:spPr>
          <p:txBody>
            <a:bodyPr/>
            <a:lstStyle/>
            <a:p>
              <a:endParaRPr lang="en-GB" dirty="0">
                <a:latin typeface="Calibri" pitchFamily="34" charset="0"/>
              </a:endParaRPr>
            </a:p>
          </p:txBody>
        </p:sp>
        <p:sp>
          <p:nvSpPr>
            <p:cNvPr id="15" name="Line 19"/>
            <p:cNvSpPr>
              <a:spLocks noChangeShapeType="1"/>
            </p:cNvSpPr>
            <p:nvPr/>
          </p:nvSpPr>
          <p:spPr bwMode="auto">
            <a:xfrm flipV="1">
              <a:off x="194726" y="5928886"/>
              <a:ext cx="792161" cy="854076"/>
            </a:xfrm>
            <a:prstGeom prst="line">
              <a:avLst/>
            </a:prstGeom>
            <a:noFill/>
            <a:ln w="12700">
              <a:solidFill>
                <a:srgbClr val="808080"/>
              </a:solidFill>
              <a:round/>
              <a:headEnd/>
              <a:tailEnd/>
            </a:ln>
            <a:effectLst/>
          </p:spPr>
          <p:txBody>
            <a:bodyPr/>
            <a:lstStyle/>
            <a:p>
              <a:endParaRPr lang="en-GB" dirty="0">
                <a:latin typeface="Calibri" pitchFamily="34" charset="0"/>
              </a:endParaRPr>
            </a:p>
          </p:txBody>
        </p:sp>
        <p:sp>
          <p:nvSpPr>
            <p:cNvPr id="16" name="Line 20"/>
            <p:cNvSpPr>
              <a:spLocks noChangeShapeType="1"/>
            </p:cNvSpPr>
            <p:nvPr/>
          </p:nvSpPr>
          <p:spPr bwMode="auto">
            <a:xfrm>
              <a:off x="3012013" y="5958623"/>
              <a:ext cx="792161" cy="795339"/>
            </a:xfrm>
            <a:prstGeom prst="line">
              <a:avLst/>
            </a:prstGeom>
            <a:noFill/>
            <a:ln w="12700">
              <a:solidFill>
                <a:srgbClr val="808080"/>
              </a:solidFill>
              <a:round/>
              <a:headEnd/>
              <a:tailEnd/>
            </a:ln>
            <a:effectLst/>
          </p:spPr>
          <p:txBody>
            <a:bodyPr/>
            <a:lstStyle/>
            <a:p>
              <a:endParaRPr lang="en-GB" dirty="0">
                <a:latin typeface="Calibri" pitchFamily="34" charset="0"/>
              </a:endParaRPr>
            </a:p>
          </p:txBody>
        </p:sp>
      </p:grpSp>
      <p:sp>
        <p:nvSpPr>
          <p:cNvPr id="18" name="Rounded Rectangle 17"/>
          <p:cNvSpPr/>
          <p:nvPr/>
        </p:nvSpPr>
        <p:spPr bwMode="auto">
          <a:xfrm>
            <a:off x="3282031" y="3200364"/>
            <a:ext cx="1126672" cy="138792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effectLst>
                  <a:outerShdw blurRad="38100" dist="38100" dir="2700000" algn="tl">
                    <a:srgbClr val="000000">
                      <a:alpha val="43137"/>
                    </a:srgbClr>
                  </a:outerShdw>
                </a:effectLst>
                <a:latin typeface="Calibri" pitchFamily="34" charset="0"/>
              </a:rPr>
              <a:t>App</a:t>
            </a:r>
            <a:endParaRPr kumimoji="0" lang="en-GB" sz="3200" b="1" i="0" u="none" strike="noStrike" cap="none" normalizeH="0" baseline="0" dirty="0" smtClean="0">
              <a:ln>
                <a:noFill/>
              </a:ln>
              <a:effectLst>
                <a:outerShdw blurRad="38100" dist="38100" dir="2700000" algn="tl">
                  <a:srgbClr val="000000">
                    <a:alpha val="43137"/>
                  </a:srgbClr>
                </a:outerShdw>
              </a:effectLst>
              <a:latin typeface="Calibri" pitchFamily="34" charset="0"/>
            </a:endParaRPr>
          </a:p>
        </p:txBody>
      </p:sp>
      <p:grpSp>
        <p:nvGrpSpPr>
          <p:cNvPr id="5" name="Group 23"/>
          <p:cNvGrpSpPr/>
          <p:nvPr/>
        </p:nvGrpSpPr>
        <p:grpSpPr>
          <a:xfrm>
            <a:off x="2792187" y="2302330"/>
            <a:ext cx="1389883" cy="898070"/>
            <a:chOff x="2792187" y="2302330"/>
            <a:chExt cx="1389883" cy="898070"/>
          </a:xfrm>
        </p:grpSpPr>
        <p:cxnSp>
          <p:nvCxnSpPr>
            <p:cNvPr id="20" name="Straight Arrow Connector 19"/>
            <p:cNvCxnSpPr/>
            <p:nvPr/>
          </p:nvCxnSpPr>
          <p:spPr bwMode="auto">
            <a:xfrm rot="16200000" flipV="1">
              <a:off x="2726873" y="2367644"/>
              <a:ext cx="898070" cy="767442"/>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21" name="TextBox 20"/>
            <p:cNvSpPr txBox="1"/>
            <p:nvPr/>
          </p:nvSpPr>
          <p:spPr>
            <a:xfrm>
              <a:off x="3189491" y="2519992"/>
              <a:ext cx="992579" cy="400110"/>
            </a:xfrm>
            <a:prstGeom prst="rect">
              <a:avLst/>
            </a:prstGeom>
            <a:noFill/>
          </p:spPr>
          <p:txBody>
            <a:bodyPr wrap="none" rtlCol="0">
              <a:spAutoFit/>
            </a:bodyPr>
            <a:lstStyle/>
            <a:p>
              <a:r>
                <a:rPr lang="en-US" sz="2000" b="0" dirty="0" smtClean="0">
                  <a:effectLst/>
                  <a:latin typeface="Calibri" pitchFamily="34" charset="0"/>
                </a:rPr>
                <a:t>Receive</a:t>
              </a:r>
              <a:endParaRPr lang="en-GB" sz="2000" b="0" dirty="0">
                <a:effectLst/>
                <a:latin typeface="Calibri" pitchFamily="34" charset="0"/>
              </a:endParaRPr>
            </a:p>
          </p:txBody>
        </p:sp>
      </p:grpSp>
      <p:sp>
        <p:nvSpPr>
          <p:cNvPr id="26" name="Can 25"/>
          <p:cNvSpPr/>
          <p:nvPr/>
        </p:nvSpPr>
        <p:spPr bwMode="auto">
          <a:xfrm>
            <a:off x="6993006" y="3200364"/>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algn="ctr"/>
            <a:r>
              <a:rPr lang="en-US" kern="0" dirty="0" smtClean="0">
                <a:solidFill>
                  <a:srgbClr val="FFFFFF"/>
                </a:solidFill>
                <a:effectLst>
                  <a:outerShdw blurRad="38100" dist="38100" dir="2700000" algn="tl">
                    <a:srgbClr val="000000">
                      <a:alpha val="43137"/>
                    </a:srgbClr>
                  </a:outerShdw>
                </a:effectLst>
                <a:latin typeface="Calibri" pitchFamily="34" charset="0"/>
              </a:rPr>
              <a:t>DB</a:t>
            </a:r>
            <a:endParaRPr lang="en-GB" kern="0" dirty="0" smtClean="0">
              <a:solidFill>
                <a:srgbClr val="FFFFFF"/>
              </a:solidFill>
              <a:effectLst>
                <a:outerShdw blurRad="38100" dist="38100" dir="2700000" algn="tl">
                  <a:srgbClr val="000000">
                    <a:alpha val="43137"/>
                  </a:srgbClr>
                </a:outerShdw>
              </a:effectLst>
              <a:latin typeface="Calibri" pitchFamily="34" charset="0"/>
            </a:endParaRPr>
          </a:p>
        </p:txBody>
      </p:sp>
      <p:grpSp>
        <p:nvGrpSpPr>
          <p:cNvPr id="7" name="Group 26"/>
          <p:cNvGrpSpPr/>
          <p:nvPr/>
        </p:nvGrpSpPr>
        <p:grpSpPr>
          <a:xfrm>
            <a:off x="4378759" y="3336453"/>
            <a:ext cx="2628000" cy="400110"/>
            <a:chOff x="783778" y="4082151"/>
            <a:chExt cx="2628000" cy="400110"/>
          </a:xfrm>
        </p:grpSpPr>
        <p:cxnSp>
          <p:nvCxnSpPr>
            <p:cNvPr id="28" name="Straight Arrow Connector 27"/>
            <p:cNvCxnSpPr/>
            <p:nvPr/>
          </p:nvCxnSpPr>
          <p:spPr bwMode="auto">
            <a:xfrm>
              <a:off x="783778" y="4457710"/>
              <a:ext cx="2628000"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29" name="TextBox 28"/>
            <p:cNvSpPr txBox="1"/>
            <p:nvPr/>
          </p:nvSpPr>
          <p:spPr>
            <a:xfrm>
              <a:off x="1837871" y="4082151"/>
              <a:ext cx="1164101" cy="400110"/>
            </a:xfrm>
            <a:prstGeom prst="rect">
              <a:avLst/>
            </a:prstGeom>
            <a:noFill/>
          </p:spPr>
          <p:txBody>
            <a:bodyPr wrap="none" rtlCol="0">
              <a:spAutoFit/>
            </a:bodyPr>
            <a:lstStyle/>
            <a:p>
              <a:r>
                <a:rPr lang="en-US" sz="2000" b="0" dirty="0" smtClean="0">
                  <a:latin typeface="Calibri" pitchFamily="34" charset="0"/>
                </a:rPr>
                <a:t>Call 1 of 3</a:t>
              </a:r>
              <a:endParaRPr lang="en-GB" sz="2000" b="0" dirty="0">
                <a:latin typeface="Calibri" pitchFamily="34" charset="0"/>
              </a:endParaRPr>
            </a:p>
          </p:txBody>
        </p:sp>
      </p:grpSp>
      <p:grpSp>
        <p:nvGrpSpPr>
          <p:cNvPr id="10" name="Group 32"/>
          <p:cNvGrpSpPr/>
          <p:nvPr/>
        </p:nvGrpSpPr>
        <p:grpSpPr>
          <a:xfrm>
            <a:off x="6654290" y="1381824"/>
            <a:ext cx="2155794" cy="751531"/>
            <a:chOff x="6633044" y="5371706"/>
            <a:chExt cx="2155794" cy="751531"/>
          </a:xfrm>
        </p:grpSpPr>
        <p:pic>
          <p:nvPicPr>
            <p:cNvPr id="34" name="Picture 3"/>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8033659" y="5371706"/>
              <a:ext cx="755179" cy="751531"/>
            </a:xfrm>
            <a:prstGeom prst="rect">
              <a:avLst/>
            </a:prstGeom>
            <a:noFill/>
            <a:ln w="9525">
              <a:noFill/>
              <a:miter lim="800000"/>
              <a:headEnd/>
              <a:tailEnd/>
            </a:ln>
            <a:effectLst/>
          </p:spPr>
        </p:pic>
        <p:sp>
          <p:nvSpPr>
            <p:cNvPr id="35" name="TextBox 34"/>
            <p:cNvSpPr txBox="1"/>
            <p:nvPr/>
          </p:nvSpPr>
          <p:spPr>
            <a:xfrm>
              <a:off x="6633044" y="5479125"/>
              <a:ext cx="1401987" cy="523220"/>
            </a:xfrm>
            <a:prstGeom prst="rect">
              <a:avLst/>
            </a:prstGeom>
            <a:noFill/>
          </p:spPr>
          <p:txBody>
            <a:bodyPr wrap="none" rtlCol="0">
              <a:spAutoFit/>
            </a:bodyPr>
            <a:lstStyle/>
            <a:p>
              <a:r>
                <a:rPr lang="en-US" sz="2800" b="0" dirty="0" smtClean="0">
                  <a:latin typeface="Calibri" pitchFamily="34" charset="0"/>
                </a:rPr>
                <a:t>Rollback</a:t>
              </a:r>
              <a:endParaRPr lang="en-GB" sz="2800" b="0" dirty="0">
                <a:latin typeface="Calibri" pitchFamily="34" charset="0"/>
              </a:endParaRPr>
            </a:p>
          </p:txBody>
        </p:sp>
      </p:grpSp>
      <p:grpSp>
        <p:nvGrpSpPr>
          <p:cNvPr id="19" name="Group 35"/>
          <p:cNvGrpSpPr/>
          <p:nvPr/>
        </p:nvGrpSpPr>
        <p:grpSpPr>
          <a:xfrm>
            <a:off x="4384198" y="3733788"/>
            <a:ext cx="2628000" cy="400110"/>
            <a:chOff x="783778" y="4082151"/>
            <a:chExt cx="2628000" cy="400110"/>
          </a:xfrm>
        </p:grpSpPr>
        <p:cxnSp>
          <p:nvCxnSpPr>
            <p:cNvPr id="37" name="Straight Arrow Connector 36"/>
            <p:cNvCxnSpPr/>
            <p:nvPr/>
          </p:nvCxnSpPr>
          <p:spPr bwMode="auto">
            <a:xfrm>
              <a:off x="783778" y="4457710"/>
              <a:ext cx="2628000"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38" name="TextBox 37"/>
            <p:cNvSpPr txBox="1"/>
            <p:nvPr/>
          </p:nvSpPr>
          <p:spPr>
            <a:xfrm>
              <a:off x="1855882" y="4082151"/>
              <a:ext cx="1199367" cy="400110"/>
            </a:xfrm>
            <a:prstGeom prst="rect">
              <a:avLst/>
            </a:prstGeom>
            <a:noFill/>
          </p:spPr>
          <p:txBody>
            <a:bodyPr wrap="none" rtlCol="0">
              <a:spAutoFit/>
            </a:bodyPr>
            <a:lstStyle/>
            <a:p>
              <a:r>
                <a:rPr lang="en-US" sz="2000" b="0" dirty="0" smtClean="0">
                  <a:latin typeface="Calibri" pitchFamily="34" charset="0"/>
                </a:rPr>
                <a:t>Call 2 of 3</a:t>
              </a:r>
              <a:endParaRPr lang="en-GB" sz="2000" b="0" dirty="0">
                <a:latin typeface="Calibri" pitchFamily="34" charset="0"/>
              </a:endParaRPr>
            </a:p>
          </p:txBody>
        </p:sp>
      </p:grpSp>
      <p:sp>
        <p:nvSpPr>
          <p:cNvPr id="39" name="16-Point Star 38"/>
          <p:cNvSpPr/>
          <p:nvPr/>
        </p:nvSpPr>
        <p:spPr bwMode="auto">
          <a:xfrm>
            <a:off x="3053442" y="5024062"/>
            <a:ext cx="5967268" cy="860797"/>
          </a:xfrm>
          <a:prstGeom prst="star16">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dirty="0" smtClean="0">
              <a:ln>
                <a:noFill/>
              </a:ln>
              <a:solidFill>
                <a:schemeClr val="tx1"/>
              </a:solidFill>
              <a:effectLst/>
              <a:latin typeface="Calibri" pitchFamily="34" charset="0"/>
            </a:endParaRPr>
          </a:p>
        </p:txBody>
      </p:sp>
      <p:grpSp>
        <p:nvGrpSpPr>
          <p:cNvPr id="22" name="Group 39"/>
          <p:cNvGrpSpPr/>
          <p:nvPr/>
        </p:nvGrpSpPr>
        <p:grpSpPr>
          <a:xfrm>
            <a:off x="272158" y="2813558"/>
            <a:ext cx="2170308" cy="751531"/>
            <a:chOff x="6618530" y="5371706"/>
            <a:chExt cx="2170308" cy="751531"/>
          </a:xfrm>
        </p:grpSpPr>
        <p:pic>
          <p:nvPicPr>
            <p:cNvPr id="41" name="Picture 3"/>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8033659" y="5371706"/>
              <a:ext cx="755179" cy="751531"/>
            </a:xfrm>
            <a:prstGeom prst="rect">
              <a:avLst/>
            </a:prstGeom>
            <a:noFill/>
            <a:ln w="9525">
              <a:noFill/>
              <a:miter lim="800000"/>
              <a:headEnd/>
              <a:tailEnd/>
            </a:ln>
            <a:effectLst/>
          </p:spPr>
        </p:pic>
        <p:sp>
          <p:nvSpPr>
            <p:cNvPr id="42" name="TextBox 41"/>
            <p:cNvSpPr txBox="1"/>
            <p:nvPr/>
          </p:nvSpPr>
          <p:spPr>
            <a:xfrm>
              <a:off x="6618530" y="5508153"/>
              <a:ext cx="1401987" cy="523220"/>
            </a:xfrm>
            <a:prstGeom prst="rect">
              <a:avLst/>
            </a:prstGeom>
            <a:noFill/>
          </p:spPr>
          <p:txBody>
            <a:bodyPr wrap="none" rtlCol="0">
              <a:spAutoFit/>
            </a:bodyPr>
            <a:lstStyle/>
            <a:p>
              <a:r>
                <a:rPr lang="en-US" sz="2800" b="0" dirty="0" smtClean="0">
                  <a:latin typeface="Calibri" pitchFamily="34" charset="0"/>
                </a:rPr>
                <a:t>Rollback</a:t>
              </a:r>
              <a:endParaRPr lang="en-GB" sz="2800" b="0" dirty="0">
                <a:latin typeface="Calibri" pitchFamily="34" charset="0"/>
              </a:endParaRPr>
            </a:p>
          </p:txBody>
        </p:sp>
      </p:grpSp>
      <p:sp>
        <p:nvSpPr>
          <p:cNvPr id="88" name="TextBox 87"/>
          <p:cNvSpPr txBox="1"/>
          <p:nvPr/>
        </p:nvSpPr>
        <p:spPr>
          <a:xfrm>
            <a:off x="440882" y="5894567"/>
            <a:ext cx="5231689" cy="584775"/>
          </a:xfrm>
          <a:prstGeom prst="rect">
            <a:avLst/>
          </a:prstGeom>
          <a:noFill/>
        </p:spPr>
        <p:txBody>
          <a:bodyPr wrap="none" rtlCol="0">
            <a:spAutoFit/>
          </a:bodyPr>
          <a:lstStyle/>
          <a:p>
            <a:r>
              <a:rPr lang="en-US" sz="3200" b="0" dirty="0" smtClean="0">
                <a:latin typeface="Calibri" pitchFamily="34" charset="0"/>
              </a:rPr>
              <a:t>The order is back in the queue</a:t>
            </a:r>
            <a:endParaRPr lang="en-GB" sz="3200" b="0"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p:cTn id="36" dur="500" fill="hold"/>
                                        <p:tgtEl>
                                          <p:spTgt spid="39"/>
                                        </p:tgtEl>
                                        <p:attrNameLst>
                                          <p:attrName>ppt_w</p:attrName>
                                        </p:attrNameLst>
                                      </p:cBhvr>
                                      <p:tavLst>
                                        <p:tav tm="0">
                                          <p:val>
                                            <p:fltVal val="0"/>
                                          </p:val>
                                        </p:tav>
                                        <p:tav tm="100000">
                                          <p:val>
                                            <p:strVal val="#ppt_w"/>
                                          </p:val>
                                        </p:tav>
                                      </p:tavLst>
                                    </p:anim>
                                    <p:anim calcmode="lin" valueType="num">
                                      <p:cBhvr>
                                        <p:cTn id="37" dur="500" fill="hold"/>
                                        <p:tgtEl>
                                          <p:spTgt spid="39"/>
                                        </p:tgtEl>
                                        <p:attrNameLst>
                                          <p:attrName>ppt_h</p:attrName>
                                        </p:attrNameLst>
                                      </p:cBhvr>
                                      <p:tavLst>
                                        <p:tav tm="0">
                                          <p:val>
                                            <p:fltVal val="0"/>
                                          </p:val>
                                        </p:tav>
                                        <p:tav tm="100000">
                                          <p:val>
                                            <p:strVal val="#ppt_h"/>
                                          </p:val>
                                        </p:tav>
                                      </p:tavLst>
                                    </p:anim>
                                    <p:animEffect transition="in" filter="fade">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9" grpId="0" animBg="1"/>
      <p:bldP spid="8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Web Services</a:t>
            </a:r>
            <a:endParaRPr lang="en-US" dirty="0"/>
          </a:p>
        </p:txBody>
      </p:sp>
      <p:sp>
        <p:nvSpPr>
          <p:cNvPr id="39" name="L-Shape 38"/>
          <p:cNvSpPr/>
          <p:nvPr/>
        </p:nvSpPr>
        <p:spPr bwMode="blackWhite">
          <a:xfrm rot="10800000">
            <a:off x="380998" y="1191982"/>
            <a:ext cx="8382001" cy="5437415"/>
          </a:xfrm>
          <a:prstGeom prst="corner">
            <a:avLst>
              <a:gd name="adj1" fmla="val 55764"/>
              <a:gd name="adj2" fmla="val 53746"/>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w="38100">
            <a:solidFill>
              <a:srgbClr val="FFC000"/>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40" name="Flowchart: Direct Access Storage 39"/>
          <p:cNvSpPr/>
          <p:nvPr/>
        </p:nvSpPr>
        <p:spPr>
          <a:xfrm>
            <a:off x="928662"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1" name="Cube 40"/>
          <p:cNvSpPr/>
          <p:nvPr/>
        </p:nvSpPr>
        <p:spPr>
          <a:xfrm>
            <a:off x="1500166"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2" name="Flowchart: Direct Access Storage 41"/>
          <p:cNvSpPr/>
          <p:nvPr/>
        </p:nvSpPr>
        <p:spPr>
          <a:xfrm>
            <a:off x="2571736"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3" name="Cube 42"/>
          <p:cNvSpPr/>
          <p:nvPr/>
        </p:nvSpPr>
        <p:spPr>
          <a:xfrm>
            <a:off x="3143240"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4" name="Flowchart: Direct Access Storage 43"/>
          <p:cNvSpPr/>
          <p:nvPr/>
        </p:nvSpPr>
        <p:spPr>
          <a:xfrm>
            <a:off x="4214810"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5" name="TextBox 44"/>
          <p:cNvSpPr txBox="1"/>
          <p:nvPr/>
        </p:nvSpPr>
        <p:spPr>
          <a:xfrm>
            <a:off x="1347083" y="3792684"/>
            <a:ext cx="1357322"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A</a:t>
            </a:r>
            <a:endParaRPr lang="en-US" sz="2000" kern="1200" dirty="0">
              <a:latin typeface="Calibri" pitchFamily="34" charset="0"/>
              <a:ea typeface="+mn-ea"/>
              <a:cs typeface="Tahoma" pitchFamily="34" charset="0"/>
            </a:endParaRPr>
          </a:p>
        </p:txBody>
      </p:sp>
      <p:sp>
        <p:nvSpPr>
          <p:cNvPr id="46" name="TextBox 45"/>
          <p:cNvSpPr txBox="1"/>
          <p:nvPr/>
        </p:nvSpPr>
        <p:spPr>
          <a:xfrm>
            <a:off x="2892183"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B</a:t>
            </a:r>
            <a:endParaRPr lang="en-US" sz="2000" kern="1200" dirty="0">
              <a:latin typeface="Calibri" pitchFamily="34" charset="0"/>
              <a:ea typeface="+mn-ea"/>
              <a:cs typeface="Tahoma" pitchFamily="34" charset="0"/>
            </a:endParaRPr>
          </a:p>
        </p:txBody>
      </p:sp>
      <p:sp>
        <p:nvSpPr>
          <p:cNvPr id="47" name="Cube 46"/>
          <p:cNvSpPr/>
          <p:nvPr/>
        </p:nvSpPr>
        <p:spPr>
          <a:xfrm>
            <a:off x="4857752" y="2006734"/>
            <a:ext cx="1357322" cy="1785950"/>
          </a:xfrm>
          <a:prstGeom prst="cube">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8" name="Flowchart: Direct Access Storage 47"/>
          <p:cNvSpPr/>
          <p:nvPr/>
        </p:nvSpPr>
        <p:spPr>
          <a:xfrm>
            <a:off x="5929322"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9" name="TextBox 48"/>
          <p:cNvSpPr txBox="1"/>
          <p:nvPr/>
        </p:nvSpPr>
        <p:spPr>
          <a:xfrm>
            <a:off x="4639353"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C</a:t>
            </a:r>
            <a:endParaRPr lang="en-US" sz="2000" kern="1200" dirty="0">
              <a:latin typeface="Calibri" pitchFamily="34" charset="0"/>
              <a:ea typeface="+mn-ea"/>
              <a:cs typeface="Tahoma" pitchFamily="34" charset="0"/>
            </a:endParaRPr>
          </a:p>
        </p:txBody>
      </p:sp>
      <p:sp>
        <p:nvSpPr>
          <p:cNvPr id="50" name="Cube 49"/>
          <p:cNvSpPr/>
          <p:nvPr/>
        </p:nvSpPr>
        <p:spPr>
          <a:xfrm>
            <a:off x="6572264"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51" name="Flowchart: Direct Access Storage 50"/>
          <p:cNvSpPr/>
          <p:nvPr/>
        </p:nvSpPr>
        <p:spPr>
          <a:xfrm>
            <a:off x="7643834"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52" name="TextBox 51"/>
          <p:cNvSpPr txBox="1"/>
          <p:nvPr/>
        </p:nvSpPr>
        <p:spPr>
          <a:xfrm>
            <a:off x="6392645"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D</a:t>
            </a:r>
            <a:endParaRPr lang="en-US" sz="2000" kern="1200" dirty="0">
              <a:latin typeface="Calibri" pitchFamily="34" charset="0"/>
              <a:ea typeface="+mn-ea"/>
              <a:cs typeface="Tahoma" pitchFamily="34" charset="0"/>
            </a:endParaRPr>
          </a:p>
        </p:txBody>
      </p:sp>
      <p:sp>
        <p:nvSpPr>
          <p:cNvPr id="53" name="Cube 52"/>
          <p:cNvSpPr/>
          <p:nvPr/>
        </p:nvSpPr>
        <p:spPr>
          <a:xfrm>
            <a:off x="2347906" y="5378047"/>
            <a:ext cx="1857388" cy="1000108"/>
          </a:xfrm>
          <a:prstGeom prst="cube">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Tahoma"/>
              </a:rPr>
              <a:t>WS</a:t>
            </a:r>
            <a:endParaRPr kumimoji="0" lang="en-GB"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pitchFamily="34" charset="0"/>
              <a:ea typeface="+mn-ea"/>
              <a:cs typeface="Tahoma"/>
            </a:endParaRPr>
          </a:p>
        </p:txBody>
      </p:sp>
      <p:sp>
        <p:nvSpPr>
          <p:cNvPr id="54" name="Can 53"/>
          <p:cNvSpPr/>
          <p:nvPr/>
        </p:nvSpPr>
        <p:spPr bwMode="auto">
          <a:xfrm>
            <a:off x="7592784" y="4947535"/>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DB</a:t>
            </a:r>
            <a:endParaRPr kumimoji="0" lang="en-GB"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cxnSp>
        <p:nvCxnSpPr>
          <p:cNvPr id="55" name="Straight Arrow Connector 54"/>
          <p:cNvCxnSpPr>
            <a:endCxn id="53" idx="0"/>
          </p:cNvCxnSpPr>
          <p:nvPr/>
        </p:nvCxnSpPr>
        <p:spPr bwMode="auto">
          <a:xfrm rot="10800000" flipV="1">
            <a:off x="3401613" y="3853547"/>
            <a:ext cx="1823532" cy="1524499"/>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sp>
        <p:nvSpPr>
          <p:cNvPr id="56" name="TextBox 55"/>
          <p:cNvSpPr txBox="1"/>
          <p:nvPr/>
        </p:nvSpPr>
        <p:spPr>
          <a:xfrm>
            <a:off x="3855370" y="4903999"/>
            <a:ext cx="1915011" cy="461665"/>
          </a:xfrm>
          <a:prstGeom prst="rect">
            <a:avLst/>
          </a:prstGeom>
          <a:noFill/>
        </p:spPr>
        <p:txBody>
          <a:bodyPr wrap="none" rtlCol="0">
            <a:spAutoFit/>
          </a:bodyPr>
          <a:lstStyle/>
          <a:p>
            <a:r>
              <a:rPr lang="en-US" sz="2400" b="0" dirty="0" smtClean="0">
                <a:latin typeface="Calibri" pitchFamily="34" charset="0"/>
              </a:rPr>
              <a:t>[HTTP] Invoke</a:t>
            </a:r>
            <a:endParaRPr lang="en-GB" sz="2400" b="0" dirty="0">
              <a:latin typeface="Calibri" pitchFamily="34" charset="0"/>
            </a:endParaRPr>
          </a:p>
        </p:txBody>
      </p:sp>
      <p:grpSp>
        <p:nvGrpSpPr>
          <p:cNvPr id="3" name="Group 181"/>
          <p:cNvGrpSpPr/>
          <p:nvPr/>
        </p:nvGrpSpPr>
        <p:grpSpPr>
          <a:xfrm>
            <a:off x="4425043" y="2449286"/>
            <a:ext cx="1861458" cy="1138118"/>
            <a:chOff x="3380865" y="4143378"/>
            <a:chExt cx="3143273" cy="762003"/>
          </a:xfrm>
        </p:grpSpPr>
        <p:grpSp>
          <p:nvGrpSpPr>
            <p:cNvPr id="4" name="Group 25"/>
            <p:cNvGrpSpPr/>
            <p:nvPr/>
          </p:nvGrpSpPr>
          <p:grpSpPr>
            <a:xfrm>
              <a:off x="3380865" y="4143378"/>
              <a:ext cx="3143273" cy="762003"/>
              <a:chOff x="-2" y="4686300"/>
              <a:chExt cx="3729038" cy="2171711"/>
            </a:xfrm>
          </p:grpSpPr>
          <p:sp>
            <p:nvSpPr>
              <p:cNvPr id="60" name="Rectangle 15"/>
              <p:cNvSpPr>
                <a:spLocks noChangeArrowheads="1"/>
              </p:cNvSpPr>
              <p:nvPr/>
            </p:nvSpPr>
            <p:spPr bwMode="auto">
              <a:xfrm>
                <a:off x="-2" y="4686309"/>
                <a:ext cx="3729038" cy="2171702"/>
              </a:xfrm>
              <a:prstGeom prst="rect">
                <a:avLst/>
              </a:prstGeom>
              <a:solidFill>
                <a:srgbClr val="FFFFFF"/>
              </a:solidFill>
              <a:ln w="25400">
                <a:solidFill>
                  <a:srgbClr val="80808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1" name="Line 16"/>
              <p:cNvSpPr>
                <a:spLocks noChangeShapeType="1"/>
              </p:cNvSpPr>
              <p:nvPr/>
            </p:nvSpPr>
            <p:spPr bwMode="auto">
              <a:xfrm>
                <a:off x="0" y="4686300"/>
                <a:ext cx="984250" cy="1565275"/>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2" name="Line 17"/>
              <p:cNvSpPr>
                <a:spLocks noChangeShapeType="1"/>
              </p:cNvSpPr>
              <p:nvPr/>
            </p:nvSpPr>
            <p:spPr bwMode="auto">
              <a:xfrm flipV="1">
                <a:off x="2701925" y="4699000"/>
                <a:ext cx="1004888" cy="1541463"/>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3" name="Line 18"/>
              <p:cNvSpPr>
                <a:spLocks noChangeShapeType="1"/>
              </p:cNvSpPr>
              <p:nvPr/>
            </p:nvSpPr>
            <p:spPr bwMode="auto">
              <a:xfrm flipV="1">
                <a:off x="980920" y="6229351"/>
                <a:ext cx="1727200" cy="7938"/>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4"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5"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grpSp>
        <p:sp>
          <p:nvSpPr>
            <p:cNvPr id="59" name="TextBox 58"/>
            <p:cNvSpPr txBox="1"/>
            <p:nvPr/>
          </p:nvSpPr>
          <p:spPr>
            <a:xfrm>
              <a:off x="3840475" y="4143380"/>
              <a:ext cx="2160285" cy="26788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000" b="0" dirty="0" smtClean="0">
                  <a:solidFill>
                    <a:srgbClr val="000000"/>
                  </a:solidFill>
                  <a:effectLst/>
                  <a:latin typeface="Calibri" pitchFamily="34" charset="0"/>
                  <a:cs typeface="Tahoma" pitchFamily="34" charset="0"/>
                </a:rPr>
                <a:t>$$ Order</a:t>
              </a:r>
              <a:endParaRPr kumimoji="0" lang="en-US" sz="2000" b="0" i="0" u="none" strike="noStrike" kern="1200" cap="none" spc="0" normalizeH="0" baseline="0" noProof="0" dirty="0" smtClean="0">
                <a:ln>
                  <a:noFill/>
                </a:ln>
                <a:solidFill>
                  <a:srgbClr val="000000"/>
                </a:solidFill>
                <a:effectLst/>
                <a:uLnTx/>
                <a:uFillTx/>
                <a:latin typeface="Calibri" pitchFamily="34" charset="0"/>
                <a:ea typeface="+mn-ea"/>
                <a:cs typeface="Tahoma" pitchFamily="34" charset="0"/>
              </a:endParaRPr>
            </a:p>
          </p:txBody>
        </p:sp>
      </p:grpSp>
      <p:cxnSp>
        <p:nvCxnSpPr>
          <p:cNvPr id="66" name="Straight Arrow Connector 65"/>
          <p:cNvCxnSpPr/>
          <p:nvPr/>
        </p:nvCxnSpPr>
        <p:spPr bwMode="auto">
          <a:xfrm rot="16200000" flipH="1">
            <a:off x="7315201" y="4082139"/>
            <a:ext cx="1012371" cy="489855"/>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cxnSp>
        <p:nvCxnSpPr>
          <p:cNvPr id="67" name="Straight Arrow Connector 66"/>
          <p:cNvCxnSpPr/>
          <p:nvPr/>
        </p:nvCxnSpPr>
        <p:spPr bwMode="auto">
          <a:xfrm rot="16200000" flipH="1">
            <a:off x="7614562" y="4071249"/>
            <a:ext cx="1012371" cy="489855"/>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sp>
        <p:nvSpPr>
          <p:cNvPr id="68" name="16-Point Star 67"/>
          <p:cNvSpPr/>
          <p:nvPr/>
        </p:nvSpPr>
        <p:spPr bwMode="auto">
          <a:xfrm>
            <a:off x="5943601" y="5633353"/>
            <a:ext cx="2286000" cy="881743"/>
          </a:xfrm>
          <a:prstGeom prst="star16">
            <a:avLst/>
          </a:prstGeom>
          <a:solidFill>
            <a:srgbClr val="FF0000"/>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Deadlock</a:t>
            </a:r>
            <a:endParaRPr kumimoji="0" lang="en-GB"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nvGrpSpPr>
          <p:cNvPr id="5" name="Group 220"/>
          <p:cNvGrpSpPr/>
          <p:nvPr/>
        </p:nvGrpSpPr>
        <p:grpSpPr>
          <a:xfrm>
            <a:off x="6524188" y="1240572"/>
            <a:ext cx="2199336" cy="751531"/>
            <a:chOff x="6589502" y="5371706"/>
            <a:chExt cx="2199336" cy="751531"/>
          </a:xfrm>
        </p:grpSpPr>
        <p:pic>
          <p:nvPicPr>
            <p:cNvPr id="70" name="Picture 3"/>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8033659" y="5371706"/>
              <a:ext cx="755179" cy="751531"/>
            </a:xfrm>
            <a:prstGeom prst="rect">
              <a:avLst/>
            </a:prstGeom>
            <a:noFill/>
            <a:ln w="9525">
              <a:noFill/>
              <a:miter lim="800000"/>
              <a:headEnd/>
              <a:tailEnd/>
            </a:ln>
            <a:effectLst/>
          </p:spPr>
        </p:pic>
        <p:sp>
          <p:nvSpPr>
            <p:cNvPr id="71" name="TextBox 70"/>
            <p:cNvSpPr txBox="1"/>
            <p:nvPr/>
          </p:nvSpPr>
          <p:spPr>
            <a:xfrm>
              <a:off x="6589502" y="5450097"/>
              <a:ext cx="1401987" cy="523220"/>
            </a:xfrm>
            <a:prstGeom prst="rect">
              <a:avLst/>
            </a:prstGeom>
            <a:noFill/>
          </p:spPr>
          <p:txBody>
            <a:bodyPr wrap="none" rtlCol="0">
              <a:spAutoFit/>
            </a:bodyPr>
            <a:lstStyle/>
            <a:p>
              <a:r>
                <a:rPr lang="en-US" sz="2800" b="0" dirty="0" smtClean="0">
                  <a:latin typeface="Calibri" pitchFamily="34" charset="0"/>
                </a:rPr>
                <a:t>Rollback</a:t>
              </a:r>
              <a:endParaRPr lang="en-GB" sz="2800" b="0" dirty="0">
                <a:latin typeface="Calibri" pitchFamily="34" charset="0"/>
              </a:endParaRPr>
            </a:p>
          </p:txBody>
        </p:sp>
      </p:grpSp>
      <p:grpSp>
        <p:nvGrpSpPr>
          <p:cNvPr id="6" name="Group 39"/>
          <p:cNvGrpSpPr/>
          <p:nvPr/>
        </p:nvGrpSpPr>
        <p:grpSpPr>
          <a:xfrm>
            <a:off x="308780" y="4430888"/>
            <a:ext cx="3299559" cy="816797"/>
            <a:chOff x="671630" y="4663112"/>
            <a:chExt cx="3299559" cy="816797"/>
          </a:xfrm>
        </p:grpSpPr>
        <p:sp>
          <p:nvSpPr>
            <p:cNvPr id="73" name="TextBox 72"/>
            <p:cNvSpPr txBox="1"/>
            <p:nvPr/>
          </p:nvSpPr>
          <p:spPr>
            <a:xfrm>
              <a:off x="1496794" y="4749788"/>
              <a:ext cx="2474395" cy="523220"/>
            </a:xfrm>
            <a:prstGeom prst="rect">
              <a:avLst/>
            </a:prstGeom>
            <a:noFill/>
          </p:spPr>
          <p:txBody>
            <a:bodyPr wrap="none" rtlCol="0">
              <a:spAutoFit/>
            </a:bodyPr>
            <a:lstStyle/>
            <a:p>
              <a:r>
                <a:rPr lang="en-US" sz="2800" b="0" dirty="0" smtClean="0">
                  <a:latin typeface="Calibri" pitchFamily="34" charset="0"/>
                </a:rPr>
                <a:t>Not Rolled back</a:t>
              </a:r>
              <a:endParaRPr lang="en-GB" sz="2800" b="0" dirty="0">
                <a:latin typeface="Calibri" pitchFamily="34" charset="0"/>
              </a:endParaRPr>
            </a:p>
          </p:txBody>
        </p:sp>
        <p:pic>
          <p:nvPicPr>
            <p:cNvPr id="74" name="Picture 2" descr="L:\Paul Nelson\TechEd\Dev\Breakouts\ARC05-IS\WARNING.png"/>
            <p:cNvPicPr>
              <a:picLocks noChangeAspect="1" noChangeArrowheads="1"/>
            </p:cNvPicPr>
            <p:nvPr/>
          </p:nvPicPr>
          <p:blipFill>
            <a:blip r:embed="rId3" cstate="print"/>
            <a:srcRect/>
            <a:stretch>
              <a:fillRect/>
            </a:stretch>
          </p:blipFill>
          <p:spPr bwMode="auto">
            <a:xfrm>
              <a:off x="671630" y="4663112"/>
              <a:ext cx="938706" cy="816797"/>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right)">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0 0  L 0.25 0  E" pathEditMode="relative" ptsTypes="">
                                      <p:cBhvr>
                                        <p:cTn id="21" dur="2000" fill="hold"/>
                                        <p:tgtEl>
                                          <p:spTgt spid="3"/>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wipe(up)">
                                      <p:cBhvr>
                                        <p:cTn id="26" dur="500"/>
                                        <p:tgtEl>
                                          <p:spTgt spid="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up)">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anim calcmode="lin" valueType="num">
                                      <p:cBhvr>
                                        <p:cTn id="36" dur="500" fill="hold"/>
                                        <p:tgtEl>
                                          <p:spTgt spid="68"/>
                                        </p:tgtEl>
                                        <p:attrNameLst>
                                          <p:attrName>ppt_w</p:attrName>
                                        </p:attrNameLst>
                                      </p:cBhvr>
                                      <p:tavLst>
                                        <p:tav tm="0">
                                          <p:val>
                                            <p:fltVal val="0"/>
                                          </p:val>
                                        </p:tav>
                                        <p:tav tm="100000">
                                          <p:val>
                                            <p:strVal val="#ppt_w"/>
                                          </p:val>
                                        </p:tav>
                                      </p:tavLst>
                                    </p:anim>
                                    <p:anim calcmode="lin" valueType="num">
                                      <p:cBhvr>
                                        <p:cTn id="37" dur="500" fill="hold"/>
                                        <p:tgtEl>
                                          <p:spTgt spid="68"/>
                                        </p:tgtEl>
                                        <p:attrNameLst>
                                          <p:attrName>ppt_h</p:attrName>
                                        </p:attrNameLst>
                                      </p:cBhvr>
                                      <p:tavLst>
                                        <p:tav tm="0">
                                          <p:val>
                                            <p:fltVal val="0"/>
                                          </p:val>
                                        </p:tav>
                                        <p:tav tm="100000">
                                          <p:val>
                                            <p:strVal val="#ppt_h"/>
                                          </p:val>
                                        </p:tav>
                                      </p:tavLst>
                                    </p:anim>
                                    <p:animEffect transition="in" filter="fade">
                                      <p:cBhvr>
                                        <p:cTn id="38" dur="500"/>
                                        <p:tgtEl>
                                          <p:spTgt spid="6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6" grpId="0"/>
      <p:bldP spid="6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701731"/>
          </a:xfrm>
        </p:spPr>
        <p:txBody>
          <a:bodyPr/>
          <a:lstStyle/>
          <a:p>
            <a:r>
              <a:rPr lang="en-US" dirty="0" smtClean="0"/>
              <a:t>Web Services with Messaging</a:t>
            </a:r>
            <a:endParaRPr lang="en-US" dirty="0"/>
          </a:p>
        </p:txBody>
      </p:sp>
      <p:sp>
        <p:nvSpPr>
          <p:cNvPr id="43" name="Cube 42"/>
          <p:cNvSpPr/>
          <p:nvPr/>
        </p:nvSpPr>
        <p:spPr>
          <a:xfrm>
            <a:off x="2481935" y="4479952"/>
            <a:ext cx="2090057" cy="1785950"/>
          </a:xfrm>
          <a:prstGeom prst="cube">
            <a:avLst/>
          </a:prstGeom>
          <a:gradFill rotWithShape="1">
            <a:gsLst>
              <a:gs pos="0">
                <a:srgbClr val="2A86DA">
                  <a:shade val="15000"/>
                  <a:satMod val="180000"/>
                </a:srgbClr>
              </a:gs>
              <a:gs pos="50000">
                <a:srgbClr val="2A86DA">
                  <a:shade val="45000"/>
                  <a:satMod val="170000"/>
                </a:srgbClr>
              </a:gs>
              <a:gs pos="70000">
                <a:srgbClr val="2A86DA">
                  <a:tint val="99000"/>
                  <a:shade val="65000"/>
                  <a:satMod val="155000"/>
                </a:srgbClr>
              </a:gs>
              <a:gs pos="100000">
                <a:srgbClr val="2A86DA">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A86DA">
                <a:satMod val="300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Calibri" pitchFamily="34" charset="0"/>
              <a:ea typeface="+mn-ea"/>
              <a:cs typeface="Tahoma"/>
            </a:endParaRPr>
          </a:p>
        </p:txBody>
      </p:sp>
      <p:sp>
        <p:nvSpPr>
          <p:cNvPr id="44" name="TextBox 43"/>
          <p:cNvSpPr txBox="1"/>
          <p:nvPr/>
        </p:nvSpPr>
        <p:spPr bwMode="white">
          <a:xfrm>
            <a:off x="2462863" y="4992274"/>
            <a:ext cx="1717244" cy="707886"/>
          </a:xfrm>
          <a:prstGeom prst="rect">
            <a:avLst/>
          </a:prstGeom>
          <a:noFill/>
        </p:spPr>
        <p:txBody>
          <a:bodyPr wrap="square" rtlCol="0">
            <a:spAutoFit/>
          </a:bodyPr>
          <a:lstStyle/>
          <a:p>
            <a:pPr algn="ctr" rtl="0" fontAlgn="base">
              <a:spcBef>
                <a:spcPct val="0"/>
              </a:spcBef>
              <a:spcAft>
                <a:spcPct val="0"/>
              </a:spcAft>
            </a:pPr>
            <a:r>
              <a:rPr lang="en-US" sz="2000" b="1" kern="1200" dirty="0" smtClean="0">
                <a:effectLst>
                  <a:outerShdw blurRad="38100" dist="38100" dir="2700000" algn="tl">
                    <a:srgbClr val="000000">
                      <a:alpha val="43137"/>
                    </a:srgbClr>
                  </a:outerShdw>
                </a:effectLst>
                <a:latin typeface="Calibri" pitchFamily="34" charset="0"/>
                <a:ea typeface="+mn-ea"/>
                <a:cs typeface="Tahoma" pitchFamily="34" charset="0"/>
              </a:rPr>
              <a:t>Messaging</a:t>
            </a:r>
          </a:p>
          <a:p>
            <a:pPr algn="ctr" rtl="0" fontAlgn="base">
              <a:spcBef>
                <a:spcPct val="0"/>
              </a:spcBef>
              <a:spcAft>
                <a:spcPct val="0"/>
              </a:spcAft>
            </a:pPr>
            <a:r>
              <a:rPr lang="en-US" sz="2000" b="1" dirty="0" smtClean="0">
                <a:effectLst>
                  <a:outerShdw blurRad="38100" dist="38100" dir="2700000" algn="tl">
                    <a:srgbClr val="000000">
                      <a:alpha val="43137"/>
                    </a:srgbClr>
                  </a:outerShdw>
                </a:effectLst>
                <a:latin typeface="Calibri" pitchFamily="34" charset="0"/>
                <a:cs typeface="Tahoma" pitchFamily="34" charset="0"/>
              </a:rPr>
              <a:t>Gateway</a:t>
            </a:r>
            <a:endParaRPr lang="en-US" sz="2000" b="1" kern="1200" dirty="0">
              <a:effectLst>
                <a:outerShdw blurRad="38100" dist="38100" dir="2700000" algn="tl">
                  <a:srgbClr val="000000">
                    <a:alpha val="43137"/>
                  </a:srgbClr>
                </a:outerShdw>
              </a:effectLst>
              <a:latin typeface="Calibri" pitchFamily="34" charset="0"/>
              <a:ea typeface="+mn-ea"/>
              <a:cs typeface="Tahoma" pitchFamily="34" charset="0"/>
            </a:endParaRPr>
          </a:p>
        </p:txBody>
      </p:sp>
      <p:sp>
        <p:nvSpPr>
          <p:cNvPr id="45" name="Flowchart: Direct Access Storage 44"/>
          <p:cNvSpPr/>
          <p:nvPr/>
        </p:nvSpPr>
        <p:spPr>
          <a:xfrm>
            <a:off x="879234"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6" name="Cube 45"/>
          <p:cNvSpPr/>
          <p:nvPr/>
        </p:nvSpPr>
        <p:spPr>
          <a:xfrm>
            <a:off x="1450738"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7" name="Flowchart: Direct Access Storage 46"/>
          <p:cNvSpPr/>
          <p:nvPr/>
        </p:nvSpPr>
        <p:spPr>
          <a:xfrm>
            <a:off x="2522308"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8" name="Cube 47"/>
          <p:cNvSpPr/>
          <p:nvPr/>
        </p:nvSpPr>
        <p:spPr>
          <a:xfrm>
            <a:off x="3093812"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9" name="Flowchart: Direct Access Storage 48"/>
          <p:cNvSpPr/>
          <p:nvPr/>
        </p:nvSpPr>
        <p:spPr>
          <a:xfrm>
            <a:off x="4165382"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50" name="TextBox 49"/>
          <p:cNvSpPr txBox="1"/>
          <p:nvPr/>
        </p:nvSpPr>
        <p:spPr>
          <a:xfrm>
            <a:off x="1296524" y="3792684"/>
            <a:ext cx="1357322"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A</a:t>
            </a:r>
            <a:endParaRPr lang="en-US" sz="2000" kern="1200" dirty="0">
              <a:latin typeface="Calibri" pitchFamily="34" charset="0"/>
              <a:ea typeface="+mn-ea"/>
              <a:cs typeface="Tahoma" pitchFamily="34" charset="0"/>
            </a:endParaRPr>
          </a:p>
        </p:txBody>
      </p:sp>
      <p:sp>
        <p:nvSpPr>
          <p:cNvPr id="51" name="TextBox 50"/>
          <p:cNvSpPr txBox="1"/>
          <p:nvPr/>
        </p:nvSpPr>
        <p:spPr>
          <a:xfrm>
            <a:off x="2906547"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B</a:t>
            </a:r>
            <a:endParaRPr lang="en-US" sz="2000" kern="1200" dirty="0">
              <a:latin typeface="Calibri" pitchFamily="34" charset="0"/>
              <a:ea typeface="+mn-ea"/>
              <a:cs typeface="Tahoma" pitchFamily="34" charset="0"/>
            </a:endParaRPr>
          </a:p>
        </p:txBody>
      </p:sp>
      <p:sp>
        <p:nvSpPr>
          <p:cNvPr id="52" name="Cube 51"/>
          <p:cNvSpPr/>
          <p:nvPr/>
        </p:nvSpPr>
        <p:spPr>
          <a:xfrm>
            <a:off x="4808324"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Calibri" pitchFamily="34" charset="0"/>
              <a:ea typeface="+mn-ea"/>
              <a:cs typeface="Tahoma"/>
            </a:endParaRPr>
          </a:p>
        </p:txBody>
      </p:sp>
      <p:sp>
        <p:nvSpPr>
          <p:cNvPr id="53" name="Flowchart: Direct Access Storage 52"/>
          <p:cNvSpPr/>
          <p:nvPr/>
        </p:nvSpPr>
        <p:spPr>
          <a:xfrm>
            <a:off x="5879894"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54" name="TextBox 53"/>
          <p:cNvSpPr txBox="1"/>
          <p:nvPr/>
        </p:nvSpPr>
        <p:spPr>
          <a:xfrm>
            <a:off x="4588008"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C</a:t>
            </a:r>
            <a:endParaRPr lang="en-US" sz="2000" kern="1200" dirty="0">
              <a:latin typeface="Calibri" pitchFamily="34" charset="0"/>
              <a:ea typeface="+mn-ea"/>
              <a:cs typeface="Tahoma" pitchFamily="34" charset="0"/>
            </a:endParaRPr>
          </a:p>
        </p:txBody>
      </p:sp>
      <p:sp>
        <p:nvSpPr>
          <p:cNvPr id="55" name="Cube 54"/>
          <p:cNvSpPr/>
          <p:nvPr/>
        </p:nvSpPr>
        <p:spPr>
          <a:xfrm>
            <a:off x="6522836"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56" name="Flowchart: Direct Access Storage 55"/>
          <p:cNvSpPr/>
          <p:nvPr/>
        </p:nvSpPr>
        <p:spPr>
          <a:xfrm>
            <a:off x="7594406"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57" name="TextBox 56"/>
          <p:cNvSpPr txBox="1"/>
          <p:nvPr/>
        </p:nvSpPr>
        <p:spPr>
          <a:xfrm>
            <a:off x="6307856"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D</a:t>
            </a:r>
            <a:endParaRPr lang="en-US" sz="2000" kern="1200" dirty="0">
              <a:latin typeface="Calibri" pitchFamily="34" charset="0"/>
              <a:ea typeface="+mn-ea"/>
              <a:cs typeface="Tahoma" pitchFamily="34" charset="0"/>
            </a:endParaRPr>
          </a:p>
        </p:txBody>
      </p:sp>
      <p:sp>
        <p:nvSpPr>
          <p:cNvPr id="58" name="Cube 57"/>
          <p:cNvSpPr/>
          <p:nvPr/>
        </p:nvSpPr>
        <p:spPr>
          <a:xfrm>
            <a:off x="381000" y="5269058"/>
            <a:ext cx="1244379" cy="1000108"/>
          </a:xfrm>
          <a:prstGeom prst="cube">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Tahoma"/>
              </a:rPr>
              <a:t>WS</a:t>
            </a:r>
            <a:endParaRPr kumimoji="0" lang="en-GB"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pitchFamily="34" charset="0"/>
              <a:ea typeface="+mn-ea"/>
              <a:cs typeface="Tahoma"/>
            </a:endParaRPr>
          </a:p>
        </p:txBody>
      </p:sp>
      <p:grpSp>
        <p:nvGrpSpPr>
          <p:cNvPr id="3" name="Group 191"/>
          <p:cNvGrpSpPr/>
          <p:nvPr/>
        </p:nvGrpSpPr>
        <p:grpSpPr>
          <a:xfrm>
            <a:off x="4791084" y="4117769"/>
            <a:ext cx="1295400" cy="762000"/>
            <a:chOff x="7072330" y="4572008"/>
            <a:chExt cx="1295400" cy="762000"/>
          </a:xfrm>
        </p:grpSpPr>
        <p:grpSp>
          <p:nvGrpSpPr>
            <p:cNvPr id="4" name="Group 25"/>
            <p:cNvGrpSpPr/>
            <p:nvPr/>
          </p:nvGrpSpPr>
          <p:grpSpPr>
            <a:xfrm>
              <a:off x="7072330" y="4572008"/>
              <a:ext cx="1295400" cy="762000"/>
              <a:chOff x="0" y="4686300"/>
              <a:chExt cx="3729038" cy="2171700"/>
            </a:xfrm>
          </p:grpSpPr>
          <p:sp>
            <p:nvSpPr>
              <p:cNvPr id="62" name="Rectangle 15"/>
              <p:cNvSpPr>
                <a:spLocks noChangeArrowheads="1"/>
              </p:cNvSpPr>
              <p:nvPr/>
            </p:nvSpPr>
            <p:spPr bwMode="auto">
              <a:xfrm>
                <a:off x="0" y="4686300"/>
                <a:ext cx="3729038" cy="2171700"/>
              </a:xfrm>
              <a:prstGeom prst="rect">
                <a:avLst/>
              </a:prstGeom>
              <a:solidFill>
                <a:srgbClr val="FFFFFF"/>
              </a:solidFill>
              <a:ln w="25400">
                <a:solidFill>
                  <a:srgbClr val="80808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3" name="Line 16"/>
              <p:cNvSpPr>
                <a:spLocks noChangeShapeType="1"/>
              </p:cNvSpPr>
              <p:nvPr/>
            </p:nvSpPr>
            <p:spPr bwMode="auto">
              <a:xfrm>
                <a:off x="0" y="4686300"/>
                <a:ext cx="984250" cy="1565275"/>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4" name="Line 17"/>
              <p:cNvSpPr>
                <a:spLocks noChangeShapeType="1"/>
              </p:cNvSpPr>
              <p:nvPr/>
            </p:nvSpPr>
            <p:spPr bwMode="auto">
              <a:xfrm flipV="1">
                <a:off x="2701925" y="4699000"/>
                <a:ext cx="1004888" cy="1541463"/>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5" name="Line 18"/>
              <p:cNvSpPr>
                <a:spLocks noChangeShapeType="1"/>
              </p:cNvSpPr>
              <p:nvPr/>
            </p:nvSpPr>
            <p:spPr bwMode="auto">
              <a:xfrm flipV="1">
                <a:off x="958850" y="6229350"/>
                <a:ext cx="1727200" cy="0"/>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6"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7"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grpSp>
        <p:sp>
          <p:nvSpPr>
            <p:cNvPr id="61" name="TextBox 60"/>
            <p:cNvSpPr txBox="1"/>
            <p:nvPr/>
          </p:nvSpPr>
          <p:spPr>
            <a:xfrm>
              <a:off x="7437947" y="4572008"/>
              <a:ext cx="63671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smtClean="0">
                  <a:ln>
                    <a:noFill/>
                  </a:ln>
                  <a:solidFill>
                    <a:srgbClr val="000000"/>
                  </a:solidFill>
                  <a:effectLst/>
                  <a:uLnTx/>
                  <a:uFillTx/>
                  <a:latin typeface="Calibri" pitchFamily="34" charset="0"/>
                  <a:ea typeface="+mn-ea"/>
                  <a:cs typeface="Tahoma" pitchFamily="34" charset="0"/>
                </a:rPr>
                <a:t>Msg</a:t>
              </a:r>
              <a:endParaRPr kumimoji="0" lang="en-GB" sz="20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grpSp>
      <p:sp>
        <p:nvSpPr>
          <p:cNvPr id="68" name="Can 67"/>
          <p:cNvSpPr/>
          <p:nvPr/>
        </p:nvSpPr>
        <p:spPr bwMode="auto">
          <a:xfrm>
            <a:off x="7685314" y="4881433"/>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DB</a:t>
            </a:r>
            <a:endParaRPr kumimoji="0" lang="en-GB"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cxnSp>
        <p:nvCxnSpPr>
          <p:cNvPr id="69" name="Straight Arrow Connector 68"/>
          <p:cNvCxnSpPr/>
          <p:nvPr/>
        </p:nvCxnSpPr>
        <p:spPr bwMode="auto">
          <a:xfrm rot="16200000" flipH="1">
            <a:off x="7160963" y="4082139"/>
            <a:ext cx="1012371" cy="489855"/>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cxnSp>
        <p:nvCxnSpPr>
          <p:cNvPr id="70" name="Straight Arrow Connector 69"/>
          <p:cNvCxnSpPr/>
          <p:nvPr/>
        </p:nvCxnSpPr>
        <p:spPr bwMode="auto">
          <a:xfrm rot="16200000" flipH="1">
            <a:off x="7460324" y="4071249"/>
            <a:ext cx="1012371" cy="489855"/>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grpSp>
        <p:nvGrpSpPr>
          <p:cNvPr id="5" name="Group 181"/>
          <p:cNvGrpSpPr/>
          <p:nvPr/>
        </p:nvGrpSpPr>
        <p:grpSpPr>
          <a:xfrm>
            <a:off x="4375615" y="2449286"/>
            <a:ext cx="1861458" cy="1138118"/>
            <a:chOff x="3380865" y="4143378"/>
            <a:chExt cx="3143273" cy="762003"/>
          </a:xfrm>
        </p:grpSpPr>
        <p:grpSp>
          <p:nvGrpSpPr>
            <p:cNvPr id="6" name="Group 25"/>
            <p:cNvGrpSpPr/>
            <p:nvPr/>
          </p:nvGrpSpPr>
          <p:grpSpPr>
            <a:xfrm>
              <a:off x="3380865" y="4143378"/>
              <a:ext cx="3143273" cy="762003"/>
              <a:chOff x="-2" y="4686300"/>
              <a:chExt cx="3729038" cy="2171711"/>
            </a:xfrm>
          </p:grpSpPr>
          <p:sp>
            <p:nvSpPr>
              <p:cNvPr id="74" name="Rectangle 15"/>
              <p:cNvSpPr>
                <a:spLocks noChangeArrowheads="1"/>
              </p:cNvSpPr>
              <p:nvPr/>
            </p:nvSpPr>
            <p:spPr bwMode="auto">
              <a:xfrm>
                <a:off x="-2" y="4686309"/>
                <a:ext cx="3729038" cy="2171702"/>
              </a:xfrm>
              <a:prstGeom prst="rect">
                <a:avLst/>
              </a:prstGeom>
              <a:solidFill>
                <a:srgbClr val="FFFFFF"/>
              </a:solidFill>
              <a:ln w="25400">
                <a:solidFill>
                  <a:srgbClr val="80808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5" name="Line 16"/>
              <p:cNvSpPr>
                <a:spLocks noChangeShapeType="1"/>
              </p:cNvSpPr>
              <p:nvPr/>
            </p:nvSpPr>
            <p:spPr bwMode="auto">
              <a:xfrm>
                <a:off x="0" y="4686300"/>
                <a:ext cx="984250" cy="1565275"/>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6" name="Line 17"/>
              <p:cNvSpPr>
                <a:spLocks noChangeShapeType="1"/>
              </p:cNvSpPr>
              <p:nvPr/>
            </p:nvSpPr>
            <p:spPr bwMode="auto">
              <a:xfrm flipV="1">
                <a:off x="2701925" y="4699000"/>
                <a:ext cx="1004888" cy="1541463"/>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7" name="Line 18"/>
              <p:cNvSpPr>
                <a:spLocks noChangeShapeType="1"/>
              </p:cNvSpPr>
              <p:nvPr/>
            </p:nvSpPr>
            <p:spPr bwMode="auto">
              <a:xfrm flipV="1">
                <a:off x="958850" y="6229350"/>
                <a:ext cx="1727200" cy="7938"/>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8"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9"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grpSp>
        <p:sp>
          <p:nvSpPr>
            <p:cNvPr id="73" name="TextBox 72"/>
            <p:cNvSpPr txBox="1"/>
            <p:nvPr/>
          </p:nvSpPr>
          <p:spPr>
            <a:xfrm>
              <a:off x="3840475" y="4143380"/>
              <a:ext cx="2160285" cy="26788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000" b="0" dirty="0" smtClean="0">
                  <a:solidFill>
                    <a:srgbClr val="000000"/>
                  </a:solidFill>
                  <a:effectLst/>
                  <a:latin typeface="Calibri" pitchFamily="34" charset="0"/>
                  <a:cs typeface="Tahoma" pitchFamily="34" charset="0"/>
                </a:rPr>
                <a:t>$$ Order</a:t>
              </a:r>
              <a:endParaRPr kumimoji="0" lang="en-US" sz="2000" b="0" i="0" u="none" strike="noStrike" kern="1200" cap="none" spc="0" normalizeH="0" baseline="0" noProof="0" dirty="0" smtClean="0">
                <a:ln>
                  <a:noFill/>
                </a:ln>
                <a:solidFill>
                  <a:srgbClr val="000000"/>
                </a:solidFill>
                <a:effectLst/>
                <a:uLnTx/>
                <a:uFillTx/>
                <a:latin typeface="Calibri" pitchFamily="34" charset="0"/>
                <a:ea typeface="+mn-ea"/>
                <a:cs typeface="Tahoma" pitchFamily="34" charset="0"/>
              </a:endParaRPr>
            </a:p>
          </p:txBody>
        </p:sp>
      </p:grpSp>
      <p:cxnSp>
        <p:nvCxnSpPr>
          <p:cNvPr id="80" name="Straight Arrow Connector 79"/>
          <p:cNvCxnSpPr/>
          <p:nvPr/>
        </p:nvCxnSpPr>
        <p:spPr bwMode="auto">
          <a:xfrm rot="10800000" flipV="1">
            <a:off x="1611089" y="5695380"/>
            <a:ext cx="821868" cy="0"/>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sp>
        <p:nvSpPr>
          <p:cNvPr id="81" name="TextBox 80"/>
          <p:cNvSpPr txBox="1"/>
          <p:nvPr/>
        </p:nvSpPr>
        <p:spPr>
          <a:xfrm>
            <a:off x="1556665" y="4857173"/>
            <a:ext cx="908949" cy="707886"/>
          </a:xfrm>
          <a:prstGeom prst="rect">
            <a:avLst/>
          </a:prstGeom>
          <a:noFill/>
        </p:spPr>
        <p:txBody>
          <a:bodyPr wrap="square" rtlCol="0">
            <a:spAutoFit/>
          </a:bodyPr>
          <a:lstStyle/>
          <a:p>
            <a:r>
              <a:rPr lang="en-US" sz="2000" b="0" dirty="0" smtClean="0">
                <a:latin typeface="Calibri" pitchFamily="34" charset="0"/>
              </a:rPr>
              <a:t>[HTTP] Invoke</a:t>
            </a:r>
            <a:endParaRPr lang="en-GB" sz="2000" b="0" dirty="0">
              <a:latin typeface="Calibri" pitchFamily="34" charset="0"/>
            </a:endParaRPr>
          </a:p>
        </p:txBody>
      </p:sp>
      <p:sp>
        <p:nvSpPr>
          <p:cNvPr id="82" name="TextBox 81"/>
          <p:cNvSpPr txBox="1"/>
          <p:nvPr/>
        </p:nvSpPr>
        <p:spPr>
          <a:xfrm>
            <a:off x="342123" y="1175610"/>
            <a:ext cx="6757043" cy="523220"/>
          </a:xfrm>
          <a:prstGeom prst="rect">
            <a:avLst/>
          </a:prstGeom>
          <a:noFill/>
        </p:spPr>
        <p:txBody>
          <a:bodyPr wrap="none" rtlCol="0">
            <a:spAutoFit/>
          </a:bodyPr>
          <a:lstStyle/>
          <a:p>
            <a:r>
              <a:rPr lang="en-US" sz="2800" b="0" dirty="0" smtClean="0">
                <a:latin typeface="Calibri" pitchFamily="34" charset="0"/>
              </a:rPr>
              <a:t>The message won’t be sent if there’s a failure</a:t>
            </a:r>
            <a:endParaRPr lang="en-GB" sz="2800" b="0"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3" presetClass="path" presetSubtype="0" accel="50000" decel="50000" fill="hold" nodeType="clickEffect">
                                  <p:stCondLst>
                                    <p:cond delay="0"/>
                                  </p:stCondLst>
                                  <p:childTnLst>
                                    <p:animMotion origin="layout" path="M 0 0  L 0.25 0  E" pathEditMode="relative" ptsTypes="">
                                      <p:cBhvr>
                                        <p:cTn id="17" dur="2000" fill="hold"/>
                                        <p:tgtEl>
                                          <p:spTgt spid="5"/>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up)">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up)">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1.66667E-6 -3.26625E-6 L -0.11701 0.10849 " pathEditMode="relative" rAng="0" ptsTypes="AA">
                                      <p:cBhvr>
                                        <p:cTn id="31" dur="2000" fill="hold"/>
                                        <p:tgtEl>
                                          <p:spTgt spid="3"/>
                                        </p:tgtEl>
                                        <p:attrNameLst>
                                          <p:attrName>ppt_x</p:attrName>
                                          <p:attrName>ppt_y</p:attrName>
                                        </p:attrNameLst>
                                      </p:cBhvr>
                                      <p:rCtr x="-59" y="54"/>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right)">
                                      <p:cBhvr>
                                        <p:cTn id="36" dur="500"/>
                                        <p:tgtEl>
                                          <p:spTgt spid="8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500"/>
                                        <p:tgtEl>
                                          <p:spTgt spid="8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eaLnBrk="1" hangingPunct="1">
              <a:defRPr/>
            </a:pPr>
            <a:r>
              <a:rPr lang="en-US" smtClean="0"/>
              <a:t>Return Address Pattern</a:t>
            </a:r>
          </a:p>
        </p:txBody>
      </p:sp>
      <p:sp>
        <p:nvSpPr>
          <p:cNvPr id="402447" name="Rectangle 15"/>
          <p:cNvSpPr>
            <a:spLocks noGrp="1" noChangeArrowheads="1"/>
          </p:cNvSpPr>
          <p:nvPr>
            <p:ph idx="1"/>
          </p:nvPr>
        </p:nvSpPr>
        <p:spPr>
          <a:xfrm>
            <a:off x="0" y="6327775"/>
            <a:ext cx="9144000" cy="530225"/>
          </a:xfrm>
        </p:spPr>
        <p:txBody>
          <a:bodyPr/>
          <a:lstStyle/>
          <a:p>
            <a:pPr marL="342900" indent="-342900" algn="ctr" eaLnBrk="1" hangingPunct="1">
              <a:buFont typeface="Wingdings" pitchFamily="2" charset="2"/>
              <a:buNone/>
              <a:defRPr/>
            </a:pPr>
            <a:r>
              <a:rPr lang="en-US" smtClean="0"/>
              <a:t>2 Channels: one for requests, one for responses</a:t>
            </a:r>
          </a:p>
        </p:txBody>
      </p:sp>
      <p:sp>
        <p:nvSpPr>
          <p:cNvPr id="402448" name="Line 16"/>
          <p:cNvSpPr>
            <a:spLocks noChangeShapeType="1"/>
          </p:cNvSpPr>
          <p:nvPr/>
        </p:nvSpPr>
        <p:spPr bwMode="auto">
          <a:xfrm>
            <a:off x="2565400" y="2603500"/>
            <a:ext cx="3238500" cy="0"/>
          </a:xfrm>
          <a:prstGeom prst="line">
            <a:avLst/>
          </a:prstGeom>
          <a:noFill/>
          <a:ln w="571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402449" name="Rectangle 17"/>
          <p:cNvSpPr>
            <a:spLocks noChangeArrowheads="1"/>
          </p:cNvSpPr>
          <p:nvPr/>
        </p:nvSpPr>
        <p:spPr bwMode="auto">
          <a:xfrm>
            <a:off x="3251200" y="2044700"/>
            <a:ext cx="1600200" cy="1181100"/>
          </a:xfrm>
          <a:prstGeom prst="rect">
            <a:avLst/>
          </a:prstGeom>
          <a:solidFill>
            <a:srgbClr val="C0C0C0"/>
          </a:solidFill>
          <a:ln w="25400">
            <a:solidFill>
              <a:schemeClr val="bg2"/>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402450" name="Line 18"/>
          <p:cNvSpPr>
            <a:spLocks noChangeShapeType="1"/>
          </p:cNvSpPr>
          <p:nvPr/>
        </p:nvSpPr>
        <p:spPr bwMode="auto">
          <a:xfrm>
            <a:off x="3251200" y="2044700"/>
            <a:ext cx="584200" cy="8509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402451" name="Line 19"/>
          <p:cNvSpPr>
            <a:spLocks noChangeShapeType="1"/>
          </p:cNvSpPr>
          <p:nvPr/>
        </p:nvSpPr>
        <p:spPr bwMode="auto">
          <a:xfrm flipV="1">
            <a:off x="4241800" y="2044700"/>
            <a:ext cx="596900" cy="8382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402452" name="Line 20"/>
          <p:cNvSpPr>
            <a:spLocks noChangeShapeType="1"/>
          </p:cNvSpPr>
          <p:nvPr/>
        </p:nvSpPr>
        <p:spPr bwMode="auto">
          <a:xfrm>
            <a:off x="3835400" y="2895600"/>
            <a:ext cx="419100" cy="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402453" name="Line 21"/>
          <p:cNvSpPr>
            <a:spLocks noChangeShapeType="1"/>
          </p:cNvSpPr>
          <p:nvPr/>
        </p:nvSpPr>
        <p:spPr bwMode="auto">
          <a:xfrm flipV="1">
            <a:off x="3251200" y="2730500"/>
            <a:ext cx="457200" cy="4826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402454" name="Line 22"/>
          <p:cNvSpPr>
            <a:spLocks noChangeShapeType="1"/>
          </p:cNvSpPr>
          <p:nvPr/>
        </p:nvSpPr>
        <p:spPr bwMode="auto">
          <a:xfrm>
            <a:off x="4368800" y="2755900"/>
            <a:ext cx="469900" cy="4318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402455" name="Text Box 23"/>
          <p:cNvSpPr txBox="1">
            <a:spLocks noChangeArrowheads="1"/>
          </p:cNvSpPr>
          <p:nvPr/>
        </p:nvSpPr>
        <p:spPr bwMode="auto">
          <a:xfrm>
            <a:off x="3138488" y="2921000"/>
            <a:ext cx="1846262" cy="336550"/>
          </a:xfrm>
          <a:prstGeom prst="rect">
            <a:avLst/>
          </a:prstGeom>
          <a:noFill/>
          <a:ln w="9525" algn="ctr">
            <a:noFill/>
            <a:miter lim="800000"/>
            <a:headEnd/>
            <a:tailEnd/>
          </a:ln>
          <a:effectLst/>
        </p:spPr>
        <p:txBody>
          <a:bodyPr>
            <a:spAutoFit/>
          </a:bodyPr>
          <a:lstStyle/>
          <a:p>
            <a:pPr algn="ctr">
              <a:spcBef>
                <a:spcPct val="50000"/>
              </a:spcBef>
              <a:defRPr/>
            </a:pPr>
            <a:r>
              <a:rPr lang="en-US" sz="1600">
                <a:solidFill>
                  <a:srgbClr val="FF0000"/>
                </a:solidFill>
                <a:effectLst>
                  <a:outerShdw blurRad="38100" dist="38100" dir="2700000" algn="tl">
                    <a:srgbClr val="000000"/>
                  </a:outerShdw>
                </a:effectLst>
                <a:latin typeface="Arial" charset="0"/>
                <a:cs typeface="Arial" charset="0"/>
              </a:rPr>
              <a:t>Return Address</a:t>
            </a:r>
          </a:p>
        </p:txBody>
      </p:sp>
      <p:sp>
        <p:nvSpPr>
          <p:cNvPr id="402456" name="Line 24"/>
          <p:cNvSpPr>
            <a:spLocks noChangeShapeType="1"/>
          </p:cNvSpPr>
          <p:nvPr/>
        </p:nvSpPr>
        <p:spPr bwMode="auto">
          <a:xfrm>
            <a:off x="6070600" y="2501900"/>
            <a:ext cx="0" cy="27432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12301" name="Text Box 25"/>
          <p:cNvSpPr txBox="1">
            <a:spLocks noChangeArrowheads="1"/>
          </p:cNvSpPr>
          <p:nvPr/>
        </p:nvSpPr>
        <p:spPr bwMode="auto">
          <a:xfrm>
            <a:off x="5384800" y="156210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Target Service</a:t>
            </a:r>
            <a:endParaRPr lang="en-US" sz="2000">
              <a:latin typeface="Arial" charset="0"/>
              <a:cs typeface="Arial" charset="0"/>
            </a:endParaRPr>
          </a:p>
        </p:txBody>
      </p:sp>
      <p:sp>
        <p:nvSpPr>
          <p:cNvPr id="12302" name="Text Box 26"/>
          <p:cNvSpPr txBox="1">
            <a:spLocks noChangeArrowheads="1"/>
          </p:cNvSpPr>
          <p:nvPr/>
        </p:nvSpPr>
        <p:spPr bwMode="auto">
          <a:xfrm>
            <a:off x="2413000" y="4279900"/>
            <a:ext cx="1333500" cy="711200"/>
          </a:xfrm>
          <a:prstGeom prst="rect">
            <a:avLst/>
          </a:prstGeom>
          <a:solidFill>
            <a:srgbClr val="FF0000"/>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Return Address</a:t>
            </a:r>
            <a:endParaRPr lang="en-US" sz="2000">
              <a:latin typeface="Arial" charset="0"/>
              <a:cs typeface="Arial" charset="0"/>
            </a:endParaRPr>
          </a:p>
        </p:txBody>
      </p:sp>
      <p:sp>
        <p:nvSpPr>
          <p:cNvPr id="402459" name="Line 27"/>
          <p:cNvSpPr>
            <a:spLocks noChangeShapeType="1"/>
          </p:cNvSpPr>
          <p:nvPr/>
        </p:nvSpPr>
        <p:spPr bwMode="auto">
          <a:xfrm flipH="1">
            <a:off x="3810000" y="4635500"/>
            <a:ext cx="2057400" cy="0"/>
          </a:xfrm>
          <a:prstGeom prst="line">
            <a:avLst/>
          </a:prstGeom>
          <a:noFill/>
          <a:ln w="571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pic>
        <p:nvPicPr>
          <p:cNvPr id="12304" name="Picture 28" descr="envelope_icon_BW"/>
          <p:cNvPicPr>
            <a:picLocks noChangeAspect="1" noChangeArrowheads="1"/>
          </p:cNvPicPr>
          <p:nvPr/>
        </p:nvPicPr>
        <p:blipFill>
          <a:blip r:embed="rId3" cstate="print"/>
          <a:srcRect/>
          <a:stretch>
            <a:fillRect/>
          </a:stretch>
        </p:blipFill>
        <p:spPr bwMode="auto">
          <a:xfrm>
            <a:off x="4584700" y="4483100"/>
            <a:ext cx="393700" cy="295275"/>
          </a:xfrm>
          <a:prstGeom prst="rect">
            <a:avLst/>
          </a:prstGeom>
          <a:noFill/>
          <a:ln w="9525">
            <a:noFill/>
            <a:miter lim="800000"/>
            <a:headEnd/>
            <a:tailEnd/>
          </a:ln>
        </p:spPr>
      </p:pic>
      <p:sp>
        <p:nvSpPr>
          <p:cNvPr id="402461" name="Line 29"/>
          <p:cNvSpPr>
            <a:spLocks noChangeShapeType="1"/>
          </p:cNvSpPr>
          <p:nvPr/>
        </p:nvSpPr>
        <p:spPr bwMode="auto">
          <a:xfrm flipH="1">
            <a:off x="3467100" y="3276600"/>
            <a:ext cx="508000" cy="927100"/>
          </a:xfrm>
          <a:prstGeom prst="line">
            <a:avLst/>
          </a:prstGeom>
          <a:noFill/>
          <a:ln w="57150">
            <a:solidFill>
              <a:srgbClr val="FF0000"/>
            </a:solidFill>
            <a:prstDash val="dash"/>
            <a:round/>
            <a:headEnd/>
            <a:tailEnd type="stealth" w="lg" len="lg"/>
          </a:ln>
          <a:effectLst>
            <a:outerShdw dist="35921" dir="2700000" algn="ctr" rotWithShape="0">
              <a:schemeClr val="bg2"/>
            </a:outerShdw>
          </a:effectLst>
        </p:spPr>
        <p:txBody>
          <a:bodyPr/>
          <a:lstStyle/>
          <a:p>
            <a:pPr>
              <a:defRPr/>
            </a:pPr>
            <a:endParaRPr lang="en-GB">
              <a:effectLst>
                <a:outerShdw blurRad="38100" dist="38100" dir="2700000" algn="tl">
                  <a:srgbClr val="000000">
                    <a:alpha val="43137"/>
                  </a:srgbClr>
                </a:outerShdw>
              </a:effectLst>
            </a:endParaRPr>
          </a:p>
        </p:txBody>
      </p:sp>
      <p:sp>
        <p:nvSpPr>
          <p:cNvPr id="12306" name="Text Box 30"/>
          <p:cNvSpPr txBox="1">
            <a:spLocks noChangeArrowheads="1"/>
          </p:cNvSpPr>
          <p:nvPr/>
        </p:nvSpPr>
        <p:spPr bwMode="auto">
          <a:xfrm>
            <a:off x="6083300" y="4318000"/>
            <a:ext cx="1524000" cy="517525"/>
          </a:xfrm>
          <a:prstGeom prst="rect">
            <a:avLst/>
          </a:prstGeom>
          <a:noFill/>
          <a:ln w="9525" algn="ctr">
            <a:noFill/>
            <a:miter lim="800000"/>
            <a:headEnd/>
            <a:tailEnd/>
          </a:ln>
        </p:spPr>
        <p:txBody>
          <a:bodyPr>
            <a:spAutoFit/>
          </a:bodyPr>
          <a:lstStyle/>
          <a:p>
            <a:pPr algn="ctr">
              <a:spcBef>
                <a:spcPct val="50000"/>
              </a:spcBef>
            </a:pPr>
            <a:r>
              <a:rPr lang="en-US" sz="1400">
                <a:latin typeface="Arial" charset="0"/>
                <a:cs typeface="Arial" charset="0"/>
              </a:rPr>
              <a:t>Some time in the future</a:t>
            </a:r>
          </a:p>
        </p:txBody>
      </p:sp>
      <p:sp>
        <p:nvSpPr>
          <p:cNvPr id="12307" name="Text Box 31"/>
          <p:cNvSpPr txBox="1">
            <a:spLocks noChangeArrowheads="1"/>
          </p:cNvSpPr>
          <p:nvPr/>
        </p:nvSpPr>
        <p:spPr bwMode="auto">
          <a:xfrm>
            <a:off x="1587500" y="157480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Initiating Service</a:t>
            </a:r>
            <a:endParaRPr lang="en-US" sz="2000">
              <a:latin typeface="Arial" charset="0"/>
              <a:cs typeface="Arial" charset="0"/>
            </a:endParaRPr>
          </a:p>
        </p:txBody>
      </p:sp>
      <p:sp>
        <p:nvSpPr>
          <p:cNvPr id="402464" name="Line 32"/>
          <p:cNvSpPr>
            <a:spLocks noChangeShapeType="1"/>
          </p:cNvSpPr>
          <p:nvPr/>
        </p:nvSpPr>
        <p:spPr bwMode="auto">
          <a:xfrm>
            <a:off x="2235200" y="2514600"/>
            <a:ext cx="0" cy="27559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pPr eaLnBrk="1" hangingPunct="1">
              <a:defRPr/>
            </a:pPr>
            <a:r>
              <a:rPr lang="en-US" smtClean="0"/>
              <a:t>Importance of Return Address</a:t>
            </a:r>
          </a:p>
        </p:txBody>
      </p:sp>
      <p:sp>
        <p:nvSpPr>
          <p:cNvPr id="404509" name="Rectangle 29"/>
          <p:cNvSpPr>
            <a:spLocks noGrp="1" noChangeArrowheads="1"/>
          </p:cNvSpPr>
          <p:nvPr>
            <p:ph idx="1"/>
          </p:nvPr>
        </p:nvSpPr>
        <p:spPr>
          <a:xfrm>
            <a:off x="0" y="5997575"/>
            <a:ext cx="9144000" cy="860425"/>
          </a:xfrm>
        </p:spPr>
        <p:txBody>
          <a:bodyPr/>
          <a:lstStyle/>
          <a:p>
            <a:pPr marL="342900" indent="-342900" algn="ctr" eaLnBrk="1" hangingPunct="1">
              <a:buFont typeface="Wingdings" pitchFamily="2" charset="2"/>
              <a:buNone/>
              <a:defRPr/>
            </a:pPr>
            <a:r>
              <a:rPr lang="en-US" sz="2800" smtClean="0"/>
              <a:t>Enables distributing load between servers in the same service, creating a message handling pipeline</a:t>
            </a:r>
          </a:p>
        </p:txBody>
      </p:sp>
      <p:sp>
        <p:nvSpPr>
          <p:cNvPr id="404484" name="Line 4"/>
          <p:cNvSpPr>
            <a:spLocks noChangeShapeType="1"/>
          </p:cNvSpPr>
          <p:nvPr/>
        </p:nvSpPr>
        <p:spPr bwMode="auto">
          <a:xfrm>
            <a:off x="2565400" y="2997200"/>
            <a:ext cx="1765300" cy="0"/>
          </a:xfrm>
          <a:prstGeom prst="line">
            <a:avLst/>
          </a:prstGeom>
          <a:noFill/>
          <a:ln w="571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404492" name="Line 12"/>
          <p:cNvSpPr>
            <a:spLocks noChangeShapeType="1"/>
          </p:cNvSpPr>
          <p:nvPr/>
        </p:nvSpPr>
        <p:spPr bwMode="auto">
          <a:xfrm>
            <a:off x="4508500" y="2501900"/>
            <a:ext cx="0" cy="27432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13317" name="Text Box 13"/>
          <p:cNvSpPr txBox="1">
            <a:spLocks noChangeArrowheads="1"/>
          </p:cNvSpPr>
          <p:nvPr/>
        </p:nvSpPr>
        <p:spPr bwMode="auto">
          <a:xfrm>
            <a:off x="3822700" y="1562100"/>
            <a:ext cx="1422400" cy="863600"/>
          </a:xfrm>
          <a:prstGeom prst="rect">
            <a:avLst/>
          </a:prstGeom>
          <a:solidFill>
            <a:srgbClr val="CCFFF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Service B</a:t>
            </a:r>
          </a:p>
          <a:p>
            <a:pPr algn="ctr">
              <a:spcBef>
                <a:spcPct val="50000"/>
              </a:spcBef>
            </a:pPr>
            <a:r>
              <a:rPr lang="en-US" sz="2000">
                <a:solidFill>
                  <a:srgbClr val="000000"/>
                </a:solidFill>
                <a:latin typeface="Arial" charset="0"/>
                <a:cs typeface="Arial" charset="0"/>
              </a:rPr>
              <a:t>Server 2</a:t>
            </a:r>
            <a:endParaRPr lang="en-US" sz="2000">
              <a:latin typeface="Arial" charset="0"/>
              <a:cs typeface="Arial" charset="0"/>
            </a:endParaRPr>
          </a:p>
        </p:txBody>
      </p:sp>
      <p:sp>
        <p:nvSpPr>
          <p:cNvPr id="13318" name="Text Box 19"/>
          <p:cNvSpPr txBox="1">
            <a:spLocks noChangeArrowheads="1"/>
          </p:cNvSpPr>
          <p:nvPr/>
        </p:nvSpPr>
        <p:spPr bwMode="auto">
          <a:xfrm>
            <a:off x="1587500" y="1574800"/>
            <a:ext cx="1536700" cy="8636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Service A</a:t>
            </a:r>
          </a:p>
          <a:p>
            <a:pPr algn="ctr">
              <a:spcBef>
                <a:spcPct val="50000"/>
              </a:spcBef>
            </a:pPr>
            <a:r>
              <a:rPr lang="en-US" sz="2000">
                <a:solidFill>
                  <a:srgbClr val="000000"/>
                </a:solidFill>
                <a:latin typeface="Arial" charset="0"/>
                <a:cs typeface="Arial" charset="0"/>
              </a:rPr>
              <a:t>Server 1</a:t>
            </a:r>
            <a:endParaRPr lang="en-US" sz="2000">
              <a:latin typeface="Arial" charset="0"/>
              <a:cs typeface="Arial" charset="0"/>
            </a:endParaRPr>
          </a:p>
        </p:txBody>
      </p:sp>
      <p:sp>
        <p:nvSpPr>
          <p:cNvPr id="404500" name="Line 20"/>
          <p:cNvSpPr>
            <a:spLocks noChangeShapeType="1"/>
          </p:cNvSpPr>
          <p:nvPr/>
        </p:nvSpPr>
        <p:spPr bwMode="auto">
          <a:xfrm>
            <a:off x="2235200" y="2514600"/>
            <a:ext cx="0" cy="27559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404502" name="Line 22"/>
          <p:cNvSpPr>
            <a:spLocks noChangeShapeType="1"/>
          </p:cNvSpPr>
          <p:nvPr/>
        </p:nvSpPr>
        <p:spPr bwMode="auto">
          <a:xfrm flipV="1">
            <a:off x="1016000" y="2603500"/>
            <a:ext cx="1092200" cy="0"/>
          </a:xfrm>
          <a:prstGeom prst="line">
            <a:avLst/>
          </a:prstGeom>
          <a:noFill/>
          <a:ln w="571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13321" name="Text Box 23"/>
          <p:cNvSpPr txBox="1">
            <a:spLocks noChangeArrowheads="1"/>
          </p:cNvSpPr>
          <p:nvPr/>
        </p:nvSpPr>
        <p:spPr bwMode="auto">
          <a:xfrm>
            <a:off x="0" y="2184400"/>
            <a:ext cx="1524000" cy="304800"/>
          </a:xfrm>
          <a:prstGeom prst="rect">
            <a:avLst/>
          </a:prstGeom>
          <a:noFill/>
          <a:ln w="9525" algn="ctr">
            <a:noFill/>
            <a:miter lim="800000"/>
            <a:headEnd/>
            <a:tailEnd/>
          </a:ln>
        </p:spPr>
        <p:txBody>
          <a:bodyPr>
            <a:spAutoFit/>
          </a:bodyPr>
          <a:lstStyle/>
          <a:p>
            <a:pPr algn="ctr">
              <a:spcBef>
                <a:spcPct val="50000"/>
              </a:spcBef>
            </a:pPr>
            <a:r>
              <a:rPr lang="en-US" sz="1400">
                <a:latin typeface="Arial" charset="0"/>
                <a:cs typeface="Arial" charset="0"/>
              </a:rPr>
              <a:t>Request 0</a:t>
            </a:r>
          </a:p>
        </p:txBody>
      </p:sp>
      <p:sp>
        <p:nvSpPr>
          <p:cNvPr id="13322" name="Text Box 24"/>
          <p:cNvSpPr txBox="1">
            <a:spLocks noChangeArrowheads="1"/>
          </p:cNvSpPr>
          <p:nvPr/>
        </p:nvSpPr>
        <p:spPr bwMode="auto">
          <a:xfrm>
            <a:off x="2590800" y="3136900"/>
            <a:ext cx="1524000" cy="304800"/>
          </a:xfrm>
          <a:prstGeom prst="rect">
            <a:avLst/>
          </a:prstGeom>
          <a:noFill/>
          <a:ln w="9525" algn="ctr">
            <a:noFill/>
            <a:miter lim="800000"/>
            <a:headEnd/>
            <a:tailEnd/>
          </a:ln>
        </p:spPr>
        <p:txBody>
          <a:bodyPr>
            <a:spAutoFit/>
          </a:bodyPr>
          <a:lstStyle/>
          <a:p>
            <a:pPr algn="ctr">
              <a:spcBef>
                <a:spcPct val="50000"/>
              </a:spcBef>
            </a:pPr>
            <a:r>
              <a:rPr lang="en-US" sz="1400">
                <a:latin typeface="Arial" charset="0"/>
                <a:cs typeface="Arial" charset="0"/>
              </a:rPr>
              <a:t>Request 1</a:t>
            </a:r>
          </a:p>
        </p:txBody>
      </p:sp>
      <p:sp>
        <p:nvSpPr>
          <p:cNvPr id="13323" name="Text Box 25"/>
          <p:cNvSpPr txBox="1">
            <a:spLocks noChangeArrowheads="1"/>
          </p:cNvSpPr>
          <p:nvPr/>
        </p:nvSpPr>
        <p:spPr bwMode="auto">
          <a:xfrm>
            <a:off x="6045200" y="1574800"/>
            <a:ext cx="1536700" cy="8636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Service A</a:t>
            </a:r>
          </a:p>
          <a:p>
            <a:pPr algn="ctr">
              <a:spcBef>
                <a:spcPct val="50000"/>
              </a:spcBef>
            </a:pPr>
            <a:r>
              <a:rPr lang="en-US" sz="2000">
                <a:solidFill>
                  <a:srgbClr val="000000"/>
                </a:solidFill>
                <a:latin typeface="Arial" charset="0"/>
                <a:cs typeface="Arial" charset="0"/>
              </a:rPr>
              <a:t>Server 3</a:t>
            </a:r>
            <a:endParaRPr lang="en-US" sz="2000">
              <a:latin typeface="Arial" charset="0"/>
              <a:cs typeface="Arial" charset="0"/>
            </a:endParaRPr>
          </a:p>
        </p:txBody>
      </p:sp>
      <p:sp>
        <p:nvSpPr>
          <p:cNvPr id="404506" name="Line 26"/>
          <p:cNvSpPr>
            <a:spLocks noChangeShapeType="1"/>
          </p:cNvSpPr>
          <p:nvPr/>
        </p:nvSpPr>
        <p:spPr bwMode="auto">
          <a:xfrm>
            <a:off x="6692900" y="2514600"/>
            <a:ext cx="0" cy="27559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404507" name="Line 27"/>
          <p:cNvSpPr>
            <a:spLocks noChangeShapeType="1"/>
          </p:cNvSpPr>
          <p:nvPr/>
        </p:nvSpPr>
        <p:spPr bwMode="auto">
          <a:xfrm>
            <a:off x="4724400" y="3416300"/>
            <a:ext cx="1765300" cy="0"/>
          </a:xfrm>
          <a:prstGeom prst="line">
            <a:avLst/>
          </a:prstGeom>
          <a:noFill/>
          <a:ln w="571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13326" name="Text Box 28"/>
          <p:cNvSpPr txBox="1">
            <a:spLocks noChangeArrowheads="1"/>
          </p:cNvSpPr>
          <p:nvPr/>
        </p:nvSpPr>
        <p:spPr bwMode="auto">
          <a:xfrm>
            <a:off x="4813300" y="3644900"/>
            <a:ext cx="1524000" cy="304800"/>
          </a:xfrm>
          <a:prstGeom prst="rect">
            <a:avLst/>
          </a:prstGeom>
          <a:noFill/>
          <a:ln w="9525" algn="ctr">
            <a:noFill/>
            <a:miter lim="800000"/>
            <a:headEnd/>
            <a:tailEnd/>
          </a:ln>
        </p:spPr>
        <p:txBody>
          <a:bodyPr>
            <a:spAutoFit/>
          </a:bodyPr>
          <a:lstStyle/>
          <a:p>
            <a:pPr algn="ctr">
              <a:spcBef>
                <a:spcPct val="50000"/>
              </a:spcBef>
            </a:pPr>
            <a:r>
              <a:rPr lang="en-US" sz="1400">
                <a:latin typeface="Arial" charset="0"/>
                <a:cs typeface="Arial" charset="0"/>
              </a:rPr>
              <a:t>Response 1</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eaLnBrk="1" hangingPunct="1">
              <a:defRPr/>
            </a:pPr>
            <a:r>
              <a:rPr lang="en-US" dirty="0" smtClean="0"/>
              <a:t>Correlated Request/Response</a:t>
            </a:r>
          </a:p>
        </p:txBody>
      </p:sp>
      <p:sp>
        <p:nvSpPr>
          <p:cNvPr id="361499" name="Rectangle 27"/>
          <p:cNvSpPr>
            <a:spLocks noGrp="1" noChangeArrowheads="1"/>
          </p:cNvSpPr>
          <p:nvPr>
            <p:ph idx="1"/>
          </p:nvPr>
        </p:nvSpPr>
        <p:spPr>
          <a:xfrm>
            <a:off x="0" y="5889625"/>
            <a:ext cx="9144000" cy="968375"/>
          </a:xfrm>
        </p:spPr>
        <p:txBody>
          <a:bodyPr/>
          <a:lstStyle/>
          <a:p>
            <a:pPr marL="342900" indent="-342900" algn="ctr" eaLnBrk="1" hangingPunct="1">
              <a:buFont typeface="Wingdings" pitchFamily="2" charset="2"/>
              <a:buNone/>
              <a:defRPr/>
            </a:pPr>
            <a:r>
              <a:rPr lang="en-US" dirty="0" smtClean="0"/>
              <a:t>In the header of the response message, there is a correlation id equal to the request message id</a:t>
            </a:r>
          </a:p>
        </p:txBody>
      </p:sp>
      <p:sp>
        <p:nvSpPr>
          <p:cNvPr id="361477" name="Line 5"/>
          <p:cNvSpPr>
            <a:spLocks noChangeShapeType="1"/>
          </p:cNvSpPr>
          <p:nvPr/>
        </p:nvSpPr>
        <p:spPr bwMode="auto">
          <a:xfrm>
            <a:off x="2565400" y="2603500"/>
            <a:ext cx="3238500" cy="0"/>
          </a:xfrm>
          <a:prstGeom prst="line">
            <a:avLst/>
          </a:prstGeom>
          <a:noFill/>
          <a:ln w="571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1478" name="Line 6"/>
          <p:cNvSpPr>
            <a:spLocks noChangeShapeType="1"/>
          </p:cNvSpPr>
          <p:nvPr/>
        </p:nvSpPr>
        <p:spPr bwMode="auto">
          <a:xfrm>
            <a:off x="6070600" y="2501900"/>
            <a:ext cx="0" cy="27432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14341" name="Text Box 7"/>
          <p:cNvSpPr txBox="1">
            <a:spLocks noChangeArrowheads="1"/>
          </p:cNvSpPr>
          <p:nvPr/>
        </p:nvSpPr>
        <p:spPr bwMode="auto">
          <a:xfrm>
            <a:off x="5384800" y="156210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Target Service</a:t>
            </a:r>
            <a:endParaRPr lang="en-US" sz="2000">
              <a:latin typeface="Arial" charset="0"/>
              <a:cs typeface="Arial" charset="0"/>
            </a:endParaRPr>
          </a:p>
        </p:txBody>
      </p:sp>
      <p:sp>
        <p:nvSpPr>
          <p:cNvPr id="361480" name="Line 8"/>
          <p:cNvSpPr>
            <a:spLocks noChangeShapeType="1"/>
          </p:cNvSpPr>
          <p:nvPr/>
        </p:nvSpPr>
        <p:spPr bwMode="auto">
          <a:xfrm flipH="1">
            <a:off x="2641600" y="4635500"/>
            <a:ext cx="3225800" cy="0"/>
          </a:xfrm>
          <a:prstGeom prst="line">
            <a:avLst/>
          </a:prstGeom>
          <a:noFill/>
          <a:ln w="571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14343" name="Text Box 9"/>
          <p:cNvSpPr txBox="1">
            <a:spLocks noChangeArrowheads="1"/>
          </p:cNvSpPr>
          <p:nvPr/>
        </p:nvSpPr>
        <p:spPr bwMode="auto">
          <a:xfrm>
            <a:off x="6083300" y="4318000"/>
            <a:ext cx="1524000" cy="517525"/>
          </a:xfrm>
          <a:prstGeom prst="rect">
            <a:avLst/>
          </a:prstGeom>
          <a:noFill/>
          <a:ln w="9525" algn="ctr">
            <a:noFill/>
            <a:miter lim="800000"/>
            <a:headEnd/>
            <a:tailEnd/>
          </a:ln>
        </p:spPr>
        <p:txBody>
          <a:bodyPr>
            <a:spAutoFit/>
          </a:bodyPr>
          <a:lstStyle/>
          <a:p>
            <a:pPr algn="ctr">
              <a:spcBef>
                <a:spcPct val="50000"/>
              </a:spcBef>
            </a:pPr>
            <a:r>
              <a:rPr lang="en-US" sz="1400">
                <a:latin typeface="Arial" charset="0"/>
                <a:cs typeface="Arial" charset="0"/>
              </a:rPr>
              <a:t>Some time in the future</a:t>
            </a:r>
          </a:p>
        </p:txBody>
      </p:sp>
      <p:sp>
        <p:nvSpPr>
          <p:cNvPr id="14344" name="Text Box 10"/>
          <p:cNvSpPr txBox="1">
            <a:spLocks noChangeArrowheads="1"/>
          </p:cNvSpPr>
          <p:nvPr/>
        </p:nvSpPr>
        <p:spPr bwMode="auto">
          <a:xfrm>
            <a:off x="1587500" y="157480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Initiating Service</a:t>
            </a:r>
            <a:endParaRPr lang="en-US" sz="2000">
              <a:latin typeface="Arial" charset="0"/>
              <a:cs typeface="Arial" charset="0"/>
            </a:endParaRPr>
          </a:p>
        </p:txBody>
      </p:sp>
      <p:sp>
        <p:nvSpPr>
          <p:cNvPr id="361483" name="Line 11"/>
          <p:cNvSpPr>
            <a:spLocks noChangeShapeType="1"/>
          </p:cNvSpPr>
          <p:nvPr/>
        </p:nvSpPr>
        <p:spPr bwMode="auto">
          <a:xfrm>
            <a:off x="2235200" y="2514600"/>
            <a:ext cx="0" cy="27559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1484" name="Rectangle 12"/>
          <p:cNvSpPr>
            <a:spLocks noChangeArrowheads="1"/>
          </p:cNvSpPr>
          <p:nvPr/>
        </p:nvSpPr>
        <p:spPr bwMode="auto">
          <a:xfrm>
            <a:off x="3251200" y="2044700"/>
            <a:ext cx="1600200" cy="1181100"/>
          </a:xfrm>
          <a:prstGeom prst="rect">
            <a:avLst/>
          </a:prstGeom>
          <a:solidFill>
            <a:srgbClr val="C0C0C0"/>
          </a:solidFill>
          <a:ln w="25400">
            <a:solidFill>
              <a:schemeClr val="bg2"/>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1485" name="Line 13"/>
          <p:cNvSpPr>
            <a:spLocks noChangeShapeType="1"/>
          </p:cNvSpPr>
          <p:nvPr/>
        </p:nvSpPr>
        <p:spPr bwMode="auto">
          <a:xfrm>
            <a:off x="3251200" y="2044700"/>
            <a:ext cx="584200" cy="8509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86" name="Line 14"/>
          <p:cNvSpPr>
            <a:spLocks noChangeShapeType="1"/>
          </p:cNvSpPr>
          <p:nvPr/>
        </p:nvSpPr>
        <p:spPr bwMode="auto">
          <a:xfrm flipV="1">
            <a:off x="4241800" y="2044700"/>
            <a:ext cx="596900" cy="8382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87" name="Line 15"/>
          <p:cNvSpPr>
            <a:spLocks noChangeShapeType="1"/>
          </p:cNvSpPr>
          <p:nvPr/>
        </p:nvSpPr>
        <p:spPr bwMode="auto">
          <a:xfrm>
            <a:off x="3835400" y="2895600"/>
            <a:ext cx="419100" cy="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88" name="Line 16"/>
          <p:cNvSpPr>
            <a:spLocks noChangeShapeType="1"/>
          </p:cNvSpPr>
          <p:nvPr/>
        </p:nvSpPr>
        <p:spPr bwMode="auto">
          <a:xfrm flipV="1">
            <a:off x="3251200" y="2730500"/>
            <a:ext cx="457200" cy="4826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89" name="Line 17"/>
          <p:cNvSpPr>
            <a:spLocks noChangeShapeType="1"/>
          </p:cNvSpPr>
          <p:nvPr/>
        </p:nvSpPr>
        <p:spPr bwMode="auto">
          <a:xfrm>
            <a:off x="4368800" y="2755900"/>
            <a:ext cx="469900" cy="4318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90" name="Text Box 18"/>
          <p:cNvSpPr txBox="1">
            <a:spLocks noChangeArrowheads="1"/>
          </p:cNvSpPr>
          <p:nvPr/>
        </p:nvSpPr>
        <p:spPr bwMode="auto">
          <a:xfrm>
            <a:off x="3263900" y="2882900"/>
            <a:ext cx="1663700" cy="336550"/>
          </a:xfrm>
          <a:prstGeom prst="rect">
            <a:avLst/>
          </a:prstGeom>
          <a:noFill/>
          <a:ln w="9525" algn="ctr">
            <a:noFill/>
            <a:miter lim="800000"/>
            <a:headEnd/>
            <a:tailEnd/>
          </a:ln>
          <a:effectLst/>
        </p:spPr>
        <p:txBody>
          <a:bodyPr>
            <a:spAutoFit/>
          </a:bodyPr>
          <a:lstStyle/>
          <a:p>
            <a:pPr algn="ctr">
              <a:spcBef>
                <a:spcPct val="50000"/>
              </a:spcBef>
              <a:defRPr/>
            </a:pPr>
            <a:r>
              <a:rPr lang="en-US" sz="1600">
                <a:solidFill>
                  <a:srgbClr val="FF0000"/>
                </a:solidFill>
                <a:effectLst>
                  <a:outerShdw blurRad="38100" dist="38100" dir="2700000" algn="tl">
                    <a:srgbClr val="000000"/>
                  </a:outerShdw>
                </a:effectLst>
                <a:latin typeface="Arial" charset="0"/>
                <a:cs typeface="Arial" charset="0"/>
              </a:rPr>
              <a:t>Ticket (guid)</a:t>
            </a:r>
          </a:p>
        </p:txBody>
      </p:sp>
      <p:sp>
        <p:nvSpPr>
          <p:cNvPr id="361491" name="Rectangle 19"/>
          <p:cNvSpPr>
            <a:spLocks noChangeArrowheads="1"/>
          </p:cNvSpPr>
          <p:nvPr/>
        </p:nvSpPr>
        <p:spPr bwMode="auto">
          <a:xfrm>
            <a:off x="3505200" y="3975100"/>
            <a:ext cx="1600200" cy="1181100"/>
          </a:xfrm>
          <a:prstGeom prst="rect">
            <a:avLst/>
          </a:prstGeom>
          <a:solidFill>
            <a:srgbClr val="C0C0C0"/>
          </a:solidFill>
          <a:ln w="25400">
            <a:solidFill>
              <a:schemeClr val="bg2"/>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1492" name="Line 20"/>
          <p:cNvSpPr>
            <a:spLocks noChangeShapeType="1"/>
          </p:cNvSpPr>
          <p:nvPr/>
        </p:nvSpPr>
        <p:spPr bwMode="auto">
          <a:xfrm>
            <a:off x="3505200" y="3975100"/>
            <a:ext cx="584200" cy="8509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93" name="Line 21"/>
          <p:cNvSpPr>
            <a:spLocks noChangeShapeType="1"/>
          </p:cNvSpPr>
          <p:nvPr/>
        </p:nvSpPr>
        <p:spPr bwMode="auto">
          <a:xfrm flipV="1">
            <a:off x="4495800" y="3975100"/>
            <a:ext cx="596900" cy="8382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94" name="Line 22"/>
          <p:cNvSpPr>
            <a:spLocks noChangeShapeType="1"/>
          </p:cNvSpPr>
          <p:nvPr/>
        </p:nvSpPr>
        <p:spPr bwMode="auto">
          <a:xfrm>
            <a:off x="4089400" y="4826000"/>
            <a:ext cx="419100" cy="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95" name="Line 23"/>
          <p:cNvSpPr>
            <a:spLocks noChangeShapeType="1"/>
          </p:cNvSpPr>
          <p:nvPr/>
        </p:nvSpPr>
        <p:spPr bwMode="auto">
          <a:xfrm flipV="1">
            <a:off x="3505200" y="4660900"/>
            <a:ext cx="457200" cy="4826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96" name="Line 24"/>
          <p:cNvSpPr>
            <a:spLocks noChangeShapeType="1"/>
          </p:cNvSpPr>
          <p:nvPr/>
        </p:nvSpPr>
        <p:spPr bwMode="auto">
          <a:xfrm>
            <a:off x="4622800" y="4686300"/>
            <a:ext cx="469900" cy="4318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61497" name="Text Box 25"/>
          <p:cNvSpPr txBox="1">
            <a:spLocks noChangeArrowheads="1"/>
          </p:cNvSpPr>
          <p:nvPr/>
        </p:nvSpPr>
        <p:spPr bwMode="auto">
          <a:xfrm>
            <a:off x="3517900" y="4813300"/>
            <a:ext cx="1663700" cy="336550"/>
          </a:xfrm>
          <a:prstGeom prst="rect">
            <a:avLst/>
          </a:prstGeom>
          <a:noFill/>
          <a:ln w="9525" algn="ctr">
            <a:noFill/>
            <a:miter lim="800000"/>
            <a:headEnd/>
            <a:tailEnd/>
          </a:ln>
          <a:effectLst/>
        </p:spPr>
        <p:txBody>
          <a:bodyPr>
            <a:spAutoFit/>
          </a:bodyPr>
          <a:lstStyle/>
          <a:p>
            <a:pPr algn="ctr">
              <a:spcBef>
                <a:spcPct val="50000"/>
              </a:spcBef>
              <a:defRPr/>
            </a:pPr>
            <a:r>
              <a:rPr lang="en-US" sz="1600">
                <a:solidFill>
                  <a:srgbClr val="FF0000"/>
                </a:solidFill>
                <a:effectLst>
                  <a:outerShdw blurRad="38100" dist="38100" dir="2700000" algn="tl">
                    <a:srgbClr val="000000"/>
                  </a:outerShdw>
                </a:effectLst>
                <a:latin typeface="Arial" charset="0"/>
                <a:cs typeface="Arial" charset="0"/>
              </a:rPr>
              <a:t>Ticket (guid)</a:t>
            </a:r>
          </a:p>
        </p:txBody>
      </p:sp>
      <p:sp>
        <p:nvSpPr>
          <p:cNvPr id="361498" name="Line 26"/>
          <p:cNvSpPr>
            <a:spLocks noChangeShapeType="1"/>
          </p:cNvSpPr>
          <p:nvPr/>
        </p:nvSpPr>
        <p:spPr bwMode="auto">
          <a:xfrm>
            <a:off x="4089400" y="3111500"/>
            <a:ext cx="228600" cy="1739900"/>
          </a:xfrm>
          <a:prstGeom prst="line">
            <a:avLst/>
          </a:prstGeom>
          <a:noFill/>
          <a:ln w="57150">
            <a:solidFill>
              <a:srgbClr val="FF0000"/>
            </a:solidFill>
            <a:prstDash val="dash"/>
            <a:round/>
            <a:headEnd/>
            <a:tailEnd type="stealth" w="lg" len="lg"/>
          </a:ln>
          <a:effectLst>
            <a:outerShdw dist="35921" dir="2700000" algn="ctr" rotWithShape="0">
              <a:schemeClr val="bg2"/>
            </a:outerShdw>
          </a:effectLst>
        </p:spPr>
        <p:txBody>
          <a:bodyPr/>
          <a:lstStyle/>
          <a:p>
            <a:pPr>
              <a:defRPr/>
            </a:pPr>
            <a:endParaRPr lang="en-GB">
              <a:effectLst>
                <a:outerShdw blurRad="38100" dist="38100" dir="2700000" algn="tl">
                  <a:srgbClr val="000000">
                    <a:alpha val="43137"/>
                  </a:srgbClr>
                </a:outerShdw>
              </a:effectLst>
            </a:endParaRPr>
          </a:p>
        </p:txBody>
      </p:sp>
      <p:sp>
        <p:nvSpPr>
          <p:cNvPr id="26" name="Rectangle 27"/>
          <p:cNvSpPr txBox="1">
            <a:spLocks noChangeArrowheads="1"/>
          </p:cNvSpPr>
          <p:nvPr/>
        </p:nvSpPr>
        <p:spPr bwMode="auto">
          <a:xfrm>
            <a:off x="0" y="761115"/>
            <a:ext cx="9144000" cy="5355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42900" marR="0" lvl="0" indent="-34290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defRPr/>
            </a:pPr>
            <a:r>
              <a:rPr kumimoji="0" 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Based on Return Address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a:noFill/>
          <a:ln/>
        </p:spPr>
        <p:txBody>
          <a:bodyPr/>
          <a:lstStyle/>
          <a:p>
            <a:r>
              <a:rPr lang="en-US"/>
              <a:t>Systems are not applications</a:t>
            </a:r>
          </a:p>
        </p:txBody>
      </p:sp>
      <p:sp>
        <p:nvSpPr>
          <p:cNvPr id="288771" name="Rectangle 3"/>
          <p:cNvSpPr>
            <a:spLocks noGrp="1" noChangeArrowheads="1"/>
          </p:cNvSpPr>
          <p:nvPr>
            <p:ph idx="1"/>
          </p:nvPr>
        </p:nvSpPr>
        <p:spPr>
          <a:xfrm>
            <a:off x="107950" y="1584325"/>
            <a:ext cx="8915400" cy="968375"/>
          </a:xfrm>
          <a:noFill/>
          <a:ln/>
        </p:spPr>
        <p:txBody>
          <a:bodyPr>
            <a:normAutofit fontScale="92500"/>
          </a:bodyPr>
          <a:lstStyle/>
          <a:p>
            <a:pPr marL="342900" indent="-342900"/>
            <a:r>
              <a:rPr lang="en-US"/>
              <a:t>Each executable within a system is not an application</a:t>
            </a:r>
          </a:p>
        </p:txBody>
      </p:sp>
      <p:sp>
        <p:nvSpPr>
          <p:cNvPr id="288772" name="Rectangle 4"/>
          <p:cNvSpPr>
            <a:spLocks noChangeArrowheads="1"/>
          </p:cNvSpPr>
          <p:nvPr/>
        </p:nvSpPr>
        <p:spPr bwMode="auto">
          <a:xfrm>
            <a:off x="228600" y="5889625"/>
            <a:ext cx="8915400" cy="530225"/>
          </a:xfrm>
          <a:prstGeom prst="rect">
            <a:avLst/>
          </a:prstGeom>
          <a:noFill/>
          <a:ln w="9525">
            <a:noFill/>
            <a:miter lim="800000"/>
            <a:headEnd/>
            <a:tailEnd/>
          </a:ln>
          <a:effectLst/>
        </p:spPr>
        <p:txBody>
          <a:bodyPr>
            <a:spAutoFit/>
          </a:bodyPr>
          <a:lstStyle/>
          <a:p>
            <a:pPr marL="342900" indent="-342900">
              <a:lnSpc>
                <a:spcPct val="90000"/>
              </a:lnSpc>
              <a:spcBef>
                <a:spcPct val="30000"/>
              </a:spcBef>
              <a:buClr>
                <a:schemeClr val="tx2"/>
              </a:buClr>
              <a:buSzPct val="55000"/>
              <a:buFont typeface="Wingdings" pitchFamily="2" charset="2"/>
              <a:buBlip>
                <a:blip r:embed="rId3"/>
              </a:buBlip>
            </a:pPr>
            <a:r>
              <a:rPr lang="en-US" b="0">
                <a:effectLst>
                  <a:outerShdw blurRad="38100" dist="38100" dir="2700000" algn="tl">
                    <a:srgbClr val="000000"/>
                  </a:outerShdw>
                </a:effectLst>
                <a:latin typeface="Franklin Gothic Book" pitchFamily="34" charset="0"/>
              </a:rPr>
              <a:t>Each executable must deal with “connectivity”</a:t>
            </a:r>
          </a:p>
        </p:txBody>
      </p:sp>
      <p:pic>
        <p:nvPicPr>
          <p:cNvPr id="288773" name="Picture 5" descr="scalable2"/>
          <p:cNvPicPr>
            <a:picLocks noChangeAspect="1" noChangeArrowheads="1"/>
          </p:cNvPicPr>
          <p:nvPr/>
        </p:nvPicPr>
        <p:blipFill>
          <a:blip r:embed="rId4" cstate="print"/>
          <a:srcRect/>
          <a:stretch>
            <a:fillRect/>
          </a:stretch>
        </p:blipFill>
        <p:spPr bwMode="auto">
          <a:xfrm>
            <a:off x="579438" y="2644775"/>
            <a:ext cx="2298700" cy="3116263"/>
          </a:xfrm>
          <a:prstGeom prst="rect">
            <a:avLst/>
          </a:prstGeom>
          <a:noFill/>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eaLnBrk="1" hangingPunct="1">
              <a:defRPr/>
            </a:pPr>
            <a:r>
              <a:rPr lang="en-US" smtClean="0"/>
              <a:t>Correlated Response API</a:t>
            </a:r>
          </a:p>
        </p:txBody>
      </p:sp>
      <p:sp>
        <p:nvSpPr>
          <p:cNvPr id="406556" name="Rectangle 28"/>
          <p:cNvSpPr>
            <a:spLocks noGrp="1" noChangeArrowheads="1"/>
          </p:cNvSpPr>
          <p:nvPr>
            <p:ph idx="1"/>
          </p:nvPr>
        </p:nvSpPr>
        <p:spPr>
          <a:xfrm>
            <a:off x="0" y="1584325"/>
            <a:ext cx="9144000" cy="4862870"/>
          </a:xfrm>
        </p:spPr>
        <p:txBody>
          <a:bodyPr/>
          <a:lstStyle/>
          <a:p>
            <a:pPr marL="342900" indent="-342900" eaLnBrk="1" hangingPunct="1">
              <a:lnSpc>
                <a:spcPct val="80000"/>
              </a:lnSpc>
              <a:defRPr/>
            </a:pPr>
            <a:r>
              <a:rPr lang="en-US" dirty="0" smtClean="0"/>
              <a:t>When the response arrives, how can we pass it back to the object that initiated the request?</a:t>
            </a:r>
          </a:p>
          <a:p>
            <a:pPr marL="342900" indent="-342900" eaLnBrk="1" hangingPunct="1">
              <a:lnSpc>
                <a:spcPct val="80000"/>
              </a:lnSpc>
              <a:defRPr/>
            </a:pPr>
            <a:endParaRPr lang="en-US" dirty="0" smtClean="0"/>
          </a:p>
          <a:p>
            <a:pPr marL="342900" indent="-342900" eaLnBrk="1" hangingPunct="1">
              <a:lnSpc>
                <a:spcPct val="80000"/>
              </a:lnSpc>
              <a:defRPr/>
            </a:pPr>
            <a:r>
              <a:rPr lang="en-US" dirty="0" smtClean="0"/>
              <a:t>If the object would pass a callback along with the message it wanted to send…</a:t>
            </a:r>
          </a:p>
          <a:p>
            <a:pPr marL="342900" indent="-342900" eaLnBrk="1" hangingPunct="1">
              <a:lnSpc>
                <a:spcPct val="80000"/>
              </a:lnSpc>
              <a:defRPr/>
            </a:pPr>
            <a:endParaRPr lang="en-US" dirty="0" smtClean="0"/>
          </a:p>
          <a:p>
            <a:pPr marL="342900" indent="-342900" eaLnBrk="1" hangingPunct="1">
              <a:lnSpc>
                <a:spcPct val="80000"/>
              </a:lnSpc>
              <a:buFont typeface="Wingdings" pitchFamily="2" charset="2"/>
              <a:buNone/>
              <a:defRPr/>
            </a:pPr>
            <a:r>
              <a:rPr lang="en-US" sz="2400" b="1" dirty="0" smtClean="0">
                <a:latin typeface="Courier New" pitchFamily="49" charset="0"/>
                <a:cs typeface="Courier New" pitchFamily="49" charset="0"/>
              </a:rPr>
              <a:t>	</a:t>
            </a:r>
            <a:r>
              <a:rPr lang="en-US" sz="2000" b="1" dirty="0" smtClean="0">
                <a:latin typeface="Courier New" pitchFamily="49" charset="0"/>
                <a:cs typeface="Courier New" pitchFamily="49" charset="0"/>
              </a:rPr>
              <a:t>void Send(</a:t>
            </a:r>
            <a:r>
              <a:rPr lang="en-US" sz="2000" b="1" dirty="0" err="1" smtClean="0">
                <a:latin typeface="Courier New" pitchFamily="49" charset="0"/>
                <a:cs typeface="Courier New" pitchFamily="49" charset="0"/>
              </a:rPr>
              <a:t>IMessage</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msg</a:t>
            </a:r>
            <a:r>
              <a:rPr lang="en-US" sz="2000" b="1" dirty="0" smtClean="0">
                <a:latin typeface="Courier New" pitchFamily="49" charset="0"/>
                <a:cs typeface="Courier New" pitchFamily="49" charset="0"/>
              </a:rPr>
              <a:t>).Register(</a:t>
            </a:r>
          </a:p>
          <a:p>
            <a:pPr marL="342900" indent="-342900" eaLnBrk="1" hangingPunct="1">
              <a:lnSpc>
                <a:spcPct val="80000"/>
              </a:lnSpc>
              <a:buFont typeface="Wingdings" pitchFamily="2" charset="2"/>
              <a:buNone/>
              <a:defRPr/>
            </a:pP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AsyncCallback</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cb</a:t>
            </a:r>
            <a:r>
              <a:rPr lang="en-US" sz="2000" b="1" dirty="0" smtClean="0">
                <a:latin typeface="Courier New" pitchFamily="49" charset="0"/>
                <a:cs typeface="Courier New" pitchFamily="49" charset="0"/>
              </a:rPr>
              <a:t>, object state);</a:t>
            </a:r>
          </a:p>
          <a:p>
            <a:pPr marL="342900" indent="-342900" eaLnBrk="1" hangingPunct="1">
              <a:lnSpc>
                <a:spcPct val="80000"/>
              </a:lnSpc>
              <a:buFont typeface="Wingdings" pitchFamily="2" charset="2"/>
              <a:buNone/>
              <a:defRPr/>
            </a:pPr>
            <a:endParaRPr lang="en-US" sz="2000" b="1" dirty="0" smtClean="0">
              <a:latin typeface="Courier New" pitchFamily="49" charset="0"/>
              <a:cs typeface="Courier New" pitchFamily="49" charset="0"/>
            </a:endParaRPr>
          </a:p>
          <a:p>
            <a:pPr marL="342900" lvl="0" indent="-342900" eaLnBrk="1" hangingPunct="1">
              <a:lnSpc>
                <a:spcPct val="80000"/>
              </a:lnSpc>
              <a:buClr>
                <a:srgbClr val="FFD34F"/>
              </a:buClr>
              <a:defRPr/>
            </a:pPr>
            <a:r>
              <a:rPr lang="en-US" dirty="0" smtClean="0">
                <a:solidFill>
                  <a:srgbClr val="FFFFFF"/>
                </a:solidFill>
              </a:rPr>
              <a:t>Callbacks don’t survive restarts.</a:t>
            </a:r>
          </a:p>
          <a:p>
            <a:pPr marL="342900" indent="-342900" eaLnBrk="1" hangingPunct="1">
              <a:lnSpc>
                <a:spcPct val="80000"/>
              </a:lnSpc>
              <a:buFont typeface="Wingdings" pitchFamily="2" charset="2"/>
              <a:buNone/>
              <a:defRPr/>
            </a:pPr>
            <a:endParaRPr lang="en-US" sz="2000" b="1" dirty="0" smtClean="0">
              <a:latin typeface="Courier New" pitchFamily="49" charset="0"/>
              <a:cs typeface="Courier New" pitchFamily="49" charset="0"/>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rot="16200000">
            <a:off x="2469950" y="3373066"/>
            <a:ext cx="4176000" cy="1588"/>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5" name="Picture 2" descr="C:\Documents and Settings\Udi Dahan\My Documents\My Pictures\work\rack.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643174" y="-24"/>
            <a:ext cx="4095750" cy="1314450"/>
          </a:xfrm>
          <a:prstGeom prst="rect">
            <a:avLst/>
          </a:prstGeom>
          <a:noFill/>
        </p:spPr>
      </p:pic>
      <p:pic>
        <p:nvPicPr>
          <p:cNvPr id="6" name="Picture 2" descr="C:\Documents and Settings\Udi Dahan\My Documents\My Pictures\work\rack.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795574" y="5543574"/>
            <a:ext cx="4095750" cy="1314450"/>
          </a:xfrm>
          <a:prstGeom prst="rect">
            <a:avLst/>
          </a:prstGeom>
          <a:noFill/>
        </p:spPr>
      </p:pic>
      <p:sp>
        <p:nvSpPr>
          <p:cNvPr id="8" name="Rounded Rectangle 7"/>
          <p:cNvSpPr/>
          <p:nvPr/>
        </p:nvSpPr>
        <p:spPr>
          <a:xfrm>
            <a:off x="3929058" y="0"/>
            <a:ext cx="1214446" cy="428628"/>
          </a:xfrm>
          <a:prstGeom prst="roundRect">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t>Server</a:t>
            </a:r>
            <a:endParaRPr lang="en-US" dirty="0" smtClean="0"/>
          </a:p>
        </p:txBody>
      </p:sp>
      <p:sp>
        <p:nvSpPr>
          <p:cNvPr id="9" name="Rounded Rectangle 8"/>
          <p:cNvSpPr/>
          <p:nvPr/>
        </p:nvSpPr>
        <p:spPr>
          <a:xfrm>
            <a:off x="3929058" y="6357958"/>
            <a:ext cx="1214446"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smtClean="0"/>
              <a:t>Client</a:t>
            </a:r>
            <a:endParaRPr lang="en-GB" sz="2400" dirty="0"/>
          </a:p>
        </p:txBody>
      </p:sp>
      <p:cxnSp>
        <p:nvCxnSpPr>
          <p:cNvPr id="11" name="Straight Arrow Connector 10"/>
          <p:cNvCxnSpPr/>
          <p:nvPr/>
        </p:nvCxnSpPr>
        <p:spPr>
          <a:xfrm rot="10800000">
            <a:off x="3357554" y="6143644"/>
            <a:ext cx="500066" cy="428628"/>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2178827" y="2250273"/>
            <a:ext cx="4714908" cy="250033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V="1">
            <a:off x="5072066" y="285728"/>
            <a:ext cx="642942" cy="500066"/>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3321835" y="321447"/>
            <a:ext cx="642942" cy="428628"/>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flipH="1">
            <a:off x="2250265" y="2464587"/>
            <a:ext cx="4643470" cy="2143140"/>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5214942" y="6143644"/>
            <a:ext cx="428628" cy="428628"/>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Lightning Bolt 14"/>
          <p:cNvSpPr/>
          <p:nvPr/>
        </p:nvSpPr>
        <p:spPr>
          <a:xfrm flipH="1">
            <a:off x="5572132" y="1357298"/>
            <a:ext cx="2571768" cy="50006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ghtning Bolt 16"/>
          <p:cNvSpPr/>
          <p:nvPr/>
        </p:nvSpPr>
        <p:spPr>
          <a:xfrm flipH="1">
            <a:off x="5429256" y="4500570"/>
            <a:ext cx="2571768" cy="500066"/>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2714612" y="5500702"/>
            <a:ext cx="4071966" cy="714380"/>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MSMQ</a:t>
            </a:r>
          </a:p>
          <a:p>
            <a:pPr algn="ctr"/>
            <a:r>
              <a:rPr lang="en-US" sz="2000" b="1" dirty="0" smtClean="0"/>
              <a:t>Outgoing</a:t>
            </a:r>
            <a:r>
              <a:rPr lang="en-US" sz="2000" dirty="0" smtClean="0"/>
              <a:t>                          </a:t>
            </a:r>
            <a:r>
              <a:rPr lang="en-US" sz="2000" b="1" dirty="0" smtClean="0"/>
              <a:t>Incoming</a:t>
            </a:r>
            <a:endParaRPr lang="en-GB" sz="2000" b="1" dirty="0"/>
          </a:p>
        </p:txBody>
      </p:sp>
      <p:sp>
        <p:nvSpPr>
          <p:cNvPr id="20" name="Rectangle 19"/>
          <p:cNvSpPr/>
          <p:nvPr/>
        </p:nvSpPr>
        <p:spPr>
          <a:xfrm>
            <a:off x="2645334" y="443769"/>
            <a:ext cx="4071966" cy="714380"/>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MSMQ</a:t>
            </a:r>
          </a:p>
          <a:p>
            <a:pPr algn="ctr"/>
            <a:r>
              <a:rPr lang="en-US" sz="2000" b="1" dirty="0" smtClean="0"/>
              <a:t>Outgoing</a:t>
            </a:r>
            <a:r>
              <a:rPr lang="en-US" sz="2000" dirty="0" smtClean="0"/>
              <a:t>                          </a:t>
            </a:r>
            <a:r>
              <a:rPr lang="en-US" sz="2000" b="1" dirty="0" smtClean="0"/>
              <a:t>Incoming</a:t>
            </a:r>
            <a:endParaRPr lang="en-GB"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up)">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pPr eaLnBrk="1" hangingPunct="1">
              <a:defRPr/>
            </a:pPr>
            <a:r>
              <a:rPr lang="en-US" smtClean="0"/>
              <a:t>Publish / Subscribe</a:t>
            </a:r>
          </a:p>
        </p:txBody>
      </p:sp>
      <p:sp>
        <p:nvSpPr>
          <p:cNvPr id="408579" name="Rectangle 3"/>
          <p:cNvSpPr>
            <a:spLocks noGrp="1" noChangeArrowheads="1"/>
          </p:cNvSpPr>
          <p:nvPr>
            <p:ph idx="1"/>
          </p:nvPr>
        </p:nvSpPr>
        <p:spPr>
          <a:xfrm>
            <a:off x="107950" y="1584325"/>
            <a:ext cx="9036050" cy="3785652"/>
          </a:xfrm>
        </p:spPr>
        <p:txBody>
          <a:bodyPr/>
          <a:lstStyle/>
          <a:p>
            <a:pPr marL="342900" indent="-342900" eaLnBrk="1" hangingPunct="1">
              <a:defRPr/>
            </a:pPr>
            <a:r>
              <a:rPr lang="en-US" dirty="0" smtClean="0"/>
              <a:t>Basis for “events” between systems</a:t>
            </a:r>
          </a:p>
          <a:p>
            <a:pPr marL="342900" indent="-342900" eaLnBrk="1" hangingPunct="1">
              <a:defRPr/>
            </a:pPr>
            <a:endParaRPr lang="en-US" dirty="0" smtClean="0"/>
          </a:p>
          <a:p>
            <a:pPr marL="342900" indent="-342900" eaLnBrk="1" hangingPunct="1">
              <a:defRPr/>
            </a:pPr>
            <a:r>
              <a:rPr lang="en-US" dirty="0" smtClean="0"/>
              <a:t>What is an event in messaging? </a:t>
            </a:r>
          </a:p>
          <a:p>
            <a:pPr marL="742950" lvl="1" indent="-285750" eaLnBrk="1" hangingPunct="1">
              <a:defRPr/>
            </a:pPr>
            <a:r>
              <a:rPr lang="en-US" dirty="0" smtClean="0"/>
              <a:t>The </a:t>
            </a:r>
            <a:r>
              <a:rPr lang="en-US" b="1" dirty="0" smtClean="0"/>
              <a:t>receipt</a:t>
            </a:r>
            <a:r>
              <a:rPr lang="en-US" dirty="0" smtClean="0"/>
              <a:t> of a message</a:t>
            </a:r>
          </a:p>
          <a:p>
            <a:pPr marL="742950" lvl="1" indent="-285750" eaLnBrk="1" hangingPunct="1">
              <a:defRPr/>
            </a:pPr>
            <a:endParaRPr lang="en-US" dirty="0" smtClean="0"/>
          </a:p>
          <a:p>
            <a:pPr marL="342900" indent="-342900" eaLnBrk="1" hangingPunct="1">
              <a:defRPr/>
            </a:pPr>
            <a:r>
              <a:rPr lang="en-US" dirty="0" smtClean="0"/>
              <a:t>So, publishing an event means just sending a message to numerous destinations.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57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5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Out-of-order events</a:t>
            </a:r>
            <a:endParaRPr lang="en-US" dirty="0"/>
          </a:p>
        </p:txBody>
      </p:sp>
      <p:sp>
        <p:nvSpPr>
          <p:cNvPr id="4" name="Rounded Rectangle 3"/>
          <p:cNvSpPr/>
          <p:nvPr/>
        </p:nvSpPr>
        <p:spPr bwMode="auto">
          <a:xfrm>
            <a:off x="503434" y="1602768"/>
            <a:ext cx="1407559" cy="698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Sales</a:t>
            </a:r>
          </a:p>
        </p:txBody>
      </p:sp>
      <p:sp>
        <p:nvSpPr>
          <p:cNvPr id="5" name="Rounded Rectangle 4"/>
          <p:cNvSpPr/>
          <p:nvPr/>
        </p:nvSpPr>
        <p:spPr bwMode="auto">
          <a:xfrm>
            <a:off x="5484688" y="1590781"/>
            <a:ext cx="1407559" cy="698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Billing</a:t>
            </a:r>
          </a:p>
        </p:txBody>
      </p:sp>
      <p:sp>
        <p:nvSpPr>
          <p:cNvPr id="6" name="Rounded Rectangle 5"/>
          <p:cNvSpPr/>
          <p:nvPr/>
        </p:nvSpPr>
        <p:spPr bwMode="auto">
          <a:xfrm>
            <a:off x="3758630" y="5022350"/>
            <a:ext cx="1820237" cy="698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Shipping</a:t>
            </a:r>
          </a:p>
        </p:txBody>
      </p:sp>
      <p:cxnSp>
        <p:nvCxnSpPr>
          <p:cNvPr id="8" name="Straight Arrow Connector 7"/>
          <p:cNvCxnSpPr>
            <a:stCxn id="4" idx="3"/>
            <a:endCxn id="5" idx="1"/>
          </p:cNvCxnSpPr>
          <p:nvPr/>
        </p:nvCxnSpPr>
        <p:spPr bwMode="auto">
          <a:xfrm flipV="1">
            <a:off x="1910993" y="1940103"/>
            <a:ext cx="3573695" cy="11987"/>
          </a:xfrm>
          <a:prstGeom prst="straightConnector1">
            <a:avLst/>
          </a:prstGeom>
          <a:solidFill>
            <a:schemeClr val="accent1"/>
          </a:solidFill>
          <a:ln w="38100" cap="flat" cmpd="sng" algn="ctr">
            <a:solidFill>
              <a:schemeClr val="tx1"/>
            </a:solidFill>
            <a:prstDash val="sysDash"/>
            <a:round/>
            <a:headEnd type="none" w="med" len="med"/>
            <a:tailEnd type="stealth" w="lg" len="lg"/>
          </a:ln>
          <a:effectLst/>
        </p:spPr>
      </p:cxnSp>
      <p:sp>
        <p:nvSpPr>
          <p:cNvPr id="9" name="TextBox 8"/>
          <p:cNvSpPr txBox="1"/>
          <p:nvPr/>
        </p:nvSpPr>
        <p:spPr>
          <a:xfrm>
            <a:off x="2445249" y="1428110"/>
            <a:ext cx="2210798" cy="461665"/>
          </a:xfrm>
          <a:prstGeom prst="rect">
            <a:avLst/>
          </a:prstGeom>
          <a:noFill/>
        </p:spPr>
        <p:txBody>
          <a:bodyPr wrap="none" rtlCol="0">
            <a:spAutoFit/>
          </a:bodyPr>
          <a:lstStyle/>
          <a:p>
            <a:r>
              <a:rPr lang="en-US" sz="2400" b="0" dirty="0" smtClean="0"/>
              <a:t>Order Accepted</a:t>
            </a:r>
            <a:endParaRPr lang="en-US" sz="2400" b="0" dirty="0"/>
          </a:p>
        </p:txBody>
      </p:sp>
      <p:cxnSp>
        <p:nvCxnSpPr>
          <p:cNvPr id="11" name="Straight Arrow Connector 10"/>
          <p:cNvCxnSpPr>
            <a:stCxn id="4" idx="2"/>
          </p:cNvCxnSpPr>
          <p:nvPr/>
        </p:nvCxnSpPr>
        <p:spPr bwMode="auto">
          <a:xfrm rot="16200000" flipH="1">
            <a:off x="1178960" y="2329664"/>
            <a:ext cx="1376737" cy="1320229"/>
          </a:xfrm>
          <a:prstGeom prst="straightConnector1">
            <a:avLst/>
          </a:prstGeom>
          <a:solidFill>
            <a:schemeClr val="accent1"/>
          </a:solidFill>
          <a:ln w="38100" cap="flat" cmpd="sng" algn="ctr">
            <a:solidFill>
              <a:schemeClr val="tx1"/>
            </a:solidFill>
            <a:prstDash val="sysDash"/>
            <a:round/>
            <a:headEnd type="none" w="med" len="med"/>
            <a:tailEnd type="stealth" w="lg" len="lg"/>
          </a:ln>
          <a:effectLst/>
        </p:spPr>
      </p:cxnSp>
      <p:sp>
        <p:nvSpPr>
          <p:cNvPr id="14" name="TextBox 13"/>
          <p:cNvSpPr txBox="1"/>
          <p:nvPr/>
        </p:nvSpPr>
        <p:spPr>
          <a:xfrm>
            <a:off x="1806538" y="2566830"/>
            <a:ext cx="2210798" cy="461665"/>
          </a:xfrm>
          <a:prstGeom prst="rect">
            <a:avLst/>
          </a:prstGeom>
          <a:noFill/>
        </p:spPr>
        <p:txBody>
          <a:bodyPr wrap="none" rtlCol="0">
            <a:spAutoFit/>
          </a:bodyPr>
          <a:lstStyle/>
          <a:p>
            <a:r>
              <a:rPr lang="en-US" sz="2400" b="0" dirty="0" smtClean="0"/>
              <a:t>Order Accepted</a:t>
            </a:r>
            <a:endParaRPr lang="en-US" sz="2400" b="0" dirty="0"/>
          </a:p>
        </p:txBody>
      </p:sp>
      <p:sp>
        <p:nvSpPr>
          <p:cNvPr id="15" name="TextBox 14"/>
          <p:cNvSpPr txBox="1"/>
          <p:nvPr/>
        </p:nvSpPr>
        <p:spPr>
          <a:xfrm>
            <a:off x="5371671" y="3799728"/>
            <a:ext cx="1733167" cy="461665"/>
          </a:xfrm>
          <a:prstGeom prst="rect">
            <a:avLst/>
          </a:prstGeom>
          <a:noFill/>
        </p:spPr>
        <p:txBody>
          <a:bodyPr wrap="none" rtlCol="0">
            <a:spAutoFit/>
          </a:bodyPr>
          <a:lstStyle/>
          <a:p>
            <a:r>
              <a:rPr lang="en-US" sz="2400" b="0" dirty="0" smtClean="0"/>
              <a:t>Order Billed</a:t>
            </a:r>
            <a:endParaRPr lang="en-US" sz="2400" b="0" dirty="0"/>
          </a:p>
        </p:txBody>
      </p:sp>
      <p:cxnSp>
        <p:nvCxnSpPr>
          <p:cNvPr id="16" name="Straight Arrow Connector 15"/>
          <p:cNvCxnSpPr>
            <a:stCxn id="5" idx="2"/>
            <a:endCxn id="6" idx="0"/>
          </p:cNvCxnSpPr>
          <p:nvPr/>
        </p:nvCxnSpPr>
        <p:spPr bwMode="auto">
          <a:xfrm rot="5400000">
            <a:off x="4062146" y="2896028"/>
            <a:ext cx="2732926" cy="1519719"/>
          </a:xfrm>
          <a:prstGeom prst="straightConnector1">
            <a:avLst/>
          </a:prstGeom>
          <a:solidFill>
            <a:schemeClr val="accent1"/>
          </a:solidFill>
          <a:ln w="38100" cap="flat" cmpd="sng" algn="ctr">
            <a:solidFill>
              <a:schemeClr val="tx1"/>
            </a:solidFill>
            <a:prstDash val="sysDash"/>
            <a:round/>
            <a:headEnd type="none" w="med" len="med"/>
            <a:tailEnd type="stealth" w="lg" len="lg"/>
          </a:ln>
          <a:effectLst/>
        </p:spPr>
      </p:cxnSp>
      <p:sp>
        <p:nvSpPr>
          <p:cNvPr id="20" name="TextBox 19"/>
          <p:cNvSpPr txBox="1"/>
          <p:nvPr/>
        </p:nvSpPr>
        <p:spPr>
          <a:xfrm>
            <a:off x="5575443" y="4948723"/>
            <a:ext cx="3644524" cy="830997"/>
          </a:xfrm>
          <a:prstGeom prst="rect">
            <a:avLst/>
          </a:prstGeom>
          <a:noFill/>
        </p:spPr>
        <p:txBody>
          <a:bodyPr wrap="none" rtlCol="0">
            <a:spAutoFit/>
          </a:bodyPr>
          <a:lstStyle/>
          <a:p>
            <a:r>
              <a:rPr lang="en-US" sz="2400" b="0" dirty="0" smtClean="0"/>
              <a:t>Can’t find order in DB</a:t>
            </a:r>
          </a:p>
          <a:p>
            <a:r>
              <a:rPr lang="en-US" sz="2400" b="0" dirty="0" smtClean="0"/>
              <a:t>Throws away the message</a:t>
            </a:r>
            <a:endParaRPr lang="en-US" sz="2400" b="0" dirty="0"/>
          </a:p>
        </p:txBody>
      </p:sp>
      <p:cxnSp>
        <p:nvCxnSpPr>
          <p:cNvPr id="21" name="Straight Arrow Connector 20"/>
          <p:cNvCxnSpPr>
            <a:stCxn id="4" idx="2"/>
          </p:cNvCxnSpPr>
          <p:nvPr/>
        </p:nvCxnSpPr>
        <p:spPr bwMode="auto">
          <a:xfrm rot="16200000" flipH="1">
            <a:off x="1148137" y="2360487"/>
            <a:ext cx="2722655" cy="2604501"/>
          </a:xfrm>
          <a:prstGeom prst="straightConnector1">
            <a:avLst/>
          </a:prstGeom>
          <a:solidFill>
            <a:schemeClr val="accent1"/>
          </a:solidFill>
          <a:ln w="38100" cap="flat" cmpd="sng" algn="ctr">
            <a:solidFill>
              <a:schemeClr val="tx1"/>
            </a:solidFill>
            <a:prstDash val="sysDash"/>
            <a:round/>
            <a:headEnd type="none" w="med" len="med"/>
            <a:tailEnd type="stealth" w="lg" len="lg"/>
          </a:ln>
          <a:effectLst/>
        </p:spPr>
      </p:cxnSp>
      <p:sp>
        <p:nvSpPr>
          <p:cNvPr id="27" name="TextBox 26"/>
          <p:cNvSpPr txBox="1"/>
          <p:nvPr/>
        </p:nvSpPr>
        <p:spPr>
          <a:xfrm>
            <a:off x="133564" y="4926462"/>
            <a:ext cx="3516604" cy="830997"/>
          </a:xfrm>
          <a:prstGeom prst="rect">
            <a:avLst/>
          </a:prstGeom>
          <a:noFill/>
        </p:spPr>
        <p:txBody>
          <a:bodyPr wrap="none" rtlCol="0">
            <a:spAutoFit/>
          </a:bodyPr>
          <a:lstStyle/>
          <a:p>
            <a:r>
              <a:rPr lang="en-US" sz="2400" b="0" dirty="0" smtClean="0"/>
              <a:t>Now waits for </a:t>
            </a:r>
            <a:r>
              <a:rPr lang="en-US" sz="2400" b="0" dirty="0" err="1" smtClean="0"/>
              <a:t>OrderBilled</a:t>
            </a:r>
            <a:endParaRPr lang="en-US" sz="2400" b="0" dirty="0" smtClean="0"/>
          </a:p>
          <a:p>
            <a:r>
              <a:rPr lang="en-US" sz="2400" b="0" dirty="0" smtClean="0"/>
              <a:t>which won’t arrive again</a:t>
            </a:r>
            <a:endParaRPr lang="en-US" sz="2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Out-of-order messaging</a:t>
            </a:r>
            <a:endParaRPr lang="en-US" dirty="0"/>
          </a:p>
        </p:txBody>
      </p:sp>
      <p:sp>
        <p:nvSpPr>
          <p:cNvPr id="3" name="Content Placeholder 2"/>
          <p:cNvSpPr>
            <a:spLocks noGrp="1"/>
          </p:cNvSpPr>
          <p:nvPr>
            <p:ph idx="1"/>
          </p:nvPr>
        </p:nvSpPr>
        <p:spPr>
          <a:xfrm>
            <a:off x="107950" y="1584325"/>
            <a:ext cx="8915400" cy="4081117"/>
          </a:xfrm>
        </p:spPr>
        <p:txBody>
          <a:bodyPr/>
          <a:lstStyle/>
          <a:p>
            <a:r>
              <a:rPr lang="en-US" dirty="0" smtClean="0"/>
              <a:t>Assume that messages may arrive out of order</a:t>
            </a:r>
          </a:p>
          <a:p>
            <a:endParaRPr lang="en-US" dirty="0" smtClean="0"/>
          </a:p>
          <a:p>
            <a:r>
              <a:rPr lang="en-US" dirty="0" smtClean="0"/>
              <a:t>Consider retrying messages later in those cases</a:t>
            </a:r>
          </a:p>
          <a:p>
            <a:endParaRPr lang="en-US" dirty="0" smtClean="0"/>
          </a:p>
          <a:p>
            <a:r>
              <a:rPr lang="en-US" dirty="0" smtClean="0"/>
              <a:t>Benefits include:</a:t>
            </a:r>
          </a:p>
          <a:p>
            <a:pPr>
              <a:buNone/>
            </a:pPr>
            <a:r>
              <a:rPr lang="en-US" dirty="0" smtClean="0"/>
              <a:t>		Increased parallelism</a:t>
            </a:r>
          </a:p>
          <a:p>
            <a:pPr>
              <a:buNone/>
            </a:pPr>
            <a:r>
              <a:rPr lang="en-US" dirty="0" smtClean="0"/>
              <a:t>		Better fault-tolerance</a:t>
            </a:r>
            <a:endParaRPr lang="en-US" dirty="0"/>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ChangeArrowheads="1"/>
          </p:cNvSpPr>
          <p:nvPr/>
        </p:nvSpPr>
        <p:spPr bwMode="auto">
          <a:xfrm>
            <a:off x="1092200" y="1054100"/>
            <a:ext cx="6845300" cy="4889500"/>
          </a:xfrm>
          <a:prstGeom prst="rect">
            <a:avLst/>
          </a:prstGeom>
          <a:solidFill>
            <a:schemeClr val="accent1"/>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000000"/>
                </a:outerShdw>
              </a:effectLst>
            </a:endParaRPr>
          </a:p>
        </p:txBody>
      </p:sp>
      <p:sp>
        <p:nvSpPr>
          <p:cNvPr id="384003" name="Rectangle 3"/>
          <p:cNvSpPr>
            <a:spLocks noGrp="1" noChangeArrowheads="1"/>
          </p:cNvSpPr>
          <p:nvPr>
            <p:ph type="title"/>
          </p:nvPr>
        </p:nvSpPr>
        <p:spPr/>
        <p:txBody>
          <a:bodyPr/>
          <a:lstStyle/>
          <a:p>
            <a:pPr eaLnBrk="1" hangingPunct="1">
              <a:defRPr/>
            </a:pPr>
            <a:r>
              <a:rPr lang="en-US" smtClean="0"/>
              <a:t>Publish / Subscribe</a:t>
            </a:r>
          </a:p>
        </p:txBody>
      </p:sp>
      <p:sp>
        <p:nvSpPr>
          <p:cNvPr id="384005" name="Rectangle 5"/>
          <p:cNvSpPr>
            <a:spLocks noGrp="1" noChangeArrowheads="1"/>
          </p:cNvSpPr>
          <p:nvPr>
            <p:ph idx="1"/>
          </p:nvPr>
        </p:nvSpPr>
        <p:spPr>
          <a:xfrm>
            <a:off x="107950" y="6035675"/>
            <a:ext cx="9036050" cy="530225"/>
          </a:xfrm>
        </p:spPr>
        <p:txBody>
          <a:bodyPr/>
          <a:lstStyle/>
          <a:p>
            <a:pPr marL="342900" indent="-342900" eaLnBrk="1" hangingPunct="1">
              <a:buFont typeface="Wingdings" pitchFamily="2" charset="2"/>
              <a:buNone/>
              <a:defRPr/>
            </a:pPr>
            <a:r>
              <a:rPr lang="en-US" smtClean="0"/>
              <a:t>But what does “subscribe” mean?</a:t>
            </a:r>
          </a:p>
        </p:txBody>
      </p:sp>
      <p:sp>
        <p:nvSpPr>
          <p:cNvPr id="384004" name="Rectangle 4"/>
          <p:cNvSpPr>
            <a:spLocks noChangeArrowheads="1"/>
          </p:cNvSpPr>
          <p:nvPr/>
        </p:nvSpPr>
        <p:spPr bwMode="auto">
          <a:xfrm>
            <a:off x="0" y="1862138"/>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sp>
        <p:nvSpPr>
          <p:cNvPr id="384006"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sp>
        <p:nvSpPr>
          <p:cNvPr id="384009"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graphicFrame>
        <p:nvGraphicFramePr>
          <p:cNvPr id="1026" name="Object 8"/>
          <p:cNvGraphicFramePr>
            <a:graphicFrameLocks noChangeAspect="1"/>
          </p:cNvGraphicFramePr>
          <p:nvPr/>
        </p:nvGraphicFramePr>
        <p:xfrm>
          <a:off x="1130300" y="1117600"/>
          <a:ext cx="6819900" cy="4505325"/>
        </p:xfrm>
        <a:graphic>
          <a:graphicData uri="http://schemas.openxmlformats.org/presentationml/2006/ole">
            <p:oleObj spid="_x0000_s4098" name="Visio" r:id="rId4" imgW="4740091" imgH="3131628" progId="">
              <p:embed/>
            </p:oleObj>
          </a:graphicData>
        </a:graphic>
      </p:graphicFrame>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eaLnBrk="1" hangingPunct="1">
              <a:defRPr/>
            </a:pPr>
            <a:r>
              <a:rPr lang="en-US" smtClean="0"/>
              <a:t>Subscribe</a:t>
            </a:r>
          </a:p>
        </p:txBody>
      </p:sp>
      <p:sp>
        <p:nvSpPr>
          <p:cNvPr id="420867" name="Rectangle 3"/>
          <p:cNvSpPr>
            <a:spLocks noGrp="1" noChangeArrowheads="1"/>
          </p:cNvSpPr>
          <p:nvPr>
            <p:ph idx="1"/>
          </p:nvPr>
        </p:nvSpPr>
        <p:spPr>
          <a:xfrm>
            <a:off x="107950" y="1584325"/>
            <a:ext cx="9036050" cy="5057775"/>
          </a:xfrm>
        </p:spPr>
        <p:txBody>
          <a:bodyPr/>
          <a:lstStyle/>
          <a:p>
            <a:pPr marL="342900" indent="-342900" eaLnBrk="1" hangingPunct="1">
              <a:defRPr/>
            </a:pPr>
            <a:r>
              <a:rPr lang="en-US" smtClean="0"/>
              <a:t>In order to avoid spatial coupling, we have a mapping between message type &amp; destination</a:t>
            </a:r>
          </a:p>
          <a:p>
            <a:pPr marL="342900" indent="-342900" eaLnBrk="1" hangingPunct="1">
              <a:defRPr/>
            </a:pPr>
            <a:endParaRPr lang="en-US" smtClean="0"/>
          </a:p>
          <a:p>
            <a:pPr marL="342900" indent="-342900" eaLnBrk="1" hangingPunct="1">
              <a:defRPr/>
            </a:pPr>
            <a:r>
              <a:rPr lang="en-US" smtClean="0"/>
              <a:t>If we have subscribed to a message type, then we have a handler for it</a:t>
            </a:r>
          </a:p>
          <a:p>
            <a:pPr marL="342900" indent="-342900" eaLnBrk="1" hangingPunct="1">
              <a:defRPr/>
            </a:pPr>
            <a:endParaRPr lang="en-US" smtClean="0"/>
          </a:p>
          <a:p>
            <a:pPr marL="342900" indent="-342900" eaLnBrk="1" hangingPunct="1">
              <a:defRPr/>
            </a:pPr>
            <a:r>
              <a:rPr lang="en-US" smtClean="0"/>
              <a:t>Therefore, registering that handler with the communications infrastructure is enough to express “subscribe”</a:t>
            </a:r>
          </a:p>
          <a:p>
            <a:pPr marL="1143000" lvl="2" indent="-228600" eaLnBrk="1" hangingPunct="1">
              <a:defRPr/>
            </a:pPr>
            <a:r>
              <a:rPr lang="en-US" smtClean="0"/>
              <a:t>The infrastructure will send its own subscribe message</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pPr eaLnBrk="1" hangingPunct="1">
              <a:defRPr/>
            </a:pPr>
            <a:r>
              <a:rPr lang="en-US" smtClean="0"/>
              <a:t>Subscribe</a:t>
            </a:r>
          </a:p>
        </p:txBody>
      </p:sp>
      <p:sp>
        <p:nvSpPr>
          <p:cNvPr id="424963" name="Rectangle 3"/>
          <p:cNvSpPr>
            <a:spLocks noGrp="1" noChangeArrowheads="1"/>
          </p:cNvSpPr>
          <p:nvPr>
            <p:ph idx="1"/>
          </p:nvPr>
        </p:nvSpPr>
        <p:spPr>
          <a:xfrm>
            <a:off x="107950" y="1584325"/>
            <a:ext cx="9036050" cy="1406525"/>
          </a:xfrm>
        </p:spPr>
        <p:txBody>
          <a:bodyPr/>
          <a:lstStyle/>
          <a:p>
            <a:pPr marL="342900" indent="-342900" eaLnBrk="1" hangingPunct="1">
              <a:defRPr/>
            </a:pPr>
            <a:r>
              <a:rPr lang="en-US" smtClean="0"/>
              <a:t>When the communications infrastructure receives a “subscribe” message, it saves the return address.</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rot="16200000" flipH="1">
            <a:off x="1323940" y="2324080"/>
            <a:ext cx="2043136"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6086470" y="2324080"/>
            <a:ext cx="2043136"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86080" y="4389048"/>
            <a:ext cx="2052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3956162" y="3002765"/>
            <a:ext cx="684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4574714" y="3759408"/>
            <a:ext cx="828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6915500" y="4394909"/>
            <a:ext cx="2052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12824" y="2973268"/>
            <a:ext cx="684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8596" y="3357562"/>
            <a:ext cx="7929618" cy="1588"/>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9"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643174" y="1357298"/>
            <a:ext cx="4095750" cy="1314450"/>
          </a:xfrm>
          <a:prstGeom prst="rect">
            <a:avLst/>
          </a:prstGeom>
          <a:noFill/>
        </p:spPr>
      </p:pic>
      <p:pic>
        <p:nvPicPr>
          <p:cNvPr id="20"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0" y="5543574"/>
            <a:ext cx="4095750" cy="1314450"/>
          </a:xfrm>
          <a:prstGeom prst="rect">
            <a:avLst/>
          </a:prstGeom>
          <a:noFill/>
        </p:spPr>
      </p:pic>
      <p:pic>
        <p:nvPicPr>
          <p:cNvPr id="21"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85720" y="-24"/>
            <a:ext cx="4095750" cy="1314450"/>
          </a:xfrm>
          <a:prstGeom prst="rect">
            <a:avLst/>
          </a:prstGeom>
          <a:noFill/>
        </p:spPr>
      </p:pic>
      <p:pic>
        <p:nvPicPr>
          <p:cNvPr id="22"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048250" y="-24"/>
            <a:ext cx="4095750" cy="1314450"/>
          </a:xfrm>
          <a:prstGeom prst="rect">
            <a:avLst/>
          </a:prstGeom>
          <a:noFill/>
        </p:spPr>
      </p:pic>
      <p:pic>
        <p:nvPicPr>
          <p:cNvPr id="23"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048250" y="5543574"/>
            <a:ext cx="4095750" cy="1314450"/>
          </a:xfrm>
          <a:prstGeom prst="rect">
            <a:avLst/>
          </a:prstGeom>
          <a:noFill/>
        </p:spPr>
      </p:pic>
      <p:pic>
        <p:nvPicPr>
          <p:cNvPr id="24"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795574" y="4214842"/>
            <a:ext cx="4095750" cy="1314450"/>
          </a:xfrm>
          <a:prstGeom prst="rect">
            <a:avLst/>
          </a:prstGeom>
          <a:noFill/>
        </p:spPr>
      </p:pic>
      <p:sp>
        <p:nvSpPr>
          <p:cNvPr id="25" name="Rounded Rectangle 24"/>
          <p:cNvSpPr/>
          <p:nvPr/>
        </p:nvSpPr>
        <p:spPr>
          <a:xfrm>
            <a:off x="1357290" y="500042"/>
            <a:ext cx="1214446" cy="428628"/>
          </a:xfrm>
          <a:prstGeom prst="roundRect">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800" dirty="0"/>
              <a:t>Publisher</a:t>
            </a:r>
          </a:p>
        </p:txBody>
      </p:sp>
      <p:sp>
        <p:nvSpPr>
          <p:cNvPr id="26" name="Rounded Rectangle 25"/>
          <p:cNvSpPr/>
          <p:nvPr/>
        </p:nvSpPr>
        <p:spPr>
          <a:xfrm>
            <a:off x="571472" y="6143644"/>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smtClean="0"/>
              <a:t>Subscriber</a:t>
            </a:r>
            <a:endParaRPr lang="en-GB" dirty="0"/>
          </a:p>
        </p:txBody>
      </p:sp>
      <p:cxnSp>
        <p:nvCxnSpPr>
          <p:cNvPr id="29" name="Straight Arrow Connector 28"/>
          <p:cNvCxnSpPr/>
          <p:nvPr/>
        </p:nvCxnSpPr>
        <p:spPr>
          <a:xfrm rot="5400000" flipH="1" flipV="1">
            <a:off x="-1285916" y="3214686"/>
            <a:ext cx="5072098" cy="642942"/>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 name="Group 27"/>
          <p:cNvGrpSpPr/>
          <p:nvPr/>
        </p:nvGrpSpPr>
        <p:grpSpPr>
          <a:xfrm>
            <a:off x="214282" y="1142984"/>
            <a:ext cx="1223948" cy="732592"/>
            <a:chOff x="214282" y="1142984"/>
            <a:chExt cx="1223948" cy="732592"/>
          </a:xfrm>
        </p:grpSpPr>
        <p:pic>
          <p:nvPicPr>
            <p:cNvPr id="2050"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27" name="TextBox 26"/>
            <p:cNvSpPr txBox="1"/>
            <p:nvPr/>
          </p:nvSpPr>
          <p:spPr>
            <a:xfrm>
              <a:off x="283418" y="1155430"/>
              <a:ext cx="1048685" cy="338554"/>
            </a:xfrm>
            <a:prstGeom prst="rect">
              <a:avLst/>
            </a:prstGeom>
            <a:noFill/>
          </p:spPr>
          <p:txBody>
            <a:bodyPr wrap="none" rtlCol="0">
              <a:spAutoFit/>
            </a:bodyPr>
            <a:lstStyle/>
            <a:p>
              <a:r>
                <a:rPr lang="en-US" sz="1600" dirty="0" smtClean="0"/>
                <a:t>Subscribe</a:t>
              </a:r>
              <a:endParaRPr lang="en-GB" dirty="0"/>
            </a:p>
          </p:txBody>
        </p:sp>
      </p:grpSp>
      <p:sp>
        <p:nvSpPr>
          <p:cNvPr id="32" name="Rounded Rectangle 31"/>
          <p:cNvSpPr/>
          <p:nvPr/>
        </p:nvSpPr>
        <p:spPr>
          <a:xfrm>
            <a:off x="3428992" y="4786322"/>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3" name="Rounded Rectangle 32"/>
          <p:cNvSpPr/>
          <p:nvPr/>
        </p:nvSpPr>
        <p:spPr>
          <a:xfrm>
            <a:off x="4000496" y="1643050"/>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4" name="Rounded Rectangle 33"/>
          <p:cNvSpPr/>
          <p:nvPr/>
        </p:nvSpPr>
        <p:spPr>
          <a:xfrm>
            <a:off x="6786578" y="214290"/>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5" name="Rounded Rectangle 34"/>
          <p:cNvSpPr/>
          <p:nvPr/>
        </p:nvSpPr>
        <p:spPr>
          <a:xfrm>
            <a:off x="7215206" y="5643578"/>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cxnSp>
        <p:nvCxnSpPr>
          <p:cNvPr id="36" name="Straight Arrow Connector 35"/>
          <p:cNvCxnSpPr/>
          <p:nvPr/>
        </p:nvCxnSpPr>
        <p:spPr>
          <a:xfrm rot="16200000" flipV="1">
            <a:off x="892943" y="1893083"/>
            <a:ext cx="3714776" cy="1928826"/>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0800000">
            <a:off x="2143108" y="1000108"/>
            <a:ext cx="5572164" cy="4572032"/>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0800000">
            <a:off x="2500298" y="1000108"/>
            <a:ext cx="1500198" cy="571504"/>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0800000" flipV="1">
            <a:off x="2643174" y="428604"/>
            <a:ext cx="4000528" cy="285752"/>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down)">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right)">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rot="16200000" flipH="1">
            <a:off x="1323940" y="2324080"/>
            <a:ext cx="2043136"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6086470" y="2324080"/>
            <a:ext cx="2043136"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86080" y="4389048"/>
            <a:ext cx="2052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3956162" y="3002765"/>
            <a:ext cx="684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4574714" y="3759408"/>
            <a:ext cx="828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6915500" y="4394909"/>
            <a:ext cx="2052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12824" y="2973268"/>
            <a:ext cx="684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8596" y="3357562"/>
            <a:ext cx="7929618" cy="1588"/>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9"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643174" y="1357298"/>
            <a:ext cx="4095750" cy="1314450"/>
          </a:xfrm>
          <a:prstGeom prst="rect">
            <a:avLst/>
          </a:prstGeom>
          <a:noFill/>
        </p:spPr>
      </p:pic>
      <p:pic>
        <p:nvPicPr>
          <p:cNvPr id="20"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0" y="5543574"/>
            <a:ext cx="4095750" cy="1314450"/>
          </a:xfrm>
          <a:prstGeom prst="rect">
            <a:avLst/>
          </a:prstGeom>
          <a:noFill/>
        </p:spPr>
      </p:pic>
      <p:pic>
        <p:nvPicPr>
          <p:cNvPr id="21"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85720" y="-24"/>
            <a:ext cx="4095750" cy="1314450"/>
          </a:xfrm>
          <a:prstGeom prst="rect">
            <a:avLst/>
          </a:prstGeom>
          <a:noFill/>
        </p:spPr>
      </p:pic>
      <p:pic>
        <p:nvPicPr>
          <p:cNvPr id="22"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048250" y="-24"/>
            <a:ext cx="4095750" cy="1314450"/>
          </a:xfrm>
          <a:prstGeom prst="rect">
            <a:avLst/>
          </a:prstGeom>
          <a:noFill/>
        </p:spPr>
      </p:pic>
      <p:pic>
        <p:nvPicPr>
          <p:cNvPr id="23"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048250" y="5543574"/>
            <a:ext cx="4095750" cy="1314450"/>
          </a:xfrm>
          <a:prstGeom prst="rect">
            <a:avLst/>
          </a:prstGeom>
          <a:noFill/>
        </p:spPr>
      </p:pic>
      <p:pic>
        <p:nvPicPr>
          <p:cNvPr id="24" name="Picture 2" descr="C:\Documents and Settings\Udi Dahan\My Documents\My Pictures\work\rack.png"/>
          <p:cNvPicPr>
            <a:picLocks noChangeAspect="1" noChangeArrowheads="1"/>
          </p:cNvPicPr>
          <p:nvPr/>
        </p:nvPicPr>
        <p:blipFill>
          <a:blip r:embed="rId3" cstate="print"/>
          <a:srcRect/>
          <a:stretch>
            <a:fillRect/>
          </a:stretch>
        </p:blipFill>
        <p:spPr bwMode="auto">
          <a:xfrm>
            <a:off x="2795574" y="4214842"/>
            <a:ext cx="4095750" cy="1314450"/>
          </a:xfrm>
          <a:prstGeom prst="rect">
            <a:avLst/>
          </a:prstGeom>
          <a:noFill/>
        </p:spPr>
      </p:pic>
      <p:sp>
        <p:nvSpPr>
          <p:cNvPr id="25" name="Rounded Rectangle 24"/>
          <p:cNvSpPr/>
          <p:nvPr/>
        </p:nvSpPr>
        <p:spPr>
          <a:xfrm>
            <a:off x="1357290" y="500042"/>
            <a:ext cx="1214446" cy="428628"/>
          </a:xfrm>
          <a:prstGeom prst="roundRect">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800" dirty="0"/>
              <a:t>Publisher</a:t>
            </a:r>
          </a:p>
        </p:txBody>
      </p:sp>
      <p:sp>
        <p:nvSpPr>
          <p:cNvPr id="26" name="Rounded Rectangle 25"/>
          <p:cNvSpPr/>
          <p:nvPr/>
        </p:nvSpPr>
        <p:spPr>
          <a:xfrm>
            <a:off x="571472" y="6143644"/>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2" name="Rounded Rectangle 31"/>
          <p:cNvSpPr/>
          <p:nvPr/>
        </p:nvSpPr>
        <p:spPr>
          <a:xfrm>
            <a:off x="3428992" y="4786322"/>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3" name="Rounded Rectangle 32"/>
          <p:cNvSpPr/>
          <p:nvPr/>
        </p:nvSpPr>
        <p:spPr>
          <a:xfrm>
            <a:off x="4000496" y="1643050"/>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4" name="Rounded Rectangle 33"/>
          <p:cNvSpPr/>
          <p:nvPr/>
        </p:nvSpPr>
        <p:spPr>
          <a:xfrm>
            <a:off x="6786578" y="214290"/>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5" name="Rounded Rectangle 34"/>
          <p:cNvSpPr/>
          <p:nvPr/>
        </p:nvSpPr>
        <p:spPr>
          <a:xfrm>
            <a:off x="7215206" y="5643578"/>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cxnSp>
        <p:nvCxnSpPr>
          <p:cNvPr id="31" name="Straight Arrow Connector 30"/>
          <p:cNvCxnSpPr/>
          <p:nvPr/>
        </p:nvCxnSpPr>
        <p:spPr>
          <a:xfrm rot="5400000">
            <a:off x="-964445" y="3250405"/>
            <a:ext cx="5000660" cy="642942"/>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892943" y="2178835"/>
            <a:ext cx="3714776" cy="1500198"/>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285984" y="1071546"/>
            <a:ext cx="5000660" cy="4500594"/>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00298" y="928670"/>
            <a:ext cx="1428760" cy="714380"/>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643174" y="357166"/>
            <a:ext cx="4071966" cy="357190"/>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 name="Group 55"/>
          <p:cNvGrpSpPr/>
          <p:nvPr/>
        </p:nvGrpSpPr>
        <p:grpSpPr>
          <a:xfrm>
            <a:off x="2000232" y="5786454"/>
            <a:ext cx="1223948" cy="732592"/>
            <a:chOff x="214282" y="1142984"/>
            <a:chExt cx="1223948" cy="732592"/>
          </a:xfrm>
        </p:grpSpPr>
        <p:pic>
          <p:nvPicPr>
            <p:cNvPr id="57"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58" name="TextBox 57"/>
            <p:cNvSpPr txBox="1"/>
            <p:nvPr/>
          </p:nvSpPr>
          <p:spPr>
            <a:xfrm>
              <a:off x="283418" y="1155430"/>
              <a:ext cx="1002197" cy="338554"/>
            </a:xfrm>
            <a:prstGeom prst="rect">
              <a:avLst/>
            </a:prstGeom>
            <a:noFill/>
          </p:spPr>
          <p:txBody>
            <a:bodyPr wrap="none" rtlCol="0">
              <a:spAutoFit/>
            </a:bodyPr>
            <a:lstStyle/>
            <a:p>
              <a:r>
                <a:rPr lang="en-US" sz="1600" dirty="0" err="1" smtClean="0"/>
                <a:t>abcdefgh</a:t>
              </a:r>
              <a:endParaRPr lang="en-GB" sz="1600" dirty="0"/>
            </a:p>
          </p:txBody>
        </p:sp>
      </p:grpSp>
      <p:grpSp>
        <p:nvGrpSpPr>
          <p:cNvPr id="3" name="Group 58"/>
          <p:cNvGrpSpPr/>
          <p:nvPr/>
        </p:nvGrpSpPr>
        <p:grpSpPr>
          <a:xfrm>
            <a:off x="4857752" y="4643446"/>
            <a:ext cx="1223948" cy="732592"/>
            <a:chOff x="214282" y="1142984"/>
            <a:chExt cx="1223948" cy="732592"/>
          </a:xfrm>
        </p:grpSpPr>
        <p:pic>
          <p:nvPicPr>
            <p:cNvPr id="60"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61" name="TextBox 60"/>
            <p:cNvSpPr txBox="1"/>
            <p:nvPr/>
          </p:nvSpPr>
          <p:spPr>
            <a:xfrm>
              <a:off x="283418" y="1155430"/>
              <a:ext cx="1002197" cy="338554"/>
            </a:xfrm>
            <a:prstGeom prst="rect">
              <a:avLst/>
            </a:prstGeom>
            <a:noFill/>
          </p:spPr>
          <p:txBody>
            <a:bodyPr wrap="none" rtlCol="0">
              <a:spAutoFit/>
            </a:bodyPr>
            <a:lstStyle/>
            <a:p>
              <a:r>
                <a:rPr lang="en-US" sz="1600" dirty="0" err="1"/>
                <a:t>abcdefgh</a:t>
              </a:r>
              <a:endParaRPr lang="en-GB" sz="1600" dirty="0"/>
            </a:p>
          </p:txBody>
        </p:sp>
      </p:grpSp>
      <p:grpSp>
        <p:nvGrpSpPr>
          <p:cNvPr id="4" name="Group 61"/>
          <p:cNvGrpSpPr/>
          <p:nvPr/>
        </p:nvGrpSpPr>
        <p:grpSpPr>
          <a:xfrm>
            <a:off x="5929322" y="5786454"/>
            <a:ext cx="1223948" cy="732592"/>
            <a:chOff x="214282" y="1142984"/>
            <a:chExt cx="1223948" cy="732592"/>
          </a:xfrm>
        </p:grpSpPr>
        <p:pic>
          <p:nvPicPr>
            <p:cNvPr id="63"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64" name="TextBox 63"/>
            <p:cNvSpPr txBox="1"/>
            <p:nvPr/>
          </p:nvSpPr>
          <p:spPr>
            <a:xfrm>
              <a:off x="283418" y="1155430"/>
              <a:ext cx="1002197" cy="338554"/>
            </a:xfrm>
            <a:prstGeom prst="rect">
              <a:avLst/>
            </a:prstGeom>
            <a:noFill/>
          </p:spPr>
          <p:txBody>
            <a:bodyPr wrap="none" rtlCol="0">
              <a:spAutoFit/>
            </a:bodyPr>
            <a:lstStyle/>
            <a:p>
              <a:r>
                <a:rPr lang="en-US" sz="1600" dirty="0" err="1"/>
                <a:t>abcdefgh</a:t>
              </a:r>
              <a:endParaRPr lang="en-GB" sz="1600" dirty="0"/>
            </a:p>
          </p:txBody>
        </p:sp>
      </p:grpSp>
      <p:grpSp>
        <p:nvGrpSpPr>
          <p:cNvPr id="5" name="Group 64"/>
          <p:cNvGrpSpPr/>
          <p:nvPr/>
        </p:nvGrpSpPr>
        <p:grpSpPr>
          <a:xfrm>
            <a:off x="5429256" y="1785926"/>
            <a:ext cx="1223948" cy="732592"/>
            <a:chOff x="214282" y="1142984"/>
            <a:chExt cx="1223948" cy="732592"/>
          </a:xfrm>
        </p:grpSpPr>
        <p:pic>
          <p:nvPicPr>
            <p:cNvPr id="66"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67" name="TextBox 66"/>
            <p:cNvSpPr txBox="1"/>
            <p:nvPr/>
          </p:nvSpPr>
          <p:spPr>
            <a:xfrm>
              <a:off x="283418" y="1155430"/>
              <a:ext cx="1002197" cy="338554"/>
            </a:xfrm>
            <a:prstGeom prst="rect">
              <a:avLst/>
            </a:prstGeom>
            <a:noFill/>
          </p:spPr>
          <p:txBody>
            <a:bodyPr wrap="none" rtlCol="0">
              <a:spAutoFit/>
            </a:bodyPr>
            <a:lstStyle/>
            <a:p>
              <a:r>
                <a:rPr lang="en-US" sz="1600" dirty="0" err="1"/>
                <a:t>abcdefgh</a:t>
              </a:r>
              <a:endParaRPr lang="en-GB" sz="1600" dirty="0"/>
            </a:p>
          </p:txBody>
        </p:sp>
      </p:grpSp>
      <p:grpSp>
        <p:nvGrpSpPr>
          <p:cNvPr id="6" name="Group 67"/>
          <p:cNvGrpSpPr/>
          <p:nvPr/>
        </p:nvGrpSpPr>
        <p:grpSpPr>
          <a:xfrm>
            <a:off x="7286644" y="714356"/>
            <a:ext cx="1223948" cy="732592"/>
            <a:chOff x="214282" y="1142984"/>
            <a:chExt cx="1223948" cy="732592"/>
          </a:xfrm>
        </p:grpSpPr>
        <p:pic>
          <p:nvPicPr>
            <p:cNvPr id="69"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70" name="TextBox 69"/>
            <p:cNvSpPr txBox="1"/>
            <p:nvPr/>
          </p:nvSpPr>
          <p:spPr>
            <a:xfrm>
              <a:off x="283418" y="1155430"/>
              <a:ext cx="1002197" cy="338554"/>
            </a:xfrm>
            <a:prstGeom prst="rect">
              <a:avLst/>
            </a:prstGeom>
            <a:noFill/>
          </p:spPr>
          <p:txBody>
            <a:bodyPr wrap="none" rtlCol="0">
              <a:spAutoFit/>
            </a:bodyPr>
            <a:lstStyle/>
            <a:p>
              <a:r>
                <a:rPr lang="en-US" sz="1600" dirty="0" err="1"/>
                <a:t>abcdefgh</a:t>
              </a:r>
              <a:endParaRPr lang="en-GB"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up)">
                                      <p:cBhvr>
                                        <p:cTn id="31" dur="500"/>
                                        <p:tgtEl>
                                          <p:spTgt spid="49"/>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127000" y="127000"/>
            <a:ext cx="9017000" cy="695325"/>
          </a:xfrm>
          <a:noFill/>
          <a:ln/>
        </p:spPr>
        <p:txBody>
          <a:bodyPr>
            <a:normAutofit fontScale="90000"/>
          </a:bodyPr>
          <a:lstStyle/>
          <a:p>
            <a:r>
              <a:rPr lang="en-US"/>
              <a:t>“Connectivity” – the network matters</a:t>
            </a:r>
          </a:p>
        </p:txBody>
      </p:sp>
      <p:sp>
        <p:nvSpPr>
          <p:cNvPr id="290819" name="Rectangle 3"/>
          <p:cNvSpPr>
            <a:spLocks noGrp="1" noChangeArrowheads="1"/>
          </p:cNvSpPr>
          <p:nvPr>
            <p:ph idx="1"/>
          </p:nvPr>
        </p:nvSpPr>
        <p:spPr>
          <a:xfrm>
            <a:off x="0" y="1381125"/>
            <a:ext cx="8915400" cy="968375"/>
          </a:xfrm>
          <a:noFill/>
          <a:ln/>
        </p:spPr>
        <p:txBody>
          <a:bodyPr>
            <a:normAutofit fontScale="92500" lnSpcReduction="10000"/>
          </a:bodyPr>
          <a:lstStyle/>
          <a:p>
            <a:pPr marL="342900" indent="-342900"/>
            <a:r>
              <a:rPr lang="en-US"/>
              <a:t>Common assumptions made by developers and architects in distributed systems</a:t>
            </a:r>
          </a:p>
        </p:txBody>
      </p:sp>
      <p:sp>
        <p:nvSpPr>
          <p:cNvPr id="290822" name="Rectangle 6"/>
          <p:cNvSpPr>
            <a:spLocks noChangeArrowheads="1"/>
          </p:cNvSpPr>
          <p:nvPr/>
        </p:nvSpPr>
        <p:spPr bwMode="auto">
          <a:xfrm>
            <a:off x="6654800" y="2803525"/>
            <a:ext cx="2489200" cy="1114425"/>
          </a:xfrm>
          <a:prstGeom prst="rect">
            <a:avLst/>
          </a:prstGeom>
          <a:noFill/>
          <a:ln w="9525">
            <a:noFill/>
            <a:miter lim="800000"/>
            <a:headEnd/>
            <a:tailEnd/>
          </a:ln>
          <a:effectLst/>
        </p:spPr>
        <p:txBody>
          <a:bodyPr>
            <a:spAutoFit/>
          </a:bodyPr>
          <a:lstStyle/>
          <a:p>
            <a:pPr marL="342900" indent="-342900">
              <a:lnSpc>
                <a:spcPct val="90000"/>
              </a:lnSpc>
              <a:spcBef>
                <a:spcPct val="30000"/>
              </a:spcBef>
              <a:buClr>
                <a:schemeClr val="tx2"/>
              </a:buClr>
              <a:buSzPct val="55000"/>
              <a:buFont typeface="Wingdings" pitchFamily="2" charset="2"/>
              <a:buNone/>
            </a:pPr>
            <a:r>
              <a:rPr lang="en-US" b="0">
                <a:effectLst>
                  <a:outerShdw blurRad="38100" dist="38100" dir="2700000" algn="tl">
                    <a:srgbClr val="000000"/>
                  </a:outerShdw>
                </a:effectLst>
                <a:latin typeface="Franklin Gothic Book" pitchFamily="34" charset="0"/>
              </a:rPr>
              <a:t>Deutsch 94</a:t>
            </a:r>
          </a:p>
          <a:p>
            <a:pPr marL="342900" indent="-342900">
              <a:lnSpc>
                <a:spcPct val="90000"/>
              </a:lnSpc>
              <a:spcBef>
                <a:spcPct val="30000"/>
              </a:spcBef>
              <a:buClr>
                <a:schemeClr val="tx2"/>
              </a:buClr>
              <a:buSzPct val="55000"/>
              <a:buFont typeface="Wingdings" pitchFamily="2" charset="2"/>
              <a:buNone/>
            </a:pPr>
            <a:r>
              <a:rPr lang="en-US" b="0">
                <a:effectLst>
                  <a:outerShdw blurRad="38100" dist="38100" dir="2700000" algn="tl">
                    <a:srgbClr val="000000"/>
                  </a:outerShdw>
                </a:effectLst>
                <a:latin typeface="Franklin Gothic Book" pitchFamily="34" charset="0"/>
              </a:rPr>
              <a:t>Gosling 97</a:t>
            </a:r>
          </a:p>
        </p:txBody>
      </p:sp>
      <p:sp>
        <p:nvSpPr>
          <p:cNvPr id="290825" name="Rectangle 9"/>
          <p:cNvSpPr>
            <a:spLocks noChangeArrowheads="1"/>
          </p:cNvSpPr>
          <p:nvPr/>
        </p:nvSpPr>
        <p:spPr bwMode="auto">
          <a:xfrm>
            <a:off x="228600" y="2676525"/>
            <a:ext cx="6425418" cy="3896451"/>
          </a:xfrm>
          <a:prstGeom prst="rect">
            <a:avLst/>
          </a:prstGeom>
          <a:noFill/>
          <a:ln w="9525">
            <a:noFill/>
            <a:miter lim="800000"/>
            <a:headEnd/>
            <a:tailEnd/>
          </a:ln>
          <a:effectLst/>
        </p:spPr>
        <p:txBody>
          <a:bodyPr wrap="square">
            <a:spAutoFit/>
          </a:bodyPr>
          <a:lstStyle/>
          <a:p>
            <a:pPr marL="1143000" lvl="2" indent="-228600">
              <a:lnSpc>
                <a:spcPct val="90000"/>
              </a:lnSpc>
              <a:spcBef>
                <a:spcPct val="30000"/>
              </a:spcBef>
              <a:buClr>
                <a:schemeClr val="tx2"/>
              </a:buClr>
              <a:buSzPct val="55000"/>
              <a:buFont typeface="Wingdings" pitchFamily="2" charset="2"/>
              <a:buBlip>
                <a:blip r:embed="rId3"/>
              </a:buBlip>
            </a:pPr>
            <a:r>
              <a:rPr lang="en-US" sz="2400" b="0" dirty="0">
                <a:effectLst>
                  <a:outerShdw blurRad="38100" dist="38100" dir="2700000" algn="tl">
                    <a:srgbClr val="000000"/>
                  </a:outerShdw>
                </a:effectLst>
                <a:latin typeface="Franklin Gothic Book" pitchFamily="34" charset="0"/>
              </a:rPr>
              <a:t>The network is reliable</a:t>
            </a:r>
          </a:p>
          <a:p>
            <a:pPr marL="1143000" lvl="2" indent="-228600">
              <a:lnSpc>
                <a:spcPct val="90000"/>
              </a:lnSpc>
              <a:spcBef>
                <a:spcPct val="30000"/>
              </a:spcBef>
              <a:buClr>
                <a:schemeClr val="tx2"/>
              </a:buClr>
              <a:buSzPct val="55000"/>
              <a:buFont typeface="Wingdings" pitchFamily="2" charset="2"/>
              <a:buBlip>
                <a:blip r:embed="rId3"/>
              </a:buBlip>
            </a:pPr>
            <a:r>
              <a:rPr lang="en-US" sz="2400" b="0" dirty="0">
                <a:effectLst>
                  <a:outerShdw blurRad="38100" dist="38100" dir="2700000" algn="tl">
                    <a:srgbClr val="000000"/>
                  </a:outerShdw>
                </a:effectLst>
                <a:latin typeface="Franklin Gothic Book" pitchFamily="34" charset="0"/>
              </a:rPr>
              <a:t>Latency isn’t a problem</a:t>
            </a:r>
          </a:p>
          <a:p>
            <a:pPr marL="1143000" lvl="2" indent="-228600">
              <a:lnSpc>
                <a:spcPct val="90000"/>
              </a:lnSpc>
              <a:spcBef>
                <a:spcPct val="30000"/>
              </a:spcBef>
              <a:buClr>
                <a:schemeClr val="tx2"/>
              </a:buClr>
              <a:buSzPct val="55000"/>
              <a:buFont typeface="Wingdings" pitchFamily="2" charset="2"/>
              <a:buBlip>
                <a:blip r:embed="rId3"/>
              </a:buBlip>
            </a:pPr>
            <a:r>
              <a:rPr lang="en-US" sz="2400" b="0" dirty="0">
                <a:effectLst>
                  <a:outerShdw blurRad="38100" dist="38100" dir="2700000" algn="tl">
                    <a:srgbClr val="000000"/>
                  </a:outerShdw>
                </a:effectLst>
                <a:latin typeface="Franklin Gothic Book" pitchFamily="34" charset="0"/>
              </a:rPr>
              <a:t>Bandwidth isn’t a problem</a:t>
            </a:r>
          </a:p>
          <a:p>
            <a:pPr marL="1143000" lvl="2" indent="-228600">
              <a:lnSpc>
                <a:spcPct val="90000"/>
              </a:lnSpc>
              <a:spcBef>
                <a:spcPct val="30000"/>
              </a:spcBef>
              <a:buClr>
                <a:schemeClr val="tx2"/>
              </a:buClr>
              <a:buSzPct val="55000"/>
              <a:buFont typeface="Wingdings" pitchFamily="2" charset="2"/>
              <a:buBlip>
                <a:blip r:embed="rId3"/>
              </a:buBlip>
            </a:pPr>
            <a:r>
              <a:rPr lang="en-US" sz="2400" b="0" dirty="0">
                <a:effectLst>
                  <a:outerShdw blurRad="38100" dist="38100" dir="2700000" algn="tl">
                    <a:srgbClr val="000000"/>
                  </a:outerShdw>
                </a:effectLst>
                <a:latin typeface="Franklin Gothic Book" pitchFamily="34" charset="0"/>
              </a:rPr>
              <a:t>The network is secure</a:t>
            </a:r>
          </a:p>
          <a:p>
            <a:pPr marL="1143000" lvl="2" indent="-228600">
              <a:lnSpc>
                <a:spcPct val="90000"/>
              </a:lnSpc>
              <a:spcBef>
                <a:spcPct val="30000"/>
              </a:spcBef>
              <a:buClr>
                <a:schemeClr val="tx2"/>
              </a:buClr>
              <a:buSzPct val="55000"/>
              <a:buFont typeface="Wingdings" pitchFamily="2" charset="2"/>
              <a:buBlip>
                <a:blip r:embed="rId3"/>
              </a:buBlip>
            </a:pPr>
            <a:r>
              <a:rPr lang="en-US" sz="2400" b="0" dirty="0">
                <a:effectLst>
                  <a:outerShdw blurRad="38100" dist="38100" dir="2700000" algn="tl">
                    <a:srgbClr val="000000"/>
                  </a:outerShdw>
                </a:effectLst>
                <a:latin typeface="Franklin Gothic Book" pitchFamily="34" charset="0"/>
              </a:rPr>
              <a:t>The topology won’t change</a:t>
            </a:r>
          </a:p>
          <a:p>
            <a:pPr marL="1143000" lvl="2" indent="-228600">
              <a:lnSpc>
                <a:spcPct val="90000"/>
              </a:lnSpc>
              <a:spcBef>
                <a:spcPct val="30000"/>
              </a:spcBef>
              <a:buClr>
                <a:schemeClr val="tx2"/>
              </a:buClr>
              <a:buSzPct val="55000"/>
              <a:buFont typeface="Wingdings" pitchFamily="2" charset="2"/>
              <a:buBlip>
                <a:blip r:embed="rId3"/>
              </a:buBlip>
            </a:pPr>
            <a:r>
              <a:rPr lang="en-US" sz="2400" b="0" dirty="0">
                <a:effectLst>
                  <a:outerShdw blurRad="38100" dist="38100" dir="2700000" algn="tl">
                    <a:srgbClr val="000000"/>
                  </a:outerShdw>
                </a:effectLst>
                <a:latin typeface="Franklin Gothic Book" pitchFamily="34" charset="0"/>
              </a:rPr>
              <a:t>The administrator will know what to do</a:t>
            </a:r>
          </a:p>
          <a:p>
            <a:pPr marL="1143000" lvl="2" indent="-228600">
              <a:lnSpc>
                <a:spcPct val="90000"/>
              </a:lnSpc>
              <a:spcBef>
                <a:spcPct val="30000"/>
              </a:spcBef>
              <a:buClr>
                <a:schemeClr val="tx2"/>
              </a:buClr>
              <a:buSzPct val="55000"/>
              <a:buFont typeface="Wingdings" pitchFamily="2" charset="2"/>
              <a:buBlip>
                <a:blip r:embed="rId3"/>
              </a:buBlip>
            </a:pPr>
            <a:r>
              <a:rPr lang="en-US" sz="2400" b="0" dirty="0">
                <a:effectLst>
                  <a:outerShdw blurRad="38100" dist="38100" dir="2700000" algn="tl">
                    <a:srgbClr val="000000"/>
                  </a:outerShdw>
                </a:effectLst>
                <a:latin typeface="Franklin Gothic Book" pitchFamily="34" charset="0"/>
              </a:rPr>
              <a:t>Transport cost isn’t a problem</a:t>
            </a:r>
          </a:p>
          <a:p>
            <a:pPr marL="1143000" lvl="2" indent="-228600">
              <a:lnSpc>
                <a:spcPct val="90000"/>
              </a:lnSpc>
              <a:spcBef>
                <a:spcPct val="30000"/>
              </a:spcBef>
              <a:buClr>
                <a:schemeClr val="tx2"/>
              </a:buClr>
              <a:buSzPct val="55000"/>
              <a:buFont typeface="Wingdings" pitchFamily="2" charset="2"/>
              <a:buBlip>
                <a:blip r:embed="rId3"/>
              </a:buBlip>
            </a:pPr>
            <a:r>
              <a:rPr lang="en-US" sz="2400" b="0" dirty="0">
                <a:effectLst>
                  <a:outerShdw blurRad="38100" dist="38100" dir="2700000" algn="tl">
                    <a:srgbClr val="000000"/>
                  </a:outerShdw>
                </a:effectLst>
                <a:latin typeface="Franklin Gothic Book" pitchFamily="34" charset="0"/>
              </a:rPr>
              <a:t>The network is homogeneous</a:t>
            </a:r>
          </a:p>
          <a:p>
            <a:pPr marL="1143000" lvl="2" indent="-228600"/>
            <a:endParaRPr lang="en-US" sz="2400" b="0" dirty="0">
              <a:effectLst>
                <a:outerShdw blurRad="38100" dist="38100" dir="2700000" algn="tl">
                  <a:srgbClr val="000000"/>
                </a:outerShdw>
              </a:effectLst>
              <a:latin typeface="Franklin Gothic Book" pitchFamily="34" charset="0"/>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eaLnBrk="1" hangingPunct="1">
              <a:defRPr/>
            </a:pPr>
            <a:r>
              <a:rPr lang="en-US" smtClean="0"/>
              <a:t>Summary</a:t>
            </a:r>
          </a:p>
        </p:txBody>
      </p:sp>
      <p:sp>
        <p:nvSpPr>
          <p:cNvPr id="427011" name="Rectangle 3"/>
          <p:cNvSpPr>
            <a:spLocks noGrp="1" noChangeArrowheads="1"/>
          </p:cNvSpPr>
          <p:nvPr>
            <p:ph idx="1"/>
          </p:nvPr>
        </p:nvSpPr>
        <p:spPr>
          <a:xfrm>
            <a:off x="107950" y="1584325"/>
            <a:ext cx="9036050" cy="3603625"/>
          </a:xfrm>
        </p:spPr>
        <p:txBody>
          <a:bodyPr/>
          <a:lstStyle/>
          <a:p>
            <a:pPr marL="342900" indent="-342900" eaLnBrk="1" hangingPunct="1">
              <a:defRPr/>
            </a:pPr>
            <a:r>
              <a:rPr lang="en-US" dirty="0" smtClean="0"/>
              <a:t>Using the building blocks:</a:t>
            </a:r>
          </a:p>
          <a:p>
            <a:pPr marL="742950" lvl="1" indent="-285750" eaLnBrk="1" hangingPunct="1">
              <a:defRPr/>
            </a:pPr>
            <a:r>
              <a:rPr lang="en-US" dirty="0" err="1" smtClean="0"/>
              <a:t>IMessage</a:t>
            </a:r>
            <a:endParaRPr lang="en-US" dirty="0" smtClean="0"/>
          </a:p>
          <a:p>
            <a:pPr marL="742950" lvl="1" indent="-285750" eaLnBrk="1" hangingPunct="1">
              <a:defRPr/>
            </a:pPr>
            <a:r>
              <a:rPr lang="en-US" dirty="0" err="1" smtClean="0"/>
              <a:t>IHandleMessages</a:t>
            </a:r>
            <a:endParaRPr lang="en-US" dirty="0" smtClean="0"/>
          </a:p>
          <a:p>
            <a:pPr marL="742950" lvl="1" indent="-285750" eaLnBrk="1" hangingPunct="1">
              <a:defRPr/>
            </a:pPr>
            <a:r>
              <a:rPr lang="en-US" dirty="0" smtClean="0"/>
              <a:t>Send, Reply, and Publish</a:t>
            </a:r>
          </a:p>
          <a:p>
            <a:pPr marL="742950" lvl="1" indent="-285750" eaLnBrk="1" hangingPunct="1">
              <a:defRPr/>
            </a:pPr>
            <a:endParaRPr lang="en-US" dirty="0" smtClean="0"/>
          </a:p>
          <a:p>
            <a:pPr marL="342900" indent="-342900" eaLnBrk="1" hangingPunct="1">
              <a:defRPr/>
            </a:pPr>
            <a:r>
              <a:rPr lang="en-US" dirty="0" smtClean="0"/>
              <a:t>We can achieve loosely coupled communication between services.</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384174" y="688791"/>
            <a:ext cx="8759825" cy="1421928"/>
          </a:xfrm>
        </p:spPr>
        <p:txBody>
          <a:bodyPr/>
          <a:lstStyle/>
          <a:p>
            <a:r>
              <a:rPr lang="en-US" sz="4800" dirty="0" smtClean="0"/>
              <a:t>Architectural Styles</a:t>
            </a:r>
            <a:br>
              <a:rPr lang="en-US" sz="4800" dirty="0" smtClean="0"/>
            </a:br>
            <a:r>
              <a:rPr lang="en-US" sz="4800" dirty="0" smtClean="0"/>
              <a:t>Bus &amp; Broker</a:t>
            </a:r>
            <a:endParaRPr lang="en-US" sz="4800" dirty="0"/>
          </a:p>
        </p:txBody>
      </p:sp>
      <p:pic>
        <p:nvPicPr>
          <p:cNvPr id="4" name="Picture 5" descr="mvp_color_logo"/>
          <p:cNvPicPr>
            <a:picLocks noChangeAspect="1" noChangeArrowheads="1"/>
          </p:cNvPicPr>
          <p:nvPr/>
        </p:nvPicPr>
        <p:blipFill>
          <a:blip r:embed="rId3" cstate="print"/>
          <a:srcRect/>
          <a:stretch>
            <a:fillRect/>
          </a:stretch>
        </p:blipFill>
        <p:spPr bwMode="auto">
          <a:xfrm>
            <a:off x="8011916" y="5355370"/>
            <a:ext cx="1019045" cy="1378393"/>
          </a:xfrm>
          <a:prstGeom prst="rect">
            <a:avLst/>
          </a:prstGeom>
          <a:noFill/>
        </p:spPr>
      </p:pic>
      <p:pic>
        <p:nvPicPr>
          <p:cNvPr id="5" name="Picture 4" descr="C:\Documents and Settings\Udi Dahan\My Documents\My Pictures\work\ineta1.png"/>
          <p:cNvPicPr>
            <a:picLocks noChangeAspect="1" noChangeArrowheads="1"/>
          </p:cNvPicPr>
          <p:nvPr/>
        </p:nvPicPr>
        <p:blipFill>
          <a:blip r:embed="rId4" cstate="print"/>
          <a:srcRect/>
          <a:stretch>
            <a:fillRect/>
          </a:stretch>
        </p:blipFill>
        <p:spPr bwMode="auto">
          <a:xfrm>
            <a:off x="6424357" y="5498772"/>
            <a:ext cx="1374870" cy="1071328"/>
          </a:xfrm>
          <a:prstGeom prst="rect">
            <a:avLst/>
          </a:prstGeom>
          <a:noFill/>
        </p:spPr>
      </p:pic>
      <p:pic>
        <p:nvPicPr>
          <p:cNvPr id="6" name="Picture 5" descr="C:\Documents and Settings\Udi Dahan\My Documents\My Pictures\work\drdobbsExpert.jpg"/>
          <p:cNvPicPr>
            <a:picLocks noChangeAspect="1" noChangeArrowheads="1"/>
          </p:cNvPicPr>
          <p:nvPr/>
        </p:nvPicPr>
        <p:blipFill>
          <a:blip r:embed="rId5" cstate="print"/>
          <a:srcRect/>
          <a:stretch>
            <a:fillRect/>
          </a:stretch>
        </p:blipFill>
        <p:spPr bwMode="auto">
          <a:xfrm>
            <a:off x="4141627" y="5668040"/>
            <a:ext cx="2030317" cy="745596"/>
          </a:xfrm>
          <a:prstGeom prst="rect">
            <a:avLst/>
          </a:prstGeom>
          <a:noFill/>
        </p:spPr>
      </p:pic>
      <p:sp>
        <p:nvSpPr>
          <p:cNvPr id="8" name="Rectangle 3"/>
          <p:cNvSpPr txBox="1">
            <a:spLocks noChangeArrowheads="1"/>
          </p:cNvSpPr>
          <p:nvPr/>
        </p:nvSpPr>
        <p:spPr>
          <a:xfrm>
            <a:off x="405524" y="2467093"/>
            <a:ext cx="6042574" cy="422847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3000" b="0" i="0" u="none" strike="noStrike" kern="1200" cap="none" spc="0" normalizeH="0" baseline="0" noProof="0" dirty="0" smtClean="0">
                <a:ln>
                  <a:noFill/>
                </a:ln>
                <a:effectLst/>
                <a:uLnTx/>
                <a:uFillTx/>
                <a:latin typeface="+mn-lt"/>
                <a:ea typeface="+mn-ea"/>
                <a:cs typeface="+mn-cs"/>
              </a:rPr>
              <a:t>Udi Dahan – The Software Simplist</a:t>
            </a:r>
          </a:p>
          <a:p>
            <a:pPr marL="411163" lvl="0" indent="-342900">
              <a:spcBef>
                <a:spcPts val="700"/>
              </a:spcBef>
              <a:buClr>
                <a:srgbClr val="FFD34F"/>
              </a:buClr>
              <a:buSzPct val="95000"/>
              <a:defRPr/>
            </a:pPr>
            <a:r>
              <a:rPr lang="en-US" sz="2150" b="0" dirty="0" smtClean="0">
                <a:solidFill>
                  <a:srgbClr val="FFFFFF"/>
                </a:solidFill>
                <a:effectLst/>
                <a:latin typeface="Franklin Gothic Book"/>
              </a:rPr>
              <a:t>Enterprise Development Expert &amp; SOA Specialist</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16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kumimoji="0" lang="en-US" sz="1600" b="0" i="0" u="none" strike="noStrike" kern="1200" cap="none" spc="0" normalizeH="0" baseline="0" noProof="0" dirty="0" smtClean="0">
              <a:ln>
                <a:noFill/>
              </a:ln>
              <a:effectLst/>
              <a:uLnTx/>
              <a:uFillTx/>
              <a:latin typeface="+mn-lt"/>
              <a:ea typeface="+mn-ea"/>
              <a:cs typeface="+mn-cs"/>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Consulting, Mentoring, &amp; Training</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rPr>
              <a:t>	Helping you Keep It Simple</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a:p>
            <a:pPr marL="411163" lvl="0" indent="-342900">
              <a:spcBef>
                <a:spcPts val="700"/>
              </a:spcBef>
              <a:buClr>
                <a:srgbClr val="FFD34F"/>
              </a:buClr>
              <a:buSzPct val="95000"/>
              <a:defRPr/>
            </a:pPr>
            <a:endParaRPr lang="en-US" sz="2400" b="0" dirty="0" smtClean="0">
              <a:solidFill>
                <a:srgbClr val="FFFFFF"/>
              </a:solidFill>
              <a:effectLst/>
              <a:latin typeface="Franklin Gothic Book"/>
            </a:endParaRP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endParaRPr lang="en-US" sz="2400" b="0" dirty="0" smtClean="0">
              <a:solidFill>
                <a:schemeClr val="accent1">
                  <a:lumMod val="40000"/>
                  <a:lumOff val="60000"/>
                </a:schemeClr>
              </a:solidFill>
              <a:effectLst>
                <a:outerShdw blurRad="38100" dist="38100" dir="2700000" algn="tl">
                  <a:srgbClr val="000000"/>
                </a:outerShdw>
              </a:effectLst>
              <a:latin typeface="+mj-lt"/>
              <a:ea typeface="+mj-ea"/>
              <a:cs typeface="+mj-cs"/>
            </a:endParaRPr>
          </a:p>
        </p:txBody>
      </p:sp>
      <p:pic>
        <p:nvPicPr>
          <p:cNvPr id="3074" name="Picture 2"/>
          <p:cNvPicPr>
            <a:picLocks noChangeAspect="1" noChangeArrowheads="1"/>
          </p:cNvPicPr>
          <p:nvPr/>
        </p:nvPicPr>
        <p:blipFill>
          <a:blip r:embed="rId6" cstate="print"/>
          <a:srcRect/>
          <a:stretch>
            <a:fillRect/>
          </a:stretch>
        </p:blipFill>
        <p:spPr bwMode="auto">
          <a:xfrm>
            <a:off x="1731956" y="5794643"/>
            <a:ext cx="2172356" cy="524100"/>
          </a:xfrm>
          <a:prstGeom prst="rect">
            <a:avLst/>
          </a:prstGeom>
          <a:noFill/>
          <a:ln w="9525">
            <a:noFill/>
            <a:miter lim="800000"/>
            <a:headEnd/>
            <a:tailEnd/>
          </a:ln>
          <a:effectLst/>
        </p:spPr>
      </p:pic>
      <p:sp>
        <p:nvSpPr>
          <p:cNvPr id="10" name="TextBox 9"/>
          <p:cNvSpPr txBox="1"/>
          <p:nvPr/>
        </p:nvSpPr>
        <p:spPr>
          <a:xfrm>
            <a:off x="6476999" y="4186323"/>
            <a:ext cx="2635978" cy="797654"/>
          </a:xfrm>
          <a:prstGeom prst="rect">
            <a:avLst/>
          </a:prstGeom>
          <a:noFill/>
        </p:spPr>
        <p:txBody>
          <a:bodyPr wrap="none" rtlCol="0">
            <a:spAutoFit/>
          </a:bodyPr>
          <a:lstStyle/>
          <a:p>
            <a:pPr marL="411163" lvl="0" indent="-342900" algn="r">
              <a:spcBef>
                <a:spcPts val="700"/>
              </a:spcBef>
              <a:buClr>
                <a:srgbClr val="FFD34F"/>
              </a:buClr>
              <a:buSzPct val="95000"/>
              <a:defRPr/>
            </a:pPr>
            <a:r>
              <a:rPr lang="en-US" sz="2000" b="0" dirty="0" smtClean="0">
                <a:solidFill>
                  <a:srgbClr val="FFFFFF"/>
                </a:solidFill>
                <a:effectLst/>
                <a:latin typeface="Franklin Gothic Book"/>
              </a:rPr>
              <a:t>www.UdiDahan.com</a:t>
            </a:r>
          </a:p>
          <a:p>
            <a:pPr marL="411163" lvl="0" indent="-342900" algn="r">
              <a:spcBef>
                <a:spcPts val="700"/>
              </a:spcBef>
              <a:buClr>
                <a:srgbClr val="FFD34F"/>
              </a:buClr>
              <a:buSzPct val="95000"/>
              <a:defRPr/>
            </a:pPr>
            <a:r>
              <a:rPr lang="en-US" sz="2000" b="0" dirty="0" smtClean="0">
                <a:solidFill>
                  <a:srgbClr val="FFFFFF"/>
                </a:solidFill>
                <a:effectLst/>
                <a:latin typeface="Franklin Gothic Book"/>
              </a:rPr>
              <a:t>email@UdiDahan.com</a:t>
            </a:r>
            <a:endParaRPr lang="en-GB" sz="2000" dirty="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8" name="Rectangle 6"/>
          <p:cNvSpPr>
            <a:spLocks noGrp="1" noChangeArrowheads="1"/>
          </p:cNvSpPr>
          <p:nvPr>
            <p:ph type="title"/>
          </p:nvPr>
        </p:nvSpPr>
        <p:spPr>
          <a:noFill/>
          <a:ln/>
        </p:spPr>
        <p:txBody>
          <a:bodyPr/>
          <a:lstStyle/>
          <a:p>
            <a:r>
              <a:rPr lang="en-US"/>
              <a:t>What is an “Architectural Style”?</a:t>
            </a:r>
          </a:p>
        </p:txBody>
      </p:sp>
      <p:sp>
        <p:nvSpPr>
          <p:cNvPr id="284679" name="Rectangle 7"/>
          <p:cNvSpPr>
            <a:spLocks noGrp="1" noChangeArrowheads="1"/>
          </p:cNvSpPr>
          <p:nvPr>
            <p:ph idx="1"/>
          </p:nvPr>
        </p:nvSpPr>
        <p:spPr>
          <a:xfrm>
            <a:off x="0" y="1584325"/>
            <a:ext cx="9144000" cy="3889375"/>
          </a:xfrm>
          <a:noFill/>
          <a:ln/>
        </p:spPr>
        <p:txBody>
          <a:bodyPr/>
          <a:lstStyle/>
          <a:p>
            <a:pPr marL="342900" indent="-342900">
              <a:buFont typeface="Wingdings" pitchFamily="2" charset="2"/>
              <a:buNone/>
            </a:pPr>
            <a:r>
              <a:rPr lang="en-US"/>
              <a:t>  An </a:t>
            </a:r>
            <a:r>
              <a:rPr lang="en-US" b="1"/>
              <a:t>architectural style</a:t>
            </a:r>
            <a:r>
              <a:rPr lang="en-US"/>
              <a:t> is a coordinated set of architectural constraints that restricts the roles/features of architectural elements and the allowed relationships among those elements within any architecture that conforms to that style. </a:t>
            </a:r>
          </a:p>
          <a:p>
            <a:pPr marL="342900" indent="-342900">
              <a:buFont typeface="Wingdings" pitchFamily="2" charset="2"/>
              <a:buNone/>
            </a:pPr>
            <a:endParaRPr lang="en-US"/>
          </a:p>
          <a:p>
            <a:pPr marL="342900" indent="-342900">
              <a:buFont typeface="Wingdings" pitchFamily="2" charset="2"/>
              <a:buNone/>
            </a:pPr>
            <a:r>
              <a:rPr lang="en-US"/>
              <a:t>Fielding 2000</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noFill/>
          <a:ln/>
        </p:spPr>
        <p:txBody>
          <a:bodyPr/>
          <a:lstStyle/>
          <a:p>
            <a:r>
              <a:rPr lang="en-US"/>
              <a:t>What is an “Architectural Style”?</a:t>
            </a:r>
          </a:p>
        </p:txBody>
      </p:sp>
      <p:sp>
        <p:nvSpPr>
          <p:cNvPr id="430083" name="Rectangle 3"/>
          <p:cNvSpPr>
            <a:spLocks noGrp="1" noChangeArrowheads="1"/>
          </p:cNvSpPr>
          <p:nvPr>
            <p:ph idx="1"/>
          </p:nvPr>
        </p:nvSpPr>
        <p:spPr>
          <a:xfrm>
            <a:off x="0" y="1584325"/>
            <a:ext cx="9144000" cy="2136775"/>
          </a:xfrm>
          <a:noFill/>
          <a:ln/>
        </p:spPr>
        <p:txBody>
          <a:bodyPr/>
          <a:lstStyle/>
          <a:p>
            <a:pPr marL="342900" indent="-342900">
              <a:buFont typeface="Wingdings" pitchFamily="2" charset="2"/>
              <a:buNone/>
            </a:pPr>
            <a:r>
              <a:rPr lang="en-US"/>
              <a:t>In plain English:</a:t>
            </a:r>
          </a:p>
          <a:p>
            <a:pPr marL="342900" indent="-342900">
              <a:buFont typeface="Wingdings" pitchFamily="2" charset="2"/>
              <a:buNone/>
            </a:pPr>
            <a:r>
              <a:rPr lang="en-US"/>
              <a:t> </a:t>
            </a:r>
          </a:p>
          <a:p>
            <a:pPr marL="342900" indent="-342900">
              <a:buFont typeface="Wingdings" pitchFamily="2" charset="2"/>
              <a:buNone/>
            </a:pPr>
            <a:r>
              <a:rPr lang="en-US"/>
              <a:t>What is and isn’t allowed in an architecture, but not detailed enough to be an architecture itself</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noFill/>
          <a:ln/>
        </p:spPr>
        <p:txBody>
          <a:bodyPr/>
          <a:lstStyle/>
          <a:p>
            <a:r>
              <a:rPr lang="en-US"/>
              <a:t>SOA as an Architectural Style</a:t>
            </a:r>
          </a:p>
        </p:txBody>
      </p:sp>
      <p:sp>
        <p:nvSpPr>
          <p:cNvPr id="432131" name="Rectangle 3"/>
          <p:cNvSpPr>
            <a:spLocks noGrp="1" noChangeArrowheads="1"/>
          </p:cNvSpPr>
          <p:nvPr>
            <p:ph idx="1"/>
          </p:nvPr>
        </p:nvSpPr>
        <p:spPr>
          <a:xfrm>
            <a:off x="0" y="1584325"/>
            <a:ext cx="9144000" cy="2136775"/>
          </a:xfrm>
          <a:noFill/>
          <a:ln/>
        </p:spPr>
        <p:txBody>
          <a:bodyPr/>
          <a:lstStyle/>
          <a:p>
            <a:pPr marL="342900" indent="-342900"/>
            <a:r>
              <a:rPr lang="en-US"/>
              <a:t>SOA is founded on messaging</a:t>
            </a:r>
          </a:p>
          <a:p>
            <a:pPr marL="342900" indent="-342900"/>
            <a:endParaRPr lang="en-US"/>
          </a:p>
          <a:p>
            <a:pPr marL="342900" indent="-342900"/>
            <a:r>
              <a:rPr lang="en-US"/>
              <a:t>It is best to first understand current styles also founded on messaging before going to SOA</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noFill/>
          <a:ln/>
        </p:spPr>
        <p:txBody>
          <a:bodyPr/>
          <a:lstStyle/>
          <a:p>
            <a:r>
              <a:rPr lang="en-US"/>
              <a:t>Bus &amp; Broker Commonalities</a:t>
            </a:r>
          </a:p>
        </p:txBody>
      </p:sp>
      <p:sp>
        <p:nvSpPr>
          <p:cNvPr id="450563" name="Rectangle 3"/>
          <p:cNvSpPr>
            <a:spLocks noGrp="1" noChangeArrowheads="1"/>
          </p:cNvSpPr>
          <p:nvPr>
            <p:ph idx="1"/>
          </p:nvPr>
        </p:nvSpPr>
        <p:spPr>
          <a:xfrm>
            <a:off x="0" y="1584325"/>
            <a:ext cx="9144000" cy="530225"/>
          </a:xfrm>
          <a:noFill/>
          <a:ln/>
        </p:spPr>
        <p:txBody>
          <a:bodyPr/>
          <a:lstStyle/>
          <a:p>
            <a:pPr marL="342900" indent="-342900"/>
            <a:r>
              <a:rPr lang="en-US"/>
              <a:t>Attempt to handle spatial coupling</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noFill/>
          <a:ln/>
        </p:spPr>
        <p:txBody>
          <a:bodyPr/>
          <a:lstStyle/>
          <a:p>
            <a:r>
              <a:rPr lang="en-US"/>
              <a:t>Broker Architectural Style</a:t>
            </a:r>
          </a:p>
        </p:txBody>
      </p:sp>
      <p:sp>
        <p:nvSpPr>
          <p:cNvPr id="434179" name="Rectangle 3"/>
          <p:cNvSpPr>
            <a:spLocks noGrp="1" noChangeArrowheads="1"/>
          </p:cNvSpPr>
          <p:nvPr>
            <p:ph idx="1"/>
          </p:nvPr>
        </p:nvSpPr>
        <p:spPr>
          <a:xfrm>
            <a:off x="0" y="1203325"/>
            <a:ext cx="9144000" cy="989013"/>
          </a:xfrm>
          <a:noFill/>
          <a:ln/>
        </p:spPr>
        <p:txBody>
          <a:bodyPr/>
          <a:lstStyle/>
          <a:p>
            <a:pPr marL="342900" indent="-342900">
              <a:buFont typeface="Wingdings" pitchFamily="2" charset="2"/>
              <a:buNone/>
            </a:pPr>
            <a:r>
              <a:rPr lang="en-US" sz="2800"/>
              <a:t>Initiator requests a service from the broker</a:t>
            </a:r>
          </a:p>
          <a:p>
            <a:pPr marL="342900" indent="-342900">
              <a:buFont typeface="Wingdings" pitchFamily="2" charset="2"/>
              <a:buNone/>
            </a:pPr>
            <a:r>
              <a:rPr lang="en-US" sz="2800"/>
              <a:t>Broker performs per request or per connection routing</a:t>
            </a:r>
          </a:p>
        </p:txBody>
      </p:sp>
      <p:sp>
        <p:nvSpPr>
          <p:cNvPr id="434180" name="Text Box 4"/>
          <p:cNvSpPr txBox="1">
            <a:spLocks noChangeArrowheads="1"/>
          </p:cNvSpPr>
          <p:nvPr/>
        </p:nvSpPr>
        <p:spPr bwMode="auto">
          <a:xfrm>
            <a:off x="368300" y="39116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Service A</a:t>
            </a:r>
          </a:p>
        </p:txBody>
      </p:sp>
      <p:sp>
        <p:nvSpPr>
          <p:cNvPr id="434181" name="Text Box 5"/>
          <p:cNvSpPr txBox="1">
            <a:spLocks noChangeArrowheads="1"/>
          </p:cNvSpPr>
          <p:nvPr/>
        </p:nvSpPr>
        <p:spPr bwMode="auto">
          <a:xfrm>
            <a:off x="3060700" y="23749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Service B</a:t>
            </a:r>
          </a:p>
        </p:txBody>
      </p:sp>
      <p:sp>
        <p:nvSpPr>
          <p:cNvPr id="434182" name="Text Box 6"/>
          <p:cNvSpPr txBox="1">
            <a:spLocks noChangeArrowheads="1"/>
          </p:cNvSpPr>
          <p:nvPr/>
        </p:nvSpPr>
        <p:spPr bwMode="auto">
          <a:xfrm>
            <a:off x="6159500" y="38862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Service C</a:t>
            </a:r>
          </a:p>
        </p:txBody>
      </p:sp>
      <p:sp>
        <p:nvSpPr>
          <p:cNvPr id="434183" name="Text Box 7"/>
          <p:cNvSpPr txBox="1">
            <a:spLocks noChangeArrowheads="1"/>
          </p:cNvSpPr>
          <p:nvPr/>
        </p:nvSpPr>
        <p:spPr bwMode="auto">
          <a:xfrm>
            <a:off x="3213100" y="58420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Service D</a:t>
            </a:r>
          </a:p>
        </p:txBody>
      </p:sp>
      <p:sp>
        <p:nvSpPr>
          <p:cNvPr id="434184" name="AutoShape 8"/>
          <p:cNvSpPr>
            <a:spLocks noChangeArrowheads="1"/>
          </p:cNvSpPr>
          <p:nvPr/>
        </p:nvSpPr>
        <p:spPr bwMode="auto">
          <a:xfrm>
            <a:off x="3111500" y="3746500"/>
            <a:ext cx="2108200" cy="1143000"/>
          </a:xfrm>
          <a:prstGeom prst="plaque">
            <a:avLst>
              <a:gd name="adj" fmla="val 16667"/>
            </a:avLst>
          </a:prstGeom>
          <a:solidFill>
            <a:schemeClr val="accent1"/>
          </a:solidFill>
          <a:ln w="9525">
            <a:solidFill>
              <a:schemeClr val="bg2"/>
            </a:solidFill>
            <a:miter lim="800000"/>
            <a:headEnd/>
            <a:tailEnd/>
          </a:ln>
          <a:effectLst/>
        </p:spPr>
        <p:txBody>
          <a:bodyPr wrap="none" anchor="ctr"/>
          <a:lstStyle/>
          <a:p>
            <a:endParaRPr lang="en-GB"/>
          </a:p>
        </p:txBody>
      </p:sp>
      <p:sp>
        <p:nvSpPr>
          <p:cNvPr id="434185" name="Text Box 9"/>
          <p:cNvSpPr txBox="1">
            <a:spLocks noChangeArrowheads="1"/>
          </p:cNvSpPr>
          <p:nvPr/>
        </p:nvSpPr>
        <p:spPr bwMode="auto">
          <a:xfrm>
            <a:off x="3454400" y="4013200"/>
            <a:ext cx="1422400" cy="579438"/>
          </a:xfrm>
          <a:prstGeom prst="rect">
            <a:avLst/>
          </a:prstGeom>
          <a:noFill/>
          <a:ln w="9525">
            <a:no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Broker</a:t>
            </a:r>
          </a:p>
        </p:txBody>
      </p:sp>
      <p:sp>
        <p:nvSpPr>
          <p:cNvPr id="434187" name="AutoShape 11"/>
          <p:cNvSpPr>
            <a:spLocks noChangeArrowheads="1"/>
          </p:cNvSpPr>
          <p:nvPr/>
        </p:nvSpPr>
        <p:spPr bwMode="auto">
          <a:xfrm>
            <a:off x="3937000" y="3098800"/>
            <a:ext cx="279400" cy="546100"/>
          </a:xfrm>
          <a:prstGeom prst="can">
            <a:avLst>
              <a:gd name="adj" fmla="val 48864"/>
            </a:avLst>
          </a:prstGeom>
          <a:solidFill>
            <a:schemeClr val="accent1"/>
          </a:solidFill>
          <a:ln w="9525">
            <a:solidFill>
              <a:schemeClr val="bg2"/>
            </a:solidFill>
            <a:round/>
            <a:headEnd/>
            <a:tailEnd/>
          </a:ln>
          <a:effectLst/>
        </p:spPr>
        <p:txBody>
          <a:bodyPr wrap="none" anchor="ctr"/>
          <a:lstStyle/>
          <a:p>
            <a:endParaRPr lang="en-GB"/>
          </a:p>
        </p:txBody>
      </p:sp>
      <p:sp>
        <p:nvSpPr>
          <p:cNvPr id="434188" name="AutoShape 12"/>
          <p:cNvSpPr>
            <a:spLocks noChangeArrowheads="1"/>
          </p:cNvSpPr>
          <p:nvPr/>
        </p:nvSpPr>
        <p:spPr bwMode="auto">
          <a:xfrm>
            <a:off x="3975100" y="5067300"/>
            <a:ext cx="279400" cy="546100"/>
          </a:xfrm>
          <a:prstGeom prst="can">
            <a:avLst>
              <a:gd name="adj" fmla="val 48864"/>
            </a:avLst>
          </a:prstGeom>
          <a:solidFill>
            <a:schemeClr val="accent1"/>
          </a:solidFill>
          <a:ln w="9525">
            <a:solidFill>
              <a:schemeClr val="bg2"/>
            </a:solidFill>
            <a:round/>
            <a:headEnd/>
            <a:tailEnd/>
          </a:ln>
          <a:effectLst/>
        </p:spPr>
        <p:txBody>
          <a:bodyPr wrap="none" anchor="ctr"/>
          <a:lstStyle/>
          <a:p>
            <a:endParaRPr lang="en-GB"/>
          </a:p>
        </p:txBody>
      </p:sp>
      <p:sp>
        <p:nvSpPr>
          <p:cNvPr id="434189" name="AutoShape 13"/>
          <p:cNvSpPr>
            <a:spLocks noChangeArrowheads="1"/>
          </p:cNvSpPr>
          <p:nvPr/>
        </p:nvSpPr>
        <p:spPr bwMode="auto">
          <a:xfrm rot="5400000">
            <a:off x="5511800" y="3911600"/>
            <a:ext cx="279400" cy="546100"/>
          </a:xfrm>
          <a:prstGeom prst="can">
            <a:avLst>
              <a:gd name="adj" fmla="val 48864"/>
            </a:avLst>
          </a:prstGeom>
          <a:solidFill>
            <a:schemeClr val="accent1"/>
          </a:solidFill>
          <a:ln w="9525">
            <a:solidFill>
              <a:schemeClr val="bg2"/>
            </a:solidFill>
            <a:round/>
            <a:headEnd/>
            <a:tailEnd/>
          </a:ln>
          <a:effectLst/>
        </p:spPr>
        <p:txBody>
          <a:bodyPr wrap="none" anchor="ctr"/>
          <a:lstStyle/>
          <a:p>
            <a:endParaRPr lang="en-GB"/>
          </a:p>
        </p:txBody>
      </p:sp>
      <p:sp>
        <p:nvSpPr>
          <p:cNvPr id="434190" name="AutoShape 14"/>
          <p:cNvSpPr>
            <a:spLocks noChangeArrowheads="1"/>
          </p:cNvSpPr>
          <p:nvPr/>
        </p:nvSpPr>
        <p:spPr bwMode="auto">
          <a:xfrm rot="5400000">
            <a:off x="2641600" y="3911600"/>
            <a:ext cx="279400" cy="546100"/>
          </a:xfrm>
          <a:prstGeom prst="can">
            <a:avLst>
              <a:gd name="adj" fmla="val 48864"/>
            </a:avLst>
          </a:prstGeom>
          <a:solidFill>
            <a:schemeClr val="accent1"/>
          </a:solidFill>
          <a:ln w="9525">
            <a:solidFill>
              <a:schemeClr val="bg2"/>
            </a:solidFill>
            <a:round/>
            <a:headEnd/>
            <a:tailEnd/>
          </a:ln>
          <a:effectLst/>
        </p:spPr>
        <p:txBody>
          <a:bodyPr wrap="none" anchor="ctr"/>
          <a:lstStyle/>
          <a:p>
            <a:endParaRPr lang="en-GB"/>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noFill/>
          <a:ln/>
        </p:spPr>
        <p:txBody>
          <a:bodyPr/>
          <a:lstStyle/>
          <a:p>
            <a:r>
              <a:rPr lang="en-US"/>
              <a:t>Broker Characteristics</a:t>
            </a:r>
          </a:p>
        </p:txBody>
      </p:sp>
      <p:sp>
        <p:nvSpPr>
          <p:cNvPr id="355331" name="Rectangle 3"/>
          <p:cNvSpPr>
            <a:spLocks noGrp="1" noChangeArrowheads="1"/>
          </p:cNvSpPr>
          <p:nvPr>
            <p:ph idx="1"/>
          </p:nvPr>
        </p:nvSpPr>
        <p:spPr>
          <a:xfrm>
            <a:off x="107950" y="1584325"/>
            <a:ext cx="9036050" cy="4473575"/>
          </a:xfrm>
          <a:noFill/>
          <a:ln/>
        </p:spPr>
        <p:txBody>
          <a:bodyPr/>
          <a:lstStyle/>
          <a:p>
            <a:pPr marL="342900" indent="-342900"/>
            <a:r>
              <a:rPr lang="en-US"/>
              <a:t>Broker is physically separate</a:t>
            </a:r>
          </a:p>
          <a:p>
            <a:pPr marL="342900" indent="-342900"/>
            <a:endParaRPr lang="en-US"/>
          </a:p>
          <a:p>
            <a:pPr marL="342900" indent="-342900"/>
            <a:r>
              <a:rPr lang="en-US"/>
              <a:t>All communication goes through the broker</a:t>
            </a:r>
          </a:p>
          <a:p>
            <a:pPr marL="342900" indent="-342900"/>
            <a:endParaRPr lang="en-US"/>
          </a:p>
          <a:p>
            <a:pPr marL="342900" indent="-342900"/>
            <a:r>
              <a:rPr lang="en-US"/>
              <a:t>Broker handles fail over, routing</a:t>
            </a:r>
          </a:p>
          <a:p>
            <a:pPr marL="342900" indent="-342900"/>
            <a:endParaRPr lang="en-US"/>
          </a:p>
          <a:p>
            <a:pPr marL="342900" indent="-342900"/>
            <a:r>
              <a:rPr lang="en-US"/>
              <a:t>The broker is a single point of failure, must be robust and performant.</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noFill/>
          <a:ln/>
        </p:spPr>
        <p:txBody>
          <a:bodyPr/>
          <a:lstStyle/>
          <a:p>
            <a:r>
              <a:rPr lang="en-US"/>
              <a:t>Broker  Technology</a:t>
            </a:r>
          </a:p>
        </p:txBody>
      </p:sp>
      <p:sp>
        <p:nvSpPr>
          <p:cNvPr id="438275" name="Rectangle 3"/>
          <p:cNvSpPr>
            <a:spLocks noGrp="1" noChangeArrowheads="1"/>
          </p:cNvSpPr>
          <p:nvPr>
            <p:ph idx="1"/>
          </p:nvPr>
        </p:nvSpPr>
        <p:spPr>
          <a:xfrm>
            <a:off x="107950" y="1584325"/>
            <a:ext cx="9036050" cy="2867025"/>
          </a:xfrm>
          <a:noFill/>
          <a:ln/>
        </p:spPr>
        <p:txBody>
          <a:bodyPr/>
          <a:lstStyle/>
          <a:p>
            <a:pPr marL="342900" indent="-342900"/>
            <a:r>
              <a:rPr lang="en-US"/>
              <a:t>BizTalk</a:t>
            </a:r>
          </a:p>
          <a:p>
            <a:pPr marL="342900" indent="-342900"/>
            <a:endParaRPr lang="en-US"/>
          </a:p>
          <a:p>
            <a:pPr marL="342900" indent="-342900"/>
            <a:r>
              <a:rPr lang="en-US"/>
              <a:t>CORBA</a:t>
            </a:r>
          </a:p>
          <a:p>
            <a:pPr marL="342900" indent="-342900"/>
            <a:endParaRPr lang="en-US"/>
          </a:p>
          <a:p>
            <a:pPr marL="342900" indent="-342900"/>
            <a:r>
              <a:rPr lang="en-US"/>
              <a:t>UDDI</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noFill/>
          <a:ln/>
        </p:spPr>
        <p:txBody>
          <a:bodyPr/>
          <a:lstStyle/>
          <a:p>
            <a:r>
              <a:rPr lang="en-US"/>
              <a:t>Broker Advantages</a:t>
            </a:r>
          </a:p>
        </p:txBody>
      </p:sp>
      <p:sp>
        <p:nvSpPr>
          <p:cNvPr id="442371" name="Rectangle 3"/>
          <p:cNvSpPr>
            <a:spLocks noGrp="1" noChangeArrowheads="1"/>
          </p:cNvSpPr>
          <p:nvPr>
            <p:ph idx="1"/>
          </p:nvPr>
        </p:nvSpPr>
        <p:spPr>
          <a:xfrm>
            <a:off x="107950" y="1584325"/>
            <a:ext cx="9036050" cy="3785652"/>
          </a:xfrm>
          <a:noFill/>
          <a:ln/>
        </p:spPr>
        <p:txBody>
          <a:bodyPr/>
          <a:lstStyle/>
          <a:p>
            <a:pPr marL="342900" indent="-342900"/>
            <a:r>
              <a:rPr lang="en-US" dirty="0"/>
              <a:t>By concentrating all communications to a single logical entity, it can be centrally managed</a:t>
            </a:r>
          </a:p>
          <a:p>
            <a:pPr marL="342900" indent="-342900"/>
            <a:endParaRPr lang="en-US" dirty="0"/>
          </a:p>
          <a:p>
            <a:pPr marL="342900" indent="-342900"/>
            <a:r>
              <a:rPr lang="en-US" dirty="0"/>
              <a:t>Enables “intelligent” routing, data transformation, orchestration</a:t>
            </a:r>
          </a:p>
          <a:p>
            <a:pPr marL="342900" indent="-342900"/>
            <a:endParaRPr lang="en-US" dirty="0"/>
          </a:p>
          <a:p>
            <a:pPr marL="342900" indent="-342900"/>
            <a:r>
              <a:rPr lang="en-US" dirty="0" smtClean="0"/>
              <a:t>Doesn’t require changes to surrounding apps</a:t>
            </a:r>
            <a:endParaRPr 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2186</TotalTime>
  <Words>8752</Words>
  <Application>Microsoft Office PowerPoint</Application>
  <PresentationFormat>On-screen Show (4:3)</PresentationFormat>
  <Paragraphs>2560</Paragraphs>
  <Slides>311</Slides>
  <Notes>180</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311</vt:i4>
      </vt:variant>
    </vt:vector>
  </HeadingPairs>
  <TitlesOfParts>
    <vt:vector size="313" baseType="lpstr">
      <vt:lpstr>Office Theme</vt:lpstr>
      <vt:lpstr>Visio</vt:lpstr>
      <vt:lpstr>Note: Distributed System Design, Integration, SOA, EDA, and Architecture Stuff</vt:lpstr>
      <vt:lpstr>Sources</vt:lpstr>
      <vt:lpstr>Distributed Systems</vt:lpstr>
      <vt:lpstr>Systems are not applications</vt:lpstr>
      <vt:lpstr>System Collaboration Issues</vt:lpstr>
      <vt:lpstr>“Distributed” Systems</vt:lpstr>
      <vt:lpstr>Systems are not applications</vt:lpstr>
      <vt:lpstr>Systems are not applications</vt:lpstr>
      <vt:lpstr>“Connectivity” – the network matters</vt:lpstr>
      <vt:lpstr>“Connectivity” – the network matters</vt:lpstr>
      <vt:lpstr>3 More Fallacies</vt:lpstr>
      <vt:lpstr>#1. The network is reliable</vt:lpstr>
      <vt:lpstr>#1. The network is reliable</vt:lpstr>
      <vt:lpstr>#2. Latency isn’t a problem (==0)</vt:lpstr>
      <vt:lpstr>#2. Latency isn’t a problem (==0)</vt:lpstr>
      <vt:lpstr>#3. Bandwidth isn’t a problem (        )</vt:lpstr>
      <vt:lpstr>#3. Bandwidth isn’t a problem (        )</vt:lpstr>
      <vt:lpstr>#4. The Network is Secure </vt:lpstr>
      <vt:lpstr>#4. The Network is Secure </vt:lpstr>
      <vt:lpstr>#5. The Topology won’t change </vt:lpstr>
      <vt:lpstr>#5. The Topology won’t change </vt:lpstr>
      <vt:lpstr>#6. The admin will know what to do</vt:lpstr>
      <vt:lpstr>#6. The admin will know what to do</vt:lpstr>
      <vt:lpstr>#7. Transport cost isn’t a problem</vt:lpstr>
      <vt:lpstr>#7. Transport cost isn’t a problem</vt:lpstr>
      <vt:lpstr>#8. The network is homogeneous</vt:lpstr>
      <vt:lpstr>#9. The system is atomic</vt:lpstr>
      <vt:lpstr>#9. The system is atomic</vt:lpstr>
      <vt:lpstr>#10. The system is finished</vt:lpstr>
      <vt:lpstr>#10. The system is finished</vt:lpstr>
      <vt:lpstr>#11. Business Logic can           and should be centralized</vt:lpstr>
      <vt:lpstr>#11. Business Logic can           and should be centralized</vt:lpstr>
      <vt:lpstr>A final word on transactions</vt:lpstr>
      <vt:lpstr>Summary</vt:lpstr>
      <vt:lpstr>Coupling in Distributed Systems</vt:lpstr>
      <vt:lpstr>What is coupling?</vt:lpstr>
      <vt:lpstr>What is coupling?</vt:lpstr>
      <vt:lpstr>What is coupling?</vt:lpstr>
      <vt:lpstr>Coupling at the systems level</vt:lpstr>
      <vt:lpstr>Coupling at the systems level</vt:lpstr>
      <vt:lpstr>Loose Coupling at the systems level</vt:lpstr>
      <vt:lpstr>Coupling Aspect #1: Platform</vt:lpstr>
      <vt:lpstr>Coupling Aspect #2: Temporal</vt:lpstr>
      <vt:lpstr>Coupling Aspect #3: Spatial</vt:lpstr>
      <vt:lpstr>Coupling Aspect #3: Spatial</vt:lpstr>
      <vt:lpstr>Coupling Aspect #3: Spatial</vt:lpstr>
      <vt:lpstr>Coupling Aspects: Solutions</vt:lpstr>
      <vt:lpstr>Coupling Aspect #1: Platform</vt:lpstr>
      <vt:lpstr>Coupling Aspect #2: Temporal - 1</vt:lpstr>
      <vt:lpstr>Coupling Aspect #2: Temporal - 2</vt:lpstr>
      <vt:lpstr>Coupling Aspect #2: Temporal - final</vt:lpstr>
      <vt:lpstr>Pub/Sub Temporal Constraints</vt:lpstr>
      <vt:lpstr>Coupling Aspect #3: Spatial</vt:lpstr>
      <vt:lpstr>Load Balancing</vt:lpstr>
      <vt:lpstr>Coupling Aspect #3: Spatial</vt:lpstr>
      <vt:lpstr>Message Type = Logical Destination</vt:lpstr>
      <vt:lpstr>Summary</vt:lpstr>
      <vt:lpstr>Messaging Patterns</vt:lpstr>
      <vt:lpstr>Why Messaging?</vt:lpstr>
      <vt:lpstr>Performance – RPC vs Messaging</vt:lpstr>
      <vt:lpstr>Messaging, Coupling, &amp; Autonomy</vt:lpstr>
      <vt:lpstr>Asynchronous Messaging</vt:lpstr>
      <vt:lpstr>One-way, fire &amp; forget messaging</vt:lpstr>
      <vt:lpstr>Slide 64</vt:lpstr>
      <vt:lpstr>Standard message handling</vt:lpstr>
      <vt:lpstr>Exploit strongly-typed messages</vt:lpstr>
      <vt:lpstr>Represent methods as messages</vt:lpstr>
      <vt:lpstr>Handling Logic Separated</vt:lpstr>
      <vt:lpstr>Multiple handlers per message</vt:lpstr>
      <vt:lpstr>Fault-tolerance - scenarios</vt:lpstr>
      <vt:lpstr>When Servers Crash</vt:lpstr>
      <vt:lpstr>When Databases Are Down</vt:lpstr>
      <vt:lpstr>When Deadlocks Happen</vt:lpstr>
      <vt:lpstr>How Does Messaging Help?</vt:lpstr>
      <vt:lpstr>Calling Web Services</vt:lpstr>
      <vt:lpstr>Web Services with Messaging</vt:lpstr>
      <vt:lpstr>Return Address Pattern</vt:lpstr>
      <vt:lpstr>Importance of Return Address</vt:lpstr>
      <vt:lpstr>Correlated Request/Response</vt:lpstr>
      <vt:lpstr>Correlated Response API</vt:lpstr>
      <vt:lpstr>Slide 81</vt:lpstr>
      <vt:lpstr>Publish / Subscribe</vt:lpstr>
      <vt:lpstr>Out-of-order events</vt:lpstr>
      <vt:lpstr>Out-of-order messaging</vt:lpstr>
      <vt:lpstr>Publish / Subscribe</vt:lpstr>
      <vt:lpstr>Subscribe</vt:lpstr>
      <vt:lpstr>Subscribe</vt:lpstr>
      <vt:lpstr>Slide 88</vt:lpstr>
      <vt:lpstr>Slide 89</vt:lpstr>
      <vt:lpstr>Summary</vt:lpstr>
      <vt:lpstr>Architectural Styles Bus &amp; Broker</vt:lpstr>
      <vt:lpstr>What is an “Architectural Style”?</vt:lpstr>
      <vt:lpstr>What is an “Architectural Style”?</vt:lpstr>
      <vt:lpstr>SOA as an Architectural Style</vt:lpstr>
      <vt:lpstr>Bus &amp; Broker Commonalities</vt:lpstr>
      <vt:lpstr>Broker Architectural Style</vt:lpstr>
      <vt:lpstr>Broker Characteristics</vt:lpstr>
      <vt:lpstr>Broker  Technology</vt:lpstr>
      <vt:lpstr>Broker Advantages</vt:lpstr>
      <vt:lpstr>Broker Disadvantages</vt:lpstr>
      <vt:lpstr>Bus Architectural Style</vt:lpstr>
      <vt:lpstr>Bus Topology</vt:lpstr>
      <vt:lpstr>Bus Characteristics</vt:lpstr>
      <vt:lpstr>Bus  Technology</vt:lpstr>
      <vt:lpstr>Bus  Advantages</vt:lpstr>
      <vt:lpstr>Bus  Disadvantages</vt:lpstr>
      <vt:lpstr>The best of both worlds</vt:lpstr>
      <vt:lpstr>Summary</vt:lpstr>
      <vt:lpstr>SOA Building Blocks</vt:lpstr>
      <vt:lpstr>What is a service?</vt:lpstr>
      <vt:lpstr>What is a service?</vt:lpstr>
      <vt:lpstr>What a service is NOT</vt:lpstr>
      <vt:lpstr>Service Examples</vt:lpstr>
      <vt:lpstr>Service Event Lifecycles</vt:lpstr>
      <vt:lpstr>Which service owns this page?</vt:lpstr>
      <vt:lpstr>Which service owns this page?</vt:lpstr>
      <vt:lpstr>Service Deployments</vt:lpstr>
      <vt:lpstr>Same page composition</vt:lpstr>
      <vt:lpstr>Amazon.com checkout workflow</vt:lpstr>
      <vt:lpstr>Which service owns this flow?</vt:lpstr>
      <vt:lpstr>Which service owns this flow?</vt:lpstr>
      <vt:lpstr>Workflow composition</vt:lpstr>
      <vt:lpstr>Technical properties of a service</vt:lpstr>
      <vt:lpstr>Availability Challenges</vt:lpstr>
      <vt:lpstr>Availability Impacts</vt:lpstr>
      <vt:lpstr>Subscriber Challenges</vt:lpstr>
      <vt:lpstr>Contracts and Schemas</vt:lpstr>
      <vt:lpstr>What about the technical stuff?</vt:lpstr>
      <vt:lpstr>The IT/Operations Service</vt:lpstr>
      <vt:lpstr>Events that IT/Ops subscribe to</vt:lpstr>
      <vt:lpstr>Referential Integrity &amp; Reporting</vt:lpstr>
      <vt:lpstr>Integration Endpoints ( + email )</vt:lpstr>
      <vt:lpstr>Break</vt:lpstr>
      <vt:lpstr>Service Decomposition</vt:lpstr>
      <vt:lpstr>Quality of Service Requirements</vt:lpstr>
      <vt:lpstr>Business Components</vt:lpstr>
      <vt:lpstr>More Examples</vt:lpstr>
      <vt:lpstr>Business Components &amp; Pub/Sub</vt:lpstr>
      <vt:lpstr>Services and transactions</vt:lpstr>
      <vt:lpstr>Autonomous Components</vt:lpstr>
      <vt:lpstr>Autonomous Component Makeup</vt:lpstr>
      <vt:lpstr>Bus-Handler interaction</vt:lpstr>
      <vt:lpstr>AC’s , BC’s, and Services</vt:lpstr>
      <vt:lpstr>Shades of Autonomy</vt:lpstr>
      <vt:lpstr>SOA = Business Value</vt:lpstr>
      <vt:lpstr>Summary</vt:lpstr>
      <vt:lpstr>Service Structure</vt:lpstr>
      <vt:lpstr>AC’s , BC’s, and Services</vt:lpstr>
      <vt:lpstr>Multi-User Collaboration</vt:lpstr>
      <vt:lpstr>Caching introduced for performance</vt:lpstr>
      <vt:lpstr>Why transform between tiers?</vt:lpstr>
      <vt:lpstr>Queries</vt:lpstr>
      <vt:lpstr>Be up front about query staleness</vt:lpstr>
      <vt:lpstr>Keep queries simple</vt:lpstr>
      <vt:lpstr>Data Duplicated, No Relationships, Data Pre-Calculated</vt:lpstr>
      <vt:lpstr>No relations between views / tables</vt:lpstr>
      <vt:lpstr>Data duplication in views &amp; tables</vt:lpstr>
      <vt:lpstr>Deployment and Security</vt:lpstr>
      <vt:lpstr>Use for preliminary validation</vt:lpstr>
      <vt:lpstr>Commands</vt:lpstr>
      <vt:lpstr>Validation and Business Rules</vt:lpstr>
      <vt:lpstr>Command Processing Layers</vt:lpstr>
      <vt:lpstr>Command Processing Tiers</vt:lpstr>
      <vt:lpstr>Amazon.com “add to shopping cart”</vt:lpstr>
      <vt:lpstr>Should we do what the user asked?</vt:lpstr>
      <vt:lpstr>Capturing user intent</vt:lpstr>
      <vt:lpstr>Reservation systems</vt:lpstr>
      <vt:lpstr>Reservation systems</vt:lpstr>
      <vt:lpstr>UI Is Result Of Single User Thinking</vt:lpstr>
      <vt:lpstr>Not capturing user intent</vt:lpstr>
      <vt:lpstr>Capturing user intent</vt:lpstr>
      <vt:lpstr>User population partitioning</vt:lpstr>
      <vt:lpstr>Scalability benefits</vt:lpstr>
      <vt:lpstr>What is a good command?</vt:lpstr>
      <vt:lpstr>Commands versus Entities</vt:lpstr>
      <vt:lpstr>CQRS in action</vt:lpstr>
      <vt:lpstr>Writes internal, Publish external</vt:lpstr>
      <vt:lpstr>Schema – Internal</vt:lpstr>
      <vt:lpstr>Schema - External</vt:lpstr>
      <vt:lpstr>Faults</vt:lpstr>
      <vt:lpstr>Schema Packaging</vt:lpstr>
      <vt:lpstr>Client Structure</vt:lpstr>
      <vt:lpstr>Message Handlers</vt:lpstr>
      <vt:lpstr>Summary</vt:lpstr>
      <vt:lpstr>Scalability and Flexibility</vt:lpstr>
      <vt:lpstr>Flexibility in deployment</vt:lpstr>
      <vt:lpstr>Scalability</vt:lpstr>
      <vt:lpstr>Scaling out an AC</vt:lpstr>
      <vt:lpstr>Heterogeneous Server Farms</vt:lpstr>
      <vt:lpstr>Fault Tolerance</vt:lpstr>
      <vt:lpstr>Monitoring</vt:lpstr>
      <vt:lpstr>Runtime Scale-Out</vt:lpstr>
      <vt:lpstr>Versioning</vt:lpstr>
      <vt:lpstr>Summary</vt:lpstr>
      <vt:lpstr>Long Running Processes</vt:lpstr>
      <vt:lpstr>What is “process”?</vt:lpstr>
      <vt:lpstr>What is “long running process”?</vt:lpstr>
      <vt:lpstr>Why use long running process?</vt:lpstr>
      <vt:lpstr>Long running process example</vt:lpstr>
      <vt:lpstr>Long running process example</vt:lpstr>
      <vt:lpstr>Long running process example</vt:lpstr>
      <vt:lpstr>Long running process example</vt:lpstr>
      <vt:lpstr>Long running process example</vt:lpstr>
      <vt:lpstr>Long running process example</vt:lpstr>
      <vt:lpstr>Sagas</vt:lpstr>
      <vt:lpstr>Slide 206</vt:lpstr>
      <vt:lpstr>Slide 207</vt:lpstr>
      <vt:lpstr>The hard part</vt:lpstr>
      <vt:lpstr>Workflow &amp; Orchestration</vt:lpstr>
      <vt:lpstr>Summary</vt:lpstr>
      <vt:lpstr>Service Layer - Domain Model    Interactions</vt:lpstr>
      <vt:lpstr>What most architecture looks like today</vt:lpstr>
      <vt:lpstr>But where do business rules go?</vt:lpstr>
      <vt:lpstr>No real reuse between tiers</vt:lpstr>
      <vt:lpstr>The book   that changed everything</vt:lpstr>
      <vt:lpstr>The Domain Model Pattern</vt:lpstr>
      <vt:lpstr>When to use it, when not to</vt:lpstr>
      <vt:lpstr>Independent of all concerns</vt:lpstr>
      <vt:lpstr>Domain Models are made of “Plain old .NET objects”</vt:lpstr>
      <vt:lpstr>Highly testable</vt:lpstr>
      <vt:lpstr>Unit Test Sample</vt:lpstr>
      <vt:lpstr>Unit Testing Complex Logic</vt:lpstr>
      <vt:lpstr>Can be deployed Multi-Tier  it’s just a bunch of DLLs – or even just one</vt:lpstr>
      <vt:lpstr>Persisting Domain Models</vt:lpstr>
      <vt:lpstr>Service Layer manages persistence</vt:lpstr>
      <vt:lpstr>Concurrency Models</vt:lpstr>
      <vt:lpstr>Multi-table Spanning Transactions</vt:lpstr>
      <vt:lpstr>Realistic Concurrency</vt:lpstr>
      <vt:lpstr>Service Layer sample code</vt:lpstr>
      <vt:lpstr>Slide 230</vt:lpstr>
      <vt:lpstr>Realistic Concurrency</vt:lpstr>
      <vt:lpstr>Even if they’re easy to implement</vt:lpstr>
      <vt:lpstr>Remember</vt:lpstr>
      <vt:lpstr>Find underlying business objectives</vt:lpstr>
      <vt:lpstr>Analyze</vt:lpstr>
      <vt:lpstr>Dig Deeper</vt:lpstr>
      <vt:lpstr>Consider Service Boundaries</vt:lpstr>
      <vt:lpstr>Domain Models ARE Sagas</vt:lpstr>
      <vt:lpstr>Web Services &amp; User Interfaces</vt:lpstr>
      <vt:lpstr>Common Web Architecture</vt:lpstr>
      <vt:lpstr>Synchronous User Login</vt:lpstr>
      <vt:lpstr>Scaling Out the Web Tier</vt:lpstr>
      <vt:lpstr>Caching – In Process</vt:lpstr>
      <vt:lpstr>Cache Invalidation</vt:lpstr>
      <vt:lpstr>Content Delivery Networks</vt:lpstr>
      <vt:lpstr>Almost there…</vt:lpstr>
      <vt:lpstr>Amazon.com</vt:lpstr>
      <vt:lpstr>The static dynamic web</vt:lpstr>
      <vt:lpstr>What happens over the web?</vt:lpstr>
      <vt:lpstr>Nobody even comes knocking</vt:lpstr>
      <vt:lpstr>Web-based UI Service Composition</vt:lpstr>
      <vt:lpstr>Browser-Side Composition</vt:lpstr>
      <vt:lpstr>Server-Side Composition    (SEO friendly)</vt:lpstr>
      <vt:lpstr>Personalization</vt:lpstr>
      <vt:lpstr>In-Process Always Updated Solution</vt:lpstr>
      <vt:lpstr>Messaging</vt:lpstr>
      <vt:lpstr>Messaging</vt:lpstr>
      <vt:lpstr>Web Server Startup Logic</vt:lpstr>
      <vt:lpstr>Web Server Startup Logic</vt:lpstr>
      <vt:lpstr>Web Server Registration Logic</vt:lpstr>
      <vt:lpstr>Web Server Logic</vt:lpstr>
      <vt:lpstr>Service Message Handling Logic</vt:lpstr>
      <vt:lpstr>Service Message Handling Logic</vt:lpstr>
      <vt:lpstr>Web Server Message Handling Logic</vt:lpstr>
      <vt:lpstr>Web Server Message Handling Logic</vt:lpstr>
      <vt:lpstr>Web Server Login Logic</vt:lpstr>
      <vt:lpstr>Web Server Login Logic</vt:lpstr>
      <vt:lpstr>Login Performance</vt:lpstr>
      <vt:lpstr>Web Server Memory Usage</vt:lpstr>
      <vt:lpstr>Confirmation Emails</vt:lpstr>
      <vt:lpstr>User Registration Process</vt:lpstr>
      <vt:lpstr>Slide 272</vt:lpstr>
      <vt:lpstr>Slide 273</vt:lpstr>
      <vt:lpstr>Smart Client Service Interactions</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Notifications and Smart Clients</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vector>
  </TitlesOfParts>
  <Company>Worktank Creative Media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Distributed Systems Design</dc:title>
  <dc:subject>Title</dc:subject>
  <dc:creator>Udi Dahan</dc:creator>
  <cp:keywords>SOA Messaging Architecture</cp:keywords>
  <cp:lastModifiedBy>c00522</cp:lastModifiedBy>
  <cp:revision>58</cp:revision>
  <dcterms:created xsi:type="dcterms:W3CDTF">2005-04-01T21:11:32Z</dcterms:created>
  <dcterms:modified xsi:type="dcterms:W3CDTF">2012-05-04T16:38:52Z</dcterms:modified>
  <cp:category>SOA</cp:category>
</cp:coreProperties>
</file>